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1021" r:id="rId2"/>
    <p:sldId id="984" r:id="rId3"/>
    <p:sldId id="986" r:id="rId4"/>
    <p:sldId id="1031" r:id="rId5"/>
    <p:sldId id="987" r:id="rId6"/>
    <p:sldId id="1041" r:id="rId7"/>
    <p:sldId id="1047" r:id="rId8"/>
    <p:sldId id="1000" r:id="rId9"/>
    <p:sldId id="1026" r:id="rId10"/>
    <p:sldId id="999" r:id="rId11"/>
    <p:sldId id="1014" r:id="rId12"/>
    <p:sldId id="1017" r:id="rId13"/>
    <p:sldId id="1027" r:id="rId14"/>
    <p:sldId id="989" r:id="rId15"/>
    <p:sldId id="990" r:id="rId16"/>
    <p:sldId id="1028" r:id="rId17"/>
    <p:sldId id="988" r:id="rId18"/>
    <p:sldId id="1042" r:id="rId19"/>
    <p:sldId id="992" r:id="rId20"/>
    <p:sldId id="1029" r:id="rId21"/>
    <p:sldId id="993" r:id="rId22"/>
    <p:sldId id="1022" r:id="rId23"/>
    <p:sldId id="1034" r:id="rId24"/>
    <p:sldId id="1035" r:id="rId25"/>
    <p:sldId id="995" r:id="rId26"/>
    <p:sldId id="996" r:id="rId27"/>
    <p:sldId id="997" r:id="rId28"/>
    <p:sldId id="998" r:id="rId29"/>
    <p:sldId id="1036" r:id="rId30"/>
    <p:sldId id="1032" r:id="rId31"/>
    <p:sldId id="1033" r:id="rId32"/>
    <p:sldId id="1030" r:id="rId33"/>
    <p:sldId id="948" r:id="rId34"/>
    <p:sldId id="1048" r:id="rId35"/>
    <p:sldId id="1045" r:id="rId36"/>
    <p:sldId id="1043" r:id="rId37"/>
    <p:sldId id="1046" r:id="rId38"/>
    <p:sldId id="1037" r:id="rId39"/>
    <p:sldId id="1039" r:id="rId40"/>
    <p:sldId id="1040" r:id="rId41"/>
    <p:sldId id="957" r:id="rId42"/>
  </p:sldIdLst>
  <p:sldSz cx="12192000" cy="6858000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UCHAIN, Cecile" initials="MC" lastIdx="1" clrIdx="0">
    <p:extLst>
      <p:ext uri="{19B8F6BF-5375-455C-9EA6-DF929625EA0E}">
        <p15:presenceInfo xmlns:p15="http://schemas.microsoft.com/office/powerpoint/2012/main" userId="S::Cecile.MOUCHAIN@caissedesdepots.fr::23884fd4-79da-45a8-8961-29083f00a851" providerId="AD"/>
      </p:ext>
    </p:extLst>
  </p:cmAuthor>
  <p:cmAuthor id="2" name="Koenig Maillard, Marie-Claire" initials="KMM" lastIdx="1" clrIdx="1">
    <p:extLst>
      <p:ext uri="{19B8F6BF-5375-455C-9EA6-DF929625EA0E}">
        <p15:presenceInfo xmlns:p15="http://schemas.microsoft.com/office/powerpoint/2012/main" userId="S::Marie-Claire.Maillard@caissedesdepots.fr::8ed259f9-bc01-45c7-aa9a-842fbab6f4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D6"/>
    <a:srgbClr val="E4E2D9"/>
    <a:srgbClr val="009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85" autoAdjust="0"/>
    <p:restoredTop sz="76809" autoAdjust="0"/>
  </p:normalViewPr>
  <p:slideViewPr>
    <p:cSldViewPr snapToObjects="1">
      <p:cViewPr varScale="1">
        <p:scale>
          <a:sx n="78" d="100"/>
          <a:sy n="78" d="100"/>
        </p:scale>
        <p:origin x="450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178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44564D4-AEF0-4CA3-A3E0-476E20792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DDB5C7-FEF3-45A2-B9C8-1FC0BC9246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1E114-1C40-488A-96AE-BA295AD76D0D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C714D2-02D0-49EE-BFA8-6578BE8234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875088" y="5919118"/>
            <a:ext cx="4302625" cy="484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5EA8-D34E-483D-83E1-2A13056D21D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855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D330-E72F-4111-A57B-6A33D9F97A0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D2ED1-AD6D-4764-8B80-A8F3EB4315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97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292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846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760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269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221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27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550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516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96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933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71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382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972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909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390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034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129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07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861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231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86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19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352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675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367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355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351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5521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Calibri" panose="020F0502020204030204" pitchFamily="34" charset="0"/>
              <a:buNone/>
            </a:pP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0899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Calibri" panose="020F050202020403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3101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Calibri" panose="020F0502020204030204" pitchFamily="34" charset="0"/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1095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Calibri" panose="020F0502020204030204" pitchFamily="34" charset="0"/>
              <a:buNone/>
            </a:pPr>
            <a:endParaRPr lang="fr-FR" sz="1200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5436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Calibri" panose="020F0502020204030204" pitchFamily="34" charset="0"/>
              <a:buNone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599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2539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/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1113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79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86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403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976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850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2ED1-AD6D-4764-8B80-A8F3EB43153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15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2A29754-7186-2C47-BAAC-D71F2C987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9000"/>
          </a:blip>
          <a:stretch>
            <a:fillRect/>
          </a:stretch>
        </p:blipFill>
        <p:spPr>
          <a:xfrm rot="5400000">
            <a:off x="-401665" y="572935"/>
            <a:ext cx="2651962" cy="48118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DADF2A2-1D69-674E-80BF-3CDFF1FA8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09684" y="662965"/>
            <a:ext cx="2463800" cy="44704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204612-85DF-5243-A498-BA2A1F4CF4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893551" y="1101294"/>
            <a:ext cx="430122" cy="7804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C3CDFD9-1615-3140-B5B1-F6F1430172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1400" y="1248322"/>
            <a:ext cx="732183" cy="13284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C98D65-4CF6-4848-B3BE-35BFB878A82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312090"/>
            <a:ext cx="1334957" cy="1447744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95196ACD-C87F-6A40-90DF-D77EAFAC5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0832" y="2782731"/>
            <a:ext cx="7098960" cy="1522090"/>
          </a:xfrm>
          <a:prstGeom prst="rect">
            <a:avLst/>
          </a:prstGeom>
        </p:spPr>
        <p:txBody>
          <a:bodyPr/>
          <a:lstStyle>
            <a:lvl1pPr>
              <a:defRPr sz="5400" b="0">
                <a:latin typeface="+mj-lt"/>
              </a:defRPr>
            </a:lvl1pPr>
          </a:lstStyle>
          <a:p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329768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C6890FB-38C8-394C-946B-28254183F2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699" y="1411356"/>
            <a:ext cx="1039743" cy="18865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6A057C2-B45F-744A-834B-281579F1E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49511" y="1252518"/>
            <a:ext cx="579030" cy="1050610"/>
          </a:xfrm>
          <a:prstGeom prst="rect">
            <a:avLst/>
          </a:prstGeom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5E0DE27C-3200-0F45-A0F0-088E3D617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484438" y="3428999"/>
            <a:ext cx="7703171" cy="2723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Time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 dirty="0">
                <a:effectLst/>
                <a:latin typeface="Times" pitchFamily="2" charset="0"/>
              </a:rPr>
              <a:t>Et </a:t>
            </a:r>
            <a:r>
              <a:rPr lang="fr-FR" dirty="0" err="1">
                <a:effectLst/>
                <a:latin typeface="Times" pitchFamily="2" charset="0"/>
              </a:rPr>
              <a:t>interdum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acciderat</a:t>
            </a:r>
            <a:r>
              <a:rPr lang="fr-FR" dirty="0">
                <a:effectLst/>
                <a:latin typeface="Times" pitchFamily="2" charset="0"/>
              </a:rPr>
              <a:t>, ut </a:t>
            </a:r>
            <a:r>
              <a:rPr lang="fr-FR" dirty="0" err="1">
                <a:effectLst/>
                <a:latin typeface="Times" pitchFamily="2" charset="0"/>
              </a:rPr>
              <a:t>siquid</a:t>
            </a:r>
            <a:r>
              <a:rPr lang="fr-FR" dirty="0">
                <a:effectLst/>
                <a:latin typeface="Times" pitchFamily="2" charset="0"/>
              </a:rPr>
              <a:t> in </a:t>
            </a:r>
            <a:r>
              <a:rPr lang="fr-FR" dirty="0" err="1">
                <a:effectLst/>
                <a:latin typeface="Times" pitchFamily="2" charset="0"/>
              </a:rPr>
              <a:t>penetrali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secreto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nullo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citerioris</a:t>
            </a:r>
            <a:r>
              <a:rPr lang="fr-FR" dirty="0">
                <a:effectLst/>
                <a:latin typeface="Times" pitchFamily="2" charset="0"/>
              </a:rPr>
              <a:t> vitae </a:t>
            </a:r>
            <a:r>
              <a:rPr lang="fr-FR" dirty="0" err="1">
                <a:effectLst/>
                <a:latin typeface="Times" pitchFamily="2" charset="0"/>
              </a:rPr>
              <a:t>ministro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praesente</a:t>
            </a:r>
            <a:r>
              <a:rPr lang="fr-FR" dirty="0">
                <a:effectLst/>
                <a:latin typeface="Times" pitchFamily="2" charset="0"/>
              </a:rPr>
              <a:t> paterfamilias </a:t>
            </a:r>
            <a:r>
              <a:rPr lang="fr-FR" dirty="0" err="1">
                <a:effectLst/>
                <a:latin typeface="Times" pitchFamily="2" charset="0"/>
              </a:rPr>
              <a:t>uxori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susurrasset</a:t>
            </a:r>
            <a:r>
              <a:rPr lang="fr-FR" dirty="0">
                <a:effectLst/>
                <a:latin typeface="Times" pitchFamily="2" charset="0"/>
              </a:rPr>
              <a:t> in </a:t>
            </a:r>
            <a:r>
              <a:rPr lang="fr-FR" dirty="0" err="1">
                <a:effectLst/>
                <a:latin typeface="Times" pitchFamily="2" charset="0"/>
              </a:rPr>
              <a:t>aurem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velut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Amphiarao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referente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aut</a:t>
            </a:r>
            <a:r>
              <a:rPr lang="fr-FR" dirty="0">
                <a:effectLst/>
                <a:latin typeface="Times" pitchFamily="2" charset="0"/>
              </a:rPr>
              <a:t> Marcio, </a:t>
            </a:r>
            <a:r>
              <a:rPr lang="fr-FR" dirty="0" err="1">
                <a:effectLst/>
                <a:latin typeface="Times" pitchFamily="2" charset="0"/>
              </a:rPr>
              <a:t>quondam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vatibus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inclitis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postridie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disceret</a:t>
            </a:r>
            <a:r>
              <a:rPr lang="fr-FR" dirty="0">
                <a:effectLst/>
                <a:latin typeface="Times" pitchFamily="2" charset="0"/>
              </a:rPr>
              <a:t> imperator. </a:t>
            </a:r>
            <a:r>
              <a:rPr lang="fr-FR" dirty="0" err="1">
                <a:effectLst/>
                <a:latin typeface="Times" pitchFamily="2" charset="0"/>
              </a:rPr>
              <a:t>ideoque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etiam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parietes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arcanorum</a:t>
            </a:r>
            <a:r>
              <a:rPr lang="fr-FR" dirty="0">
                <a:effectLst/>
                <a:latin typeface="Times" pitchFamily="2" charset="0"/>
              </a:rPr>
              <a:t> soli </a:t>
            </a:r>
            <a:r>
              <a:rPr lang="fr-FR" dirty="0" err="1">
                <a:effectLst/>
                <a:latin typeface="Times" pitchFamily="2" charset="0"/>
              </a:rPr>
              <a:t>conscii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timebantur</a:t>
            </a:r>
            <a:r>
              <a:rPr lang="fr-FR" dirty="0">
                <a:effectLst/>
                <a:latin typeface="Times" pitchFamily="2" charset="0"/>
              </a:rPr>
              <a:t>.</a:t>
            </a:r>
          </a:p>
          <a:p>
            <a:endParaRPr lang="fr-FR" dirty="0">
              <a:effectLst/>
              <a:latin typeface="Times" pitchFamily="2" charset="0"/>
            </a:endParaRPr>
          </a:p>
          <a:p>
            <a:r>
              <a:rPr lang="fr-FR" dirty="0">
                <a:effectLst/>
                <a:latin typeface="Times" pitchFamily="2" charset="0"/>
              </a:rPr>
              <a:t>Nihil est </a:t>
            </a:r>
            <a:r>
              <a:rPr lang="fr-FR" dirty="0" err="1">
                <a:effectLst/>
                <a:latin typeface="Times" pitchFamily="2" charset="0"/>
              </a:rPr>
              <a:t>enim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virtute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amabilius</a:t>
            </a:r>
            <a:r>
              <a:rPr lang="fr-FR" dirty="0">
                <a:effectLst/>
                <a:latin typeface="Times" pitchFamily="2" charset="0"/>
              </a:rPr>
              <a:t>, nihil quod </a:t>
            </a:r>
            <a:r>
              <a:rPr lang="fr-FR" dirty="0" err="1">
                <a:effectLst/>
                <a:latin typeface="Times" pitchFamily="2" charset="0"/>
              </a:rPr>
              <a:t>magis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adliciat</a:t>
            </a:r>
            <a:r>
              <a:rPr lang="fr-FR" dirty="0">
                <a:effectLst/>
                <a:latin typeface="Times" pitchFamily="2" charset="0"/>
              </a:rPr>
              <a:t> ad </a:t>
            </a:r>
            <a:r>
              <a:rPr lang="fr-FR" dirty="0" err="1">
                <a:effectLst/>
                <a:latin typeface="Times" pitchFamily="2" charset="0"/>
              </a:rPr>
              <a:t>diligendum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quippe</a:t>
            </a:r>
            <a:r>
              <a:rPr lang="fr-FR" dirty="0">
                <a:effectLst/>
                <a:latin typeface="Times" pitchFamily="2" charset="0"/>
              </a:rPr>
              <a:t> cum </a:t>
            </a:r>
            <a:r>
              <a:rPr lang="fr-FR" dirty="0" err="1">
                <a:effectLst/>
                <a:latin typeface="Times" pitchFamily="2" charset="0"/>
              </a:rPr>
              <a:t>propter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virtutem</a:t>
            </a:r>
            <a:r>
              <a:rPr lang="fr-FR" dirty="0">
                <a:effectLst/>
                <a:latin typeface="Times" pitchFamily="2" charset="0"/>
              </a:rPr>
              <a:t> et </a:t>
            </a:r>
            <a:r>
              <a:rPr lang="fr-FR" dirty="0" err="1">
                <a:effectLst/>
                <a:latin typeface="Times" pitchFamily="2" charset="0"/>
              </a:rPr>
              <a:t>probitatem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etiam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eos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quos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numquam</a:t>
            </a:r>
            <a:r>
              <a:rPr lang="fr-FR" dirty="0">
                <a:effectLst/>
                <a:latin typeface="Times" pitchFamily="2" charset="0"/>
              </a:rPr>
              <a:t> vidimus, </a:t>
            </a:r>
            <a:r>
              <a:rPr lang="fr-FR" dirty="0" err="1">
                <a:effectLst/>
                <a:latin typeface="Times" pitchFamily="2" charset="0"/>
              </a:rPr>
              <a:t>quodam</a:t>
            </a:r>
            <a:r>
              <a:rPr lang="fr-FR" dirty="0">
                <a:effectLst/>
                <a:latin typeface="Times" pitchFamily="2" charset="0"/>
              </a:rPr>
              <a:t> modo </a:t>
            </a:r>
            <a:r>
              <a:rPr lang="fr-FR" dirty="0" err="1">
                <a:effectLst/>
                <a:latin typeface="Times" pitchFamily="2" charset="0"/>
              </a:rPr>
              <a:t>diligamus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Quis</a:t>
            </a:r>
            <a:r>
              <a:rPr lang="fr-FR" dirty="0">
                <a:effectLst/>
                <a:latin typeface="Times" pitchFamily="2" charset="0"/>
              </a:rPr>
              <a:t> est qui C. </a:t>
            </a:r>
            <a:r>
              <a:rPr lang="fr-FR" dirty="0" err="1">
                <a:effectLst/>
                <a:latin typeface="Times" pitchFamily="2" charset="0"/>
              </a:rPr>
              <a:t>Fabrici</a:t>
            </a:r>
            <a:r>
              <a:rPr lang="fr-FR" dirty="0">
                <a:effectLst/>
                <a:latin typeface="Times" pitchFamily="2" charset="0"/>
              </a:rPr>
              <a:t>, M'. </a:t>
            </a:r>
            <a:r>
              <a:rPr lang="fr-FR" dirty="0" err="1">
                <a:effectLst/>
                <a:latin typeface="Times" pitchFamily="2" charset="0"/>
              </a:rPr>
              <a:t>Curi</a:t>
            </a:r>
            <a:r>
              <a:rPr lang="fr-FR" dirty="0">
                <a:effectLst/>
                <a:latin typeface="Times" pitchFamily="2" charset="0"/>
              </a:rPr>
              <a:t> non cum </a:t>
            </a:r>
            <a:r>
              <a:rPr lang="fr-FR" dirty="0" err="1">
                <a:effectLst/>
                <a:latin typeface="Times" pitchFamily="2" charset="0"/>
              </a:rPr>
              <a:t>caritate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aliqua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benevola</a:t>
            </a:r>
            <a:r>
              <a:rPr lang="fr-FR" dirty="0">
                <a:effectLst/>
                <a:latin typeface="Times" pitchFamily="2" charset="0"/>
              </a:rPr>
              <a:t> memoriam </a:t>
            </a:r>
            <a:r>
              <a:rPr lang="fr-FR" dirty="0" err="1">
                <a:effectLst/>
                <a:latin typeface="Times" pitchFamily="2" charset="0"/>
              </a:rPr>
              <a:t>usurpet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quos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numquam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viderit</a:t>
            </a:r>
            <a:r>
              <a:rPr lang="fr-FR" dirty="0">
                <a:effectLst/>
                <a:latin typeface="Times" pitchFamily="2" charset="0"/>
              </a:rPr>
              <a:t>? </a:t>
            </a:r>
            <a:r>
              <a:rPr lang="fr-FR" dirty="0" err="1">
                <a:effectLst/>
                <a:latin typeface="Times" pitchFamily="2" charset="0"/>
              </a:rPr>
              <a:t>quis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autem</a:t>
            </a:r>
            <a:r>
              <a:rPr lang="fr-FR" dirty="0">
                <a:effectLst/>
                <a:latin typeface="Times" pitchFamily="2" charset="0"/>
              </a:rPr>
              <a:t> est, qui </a:t>
            </a:r>
            <a:r>
              <a:rPr lang="fr-FR" dirty="0" err="1">
                <a:effectLst/>
                <a:latin typeface="Times" pitchFamily="2" charset="0"/>
              </a:rPr>
              <a:t>Tarquinium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Superbum</a:t>
            </a:r>
            <a:r>
              <a:rPr lang="fr-FR" dirty="0">
                <a:effectLst/>
                <a:latin typeface="Times" pitchFamily="2" charset="0"/>
              </a:rPr>
              <a:t>, qui </a:t>
            </a:r>
            <a:r>
              <a:rPr lang="fr-FR" dirty="0" err="1">
                <a:effectLst/>
                <a:latin typeface="Times" pitchFamily="2" charset="0"/>
              </a:rPr>
              <a:t>Sp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Cassium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Sp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Maelium</a:t>
            </a:r>
            <a:r>
              <a:rPr lang="fr-FR" dirty="0">
                <a:effectLst/>
                <a:latin typeface="Times" pitchFamily="2" charset="0"/>
              </a:rPr>
              <a:t> non </a:t>
            </a:r>
            <a:r>
              <a:rPr lang="fr-FR" dirty="0" err="1">
                <a:effectLst/>
                <a:latin typeface="Times" pitchFamily="2" charset="0"/>
              </a:rPr>
              <a:t>oderit</a:t>
            </a:r>
            <a:r>
              <a:rPr lang="fr-FR" dirty="0">
                <a:effectLst/>
                <a:latin typeface="Times" pitchFamily="2" charset="0"/>
              </a:rPr>
              <a:t>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A2D2764-F4C5-F642-8450-16248CAB635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2" y="5737529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8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C6890FB-38C8-394C-946B-28254183F2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699" y="1411356"/>
            <a:ext cx="1039743" cy="18865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6A057C2-B45F-744A-834B-281579F1E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49511" y="1252518"/>
            <a:ext cx="579030" cy="105061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E2CD597-AC4C-C64C-85A3-14C78C1083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4438" y="3428999"/>
            <a:ext cx="4910276" cy="1242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highlight>
                  <a:srgbClr val="00ADD6"/>
                </a:highlight>
                <a:latin typeface="+mj-lt"/>
              </a:defRPr>
            </a:lvl1pPr>
          </a:lstStyle>
          <a:p>
            <a:pPr lvl="0"/>
            <a:r>
              <a:rPr lang="fr-FR" dirty="0"/>
              <a:t>MERCI DE VOTRE ATTENTION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6CE0A63-4C2A-164A-BDD6-A6BBEE39C7A1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2" y="5737529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1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94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́léments PP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5398744" y="311640"/>
            <a:ext cx="6155765" cy="4996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901E74"/>
                </a:solidFill>
                <a:latin typeface="B Lubalin Graph Demi"/>
                <a:cs typeface="B Lubalin Graph Demi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422589" y="1210329"/>
            <a:ext cx="7131921" cy="482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Gotham Bold"/>
                <a:cs typeface="Gotham Bold"/>
              </a:defRPr>
            </a:lvl1pPr>
            <a:lvl2pPr marL="742950" indent="-285750">
              <a:buFont typeface="Arial"/>
              <a:buChar char="•"/>
              <a:defRPr sz="1800">
                <a:latin typeface="Gotham Book"/>
                <a:cs typeface="Gotham Book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916892" y="64011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5DF31815-FCF8-CF48-BD4B-7C0F13A354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238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4A9DE-20C2-4842-B064-255DF87E1B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3012" y="1869534"/>
            <a:ext cx="3288961" cy="637562"/>
          </a:xfrm>
          <a:prstGeom prst="rect">
            <a:avLst/>
          </a:prstGeom>
        </p:spPr>
        <p:txBody>
          <a:bodyPr/>
          <a:lstStyle>
            <a:lvl1pPr>
              <a:defRPr sz="4000" b="0">
                <a:latin typeface="+mj-lt"/>
              </a:defRPr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F14C58-45CA-034A-99A5-901848B3CB8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188640"/>
            <a:ext cx="908237" cy="9719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9EDE4A-BA25-DD4B-AA8D-3FFE38CC7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38200" y="-987479"/>
            <a:ext cx="2165824" cy="39297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CEAA5B-DED3-E24A-8E11-53FE6C71BC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9000"/>
          </a:blip>
          <a:stretch>
            <a:fillRect/>
          </a:stretch>
        </p:blipFill>
        <p:spPr>
          <a:xfrm rot="10800000">
            <a:off x="670575" y="-1165951"/>
            <a:ext cx="2363052" cy="42876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26E98FA-C775-E249-8D62-C0EAD77C93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2501217" y="1602695"/>
            <a:ext cx="501777" cy="910441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C174540-A011-B14B-AF35-966C9B2A08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3012" y="3193996"/>
            <a:ext cx="4244975" cy="2068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j-lt"/>
              </a:defRPr>
            </a:lvl1pPr>
          </a:lstStyle>
          <a:p>
            <a:pPr lvl="0"/>
            <a:r>
              <a:rPr lang="fr-FR" dirty="0"/>
              <a:t>TITRE 01</a:t>
            </a:r>
          </a:p>
          <a:p>
            <a:pPr lvl="0"/>
            <a:r>
              <a:rPr lang="fr-FR" dirty="0"/>
              <a:t>TITRE 02</a:t>
            </a:r>
          </a:p>
          <a:p>
            <a:pPr lvl="0"/>
            <a:r>
              <a:rPr lang="fr-FR" dirty="0"/>
              <a:t>TITRE 03</a:t>
            </a:r>
          </a:p>
          <a:p>
            <a:pPr lvl="0"/>
            <a:r>
              <a:rPr lang="fr-FR" dirty="0"/>
              <a:t>TITRE 04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34A014A-B126-498E-A9D1-DC84647F45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39816" y="6188314"/>
            <a:ext cx="2743200" cy="365125"/>
          </a:xfrm>
        </p:spPr>
        <p:txBody>
          <a:bodyPr/>
          <a:lstStyle/>
          <a:p>
            <a:fld id="{437D0B57-7CC7-4CCE-98F6-30C4D7880F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46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7D98462-69EC-7E46-8E4C-54004F5FD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983" r="7513"/>
          <a:stretch/>
        </p:blipFill>
        <p:spPr>
          <a:xfrm rot="5400000">
            <a:off x="3901440" y="-6282773"/>
            <a:ext cx="4389120" cy="1695466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02B8D42-F975-8A4C-9BA7-751CF6C6EA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1887" y="2466442"/>
            <a:ext cx="7098960" cy="1095903"/>
          </a:xfrm>
          <a:prstGeom prst="rect">
            <a:avLst/>
          </a:prstGeom>
        </p:spPr>
        <p:txBody>
          <a:bodyPr/>
          <a:lstStyle>
            <a:lvl1pPr>
              <a:defRPr sz="3600" b="0">
                <a:latin typeface="+mj-lt"/>
              </a:defRPr>
            </a:lvl1pPr>
          </a:lstStyle>
          <a:p>
            <a:r>
              <a:rPr lang="fr-FR" dirty="0"/>
              <a:t>TITRE DU </a:t>
            </a:r>
            <a:br>
              <a:rPr lang="fr-FR" dirty="0"/>
            </a:br>
            <a:r>
              <a:rPr lang="fr-FR" dirty="0"/>
              <a:t>CHAPITRE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ED1EC2-6D10-D943-BF30-3F07B44A99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4866" y="1057915"/>
            <a:ext cx="1808647" cy="32816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B624CD-7CB1-A142-96CA-39EBFA3AE7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9000"/>
          </a:blip>
          <a:stretch>
            <a:fillRect/>
          </a:stretch>
        </p:blipFill>
        <p:spPr>
          <a:xfrm>
            <a:off x="1607655" y="908795"/>
            <a:ext cx="1973018" cy="35799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3B14BF2-EA95-7B4F-A247-F6E6D4412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3873585" y="1686822"/>
            <a:ext cx="484071" cy="8783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EAD02A5-A1C8-E248-BC71-F33668E15D18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283" y="188640"/>
            <a:ext cx="908237" cy="97193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8F3F92E-172A-46D6-951E-6CEEC3217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54778" y="6237312"/>
            <a:ext cx="2743200" cy="365125"/>
          </a:xfrm>
        </p:spPr>
        <p:txBody>
          <a:bodyPr/>
          <a:lstStyle/>
          <a:p>
            <a:fld id="{437D0B57-7CC7-4CCE-98F6-30C4D7880F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017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EAF6FD-D631-F047-8727-6B368A69E6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2057400"/>
            <a:ext cx="9894474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 dirty="0">
                <a:effectLst/>
                <a:latin typeface="Times" pitchFamily="2" charset="0"/>
              </a:rPr>
              <a:t>Et </a:t>
            </a:r>
            <a:r>
              <a:rPr lang="fr-FR" dirty="0" err="1">
                <a:effectLst/>
                <a:latin typeface="Times" pitchFamily="2" charset="0"/>
              </a:rPr>
              <a:t>interdum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acciderat</a:t>
            </a:r>
            <a:r>
              <a:rPr lang="fr-FR" dirty="0">
                <a:effectLst/>
                <a:latin typeface="Times" pitchFamily="2" charset="0"/>
              </a:rPr>
              <a:t>, ut </a:t>
            </a:r>
            <a:r>
              <a:rPr lang="fr-FR" dirty="0" err="1">
                <a:effectLst/>
                <a:latin typeface="Times" pitchFamily="2" charset="0"/>
              </a:rPr>
              <a:t>siquid</a:t>
            </a:r>
            <a:r>
              <a:rPr lang="fr-FR" dirty="0">
                <a:effectLst/>
                <a:latin typeface="Times" pitchFamily="2" charset="0"/>
              </a:rPr>
              <a:t> in </a:t>
            </a:r>
            <a:r>
              <a:rPr lang="fr-FR" dirty="0" err="1">
                <a:effectLst/>
                <a:latin typeface="Times" pitchFamily="2" charset="0"/>
              </a:rPr>
              <a:t>penetrali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secreto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nullo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citerioris</a:t>
            </a:r>
            <a:r>
              <a:rPr lang="fr-FR" dirty="0">
                <a:effectLst/>
                <a:latin typeface="Times" pitchFamily="2" charset="0"/>
              </a:rPr>
              <a:t> vitae </a:t>
            </a:r>
            <a:r>
              <a:rPr lang="fr-FR" dirty="0" err="1">
                <a:effectLst/>
                <a:latin typeface="Times" pitchFamily="2" charset="0"/>
              </a:rPr>
              <a:t>ministro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praesente</a:t>
            </a:r>
            <a:r>
              <a:rPr lang="fr-FR" dirty="0">
                <a:effectLst/>
                <a:latin typeface="Times" pitchFamily="2" charset="0"/>
              </a:rPr>
              <a:t> paterfamilias </a:t>
            </a:r>
            <a:r>
              <a:rPr lang="fr-FR" dirty="0" err="1">
                <a:effectLst/>
                <a:latin typeface="Times" pitchFamily="2" charset="0"/>
              </a:rPr>
              <a:t>uxori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susurrasset</a:t>
            </a:r>
            <a:r>
              <a:rPr lang="fr-FR" dirty="0">
                <a:effectLst/>
                <a:latin typeface="Times" pitchFamily="2" charset="0"/>
              </a:rPr>
              <a:t> in </a:t>
            </a:r>
            <a:r>
              <a:rPr lang="fr-FR" dirty="0" err="1">
                <a:effectLst/>
                <a:latin typeface="Times" pitchFamily="2" charset="0"/>
              </a:rPr>
              <a:t>aurem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velut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Amphiarao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referente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aut</a:t>
            </a:r>
            <a:r>
              <a:rPr lang="fr-FR" dirty="0">
                <a:effectLst/>
                <a:latin typeface="Times" pitchFamily="2" charset="0"/>
              </a:rPr>
              <a:t> Marcio, </a:t>
            </a:r>
            <a:r>
              <a:rPr lang="fr-FR" dirty="0" err="1">
                <a:effectLst/>
                <a:latin typeface="Times" pitchFamily="2" charset="0"/>
              </a:rPr>
              <a:t>quondam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vatibus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inclitis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postridie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disceret</a:t>
            </a:r>
            <a:r>
              <a:rPr lang="fr-FR" dirty="0">
                <a:effectLst/>
                <a:latin typeface="Times" pitchFamily="2" charset="0"/>
              </a:rPr>
              <a:t> imperator. </a:t>
            </a:r>
            <a:r>
              <a:rPr lang="fr-FR" dirty="0" err="1">
                <a:effectLst/>
                <a:latin typeface="Times" pitchFamily="2" charset="0"/>
              </a:rPr>
              <a:t>ideoque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etiam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parietes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arcanorum</a:t>
            </a:r>
            <a:r>
              <a:rPr lang="fr-FR" dirty="0">
                <a:effectLst/>
                <a:latin typeface="Times" pitchFamily="2" charset="0"/>
              </a:rPr>
              <a:t> soli </a:t>
            </a:r>
            <a:r>
              <a:rPr lang="fr-FR" dirty="0" err="1">
                <a:effectLst/>
                <a:latin typeface="Times" pitchFamily="2" charset="0"/>
              </a:rPr>
              <a:t>conscii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timebantur</a:t>
            </a:r>
            <a:r>
              <a:rPr lang="fr-FR" dirty="0">
                <a:effectLst/>
                <a:latin typeface="Times" pitchFamily="2" charset="0"/>
              </a:rPr>
              <a:t>.</a:t>
            </a:r>
          </a:p>
          <a:p>
            <a:endParaRPr lang="fr-FR" dirty="0">
              <a:effectLst/>
              <a:latin typeface="Times" pitchFamily="2" charset="0"/>
            </a:endParaRPr>
          </a:p>
          <a:p>
            <a:r>
              <a:rPr lang="fr-FR" dirty="0">
                <a:effectLst/>
                <a:latin typeface="Times" pitchFamily="2" charset="0"/>
              </a:rPr>
              <a:t>Nihil est </a:t>
            </a:r>
            <a:r>
              <a:rPr lang="fr-FR" dirty="0" err="1">
                <a:effectLst/>
                <a:latin typeface="Times" pitchFamily="2" charset="0"/>
              </a:rPr>
              <a:t>enim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virtute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amabilius</a:t>
            </a:r>
            <a:r>
              <a:rPr lang="fr-FR" dirty="0">
                <a:effectLst/>
                <a:latin typeface="Times" pitchFamily="2" charset="0"/>
              </a:rPr>
              <a:t>, nihil quod </a:t>
            </a:r>
            <a:r>
              <a:rPr lang="fr-FR" dirty="0" err="1">
                <a:effectLst/>
                <a:latin typeface="Times" pitchFamily="2" charset="0"/>
              </a:rPr>
              <a:t>magis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adliciat</a:t>
            </a:r>
            <a:r>
              <a:rPr lang="fr-FR" dirty="0">
                <a:effectLst/>
                <a:latin typeface="Times" pitchFamily="2" charset="0"/>
              </a:rPr>
              <a:t> ad </a:t>
            </a:r>
            <a:r>
              <a:rPr lang="fr-FR" dirty="0" err="1">
                <a:effectLst/>
                <a:latin typeface="Times" pitchFamily="2" charset="0"/>
              </a:rPr>
              <a:t>diligendum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quippe</a:t>
            </a:r>
            <a:r>
              <a:rPr lang="fr-FR" dirty="0">
                <a:effectLst/>
                <a:latin typeface="Times" pitchFamily="2" charset="0"/>
              </a:rPr>
              <a:t> cum </a:t>
            </a:r>
            <a:r>
              <a:rPr lang="fr-FR" dirty="0" err="1">
                <a:effectLst/>
                <a:latin typeface="Times" pitchFamily="2" charset="0"/>
              </a:rPr>
              <a:t>propter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virtutem</a:t>
            </a:r>
            <a:r>
              <a:rPr lang="fr-FR" dirty="0">
                <a:effectLst/>
                <a:latin typeface="Times" pitchFamily="2" charset="0"/>
              </a:rPr>
              <a:t> et </a:t>
            </a:r>
            <a:r>
              <a:rPr lang="fr-FR" dirty="0" err="1">
                <a:effectLst/>
                <a:latin typeface="Times" pitchFamily="2" charset="0"/>
              </a:rPr>
              <a:t>probitatem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etiam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eos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quos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numquam</a:t>
            </a:r>
            <a:r>
              <a:rPr lang="fr-FR" dirty="0">
                <a:effectLst/>
                <a:latin typeface="Times" pitchFamily="2" charset="0"/>
              </a:rPr>
              <a:t> vidimus, </a:t>
            </a:r>
            <a:r>
              <a:rPr lang="fr-FR" dirty="0" err="1">
                <a:effectLst/>
                <a:latin typeface="Times" pitchFamily="2" charset="0"/>
              </a:rPr>
              <a:t>quodam</a:t>
            </a:r>
            <a:r>
              <a:rPr lang="fr-FR" dirty="0">
                <a:effectLst/>
                <a:latin typeface="Times" pitchFamily="2" charset="0"/>
              </a:rPr>
              <a:t> modo </a:t>
            </a:r>
            <a:r>
              <a:rPr lang="fr-FR" dirty="0" err="1">
                <a:effectLst/>
                <a:latin typeface="Times" pitchFamily="2" charset="0"/>
              </a:rPr>
              <a:t>diligamus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Quis</a:t>
            </a:r>
            <a:r>
              <a:rPr lang="fr-FR" dirty="0">
                <a:effectLst/>
                <a:latin typeface="Times" pitchFamily="2" charset="0"/>
              </a:rPr>
              <a:t> est qui C. </a:t>
            </a:r>
            <a:r>
              <a:rPr lang="fr-FR" dirty="0" err="1">
                <a:effectLst/>
                <a:latin typeface="Times" pitchFamily="2" charset="0"/>
              </a:rPr>
              <a:t>Fabrici</a:t>
            </a:r>
            <a:r>
              <a:rPr lang="fr-FR" dirty="0">
                <a:effectLst/>
                <a:latin typeface="Times" pitchFamily="2" charset="0"/>
              </a:rPr>
              <a:t>, M'. </a:t>
            </a:r>
            <a:r>
              <a:rPr lang="fr-FR" dirty="0" err="1">
                <a:effectLst/>
                <a:latin typeface="Times" pitchFamily="2" charset="0"/>
              </a:rPr>
              <a:t>Curi</a:t>
            </a:r>
            <a:r>
              <a:rPr lang="fr-FR" dirty="0">
                <a:effectLst/>
                <a:latin typeface="Times" pitchFamily="2" charset="0"/>
              </a:rPr>
              <a:t> non cum </a:t>
            </a:r>
            <a:r>
              <a:rPr lang="fr-FR" dirty="0" err="1">
                <a:effectLst/>
                <a:latin typeface="Times" pitchFamily="2" charset="0"/>
              </a:rPr>
              <a:t>caritate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aliqua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benevola</a:t>
            </a:r>
            <a:r>
              <a:rPr lang="fr-FR" dirty="0">
                <a:effectLst/>
                <a:latin typeface="Times" pitchFamily="2" charset="0"/>
              </a:rPr>
              <a:t> memoriam </a:t>
            </a:r>
            <a:r>
              <a:rPr lang="fr-FR" dirty="0" err="1">
                <a:effectLst/>
                <a:latin typeface="Times" pitchFamily="2" charset="0"/>
              </a:rPr>
              <a:t>usurpet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quos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numquam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viderit</a:t>
            </a:r>
            <a:r>
              <a:rPr lang="fr-FR" dirty="0">
                <a:effectLst/>
                <a:latin typeface="Times" pitchFamily="2" charset="0"/>
              </a:rPr>
              <a:t>? </a:t>
            </a:r>
            <a:r>
              <a:rPr lang="fr-FR" dirty="0" err="1">
                <a:effectLst/>
                <a:latin typeface="Times" pitchFamily="2" charset="0"/>
              </a:rPr>
              <a:t>quis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autem</a:t>
            </a:r>
            <a:r>
              <a:rPr lang="fr-FR" dirty="0">
                <a:effectLst/>
                <a:latin typeface="Times" pitchFamily="2" charset="0"/>
              </a:rPr>
              <a:t> est, qui </a:t>
            </a:r>
            <a:r>
              <a:rPr lang="fr-FR" dirty="0" err="1">
                <a:effectLst/>
                <a:latin typeface="Times" pitchFamily="2" charset="0"/>
              </a:rPr>
              <a:t>Tarquinium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Superbum</a:t>
            </a:r>
            <a:r>
              <a:rPr lang="fr-FR" dirty="0">
                <a:effectLst/>
                <a:latin typeface="Times" pitchFamily="2" charset="0"/>
              </a:rPr>
              <a:t>, qui </a:t>
            </a:r>
            <a:r>
              <a:rPr lang="fr-FR" dirty="0" err="1">
                <a:effectLst/>
                <a:latin typeface="Times" pitchFamily="2" charset="0"/>
              </a:rPr>
              <a:t>Sp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Cassium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Sp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Maelium</a:t>
            </a:r>
            <a:r>
              <a:rPr lang="fr-FR" dirty="0">
                <a:effectLst/>
                <a:latin typeface="Times" pitchFamily="2" charset="0"/>
              </a:rPr>
              <a:t> non </a:t>
            </a:r>
            <a:r>
              <a:rPr lang="fr-FR" dirty="0" err="1">
                <a:effectLst/>
                <a:latin typeface="Times" pitchFamily="2" charset="0"/>
              </a:rPr>
              <a:t>oderit</a:t>
            </a:r>
            <a:r>
              <a:rPr lang="fr-FR" dirty="0">
                <a:effectLst/>
                <a:latin typeface="Times" pitchFamily="2" charset="0"/>
              </a:rPr>
              <a:t>?</a:t>
            </a:r>
          </a:p>
          <a:p>
            <a:endParaRPr lang="fr-FR" dirty="0">
              <a:effectLst/>
              <a:latin typeface="Times" pitchFamily="2" charset="0"/>
            </a:endParaRPr>
          </a:p>
          <a:p>
            <a:r>
              <a:rPr lang="fr-FR" dirty="0">
                <a:effectLst/>
                <a:latin typeface="Times" pitchFamily="2" charset="0"/>
              </a:rPr>
              <a:t>Sed si </a:t>
            </a:r>
            <a:r>
              <a:rPr lang="fr-FR" dirty="0" err="1">
                <a:effectLst/>
                <a:latin typeface="Times" pitchFamily="2" charset="0"/>
              </a:rPr>
              <a:t>ille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hac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tam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eximia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fortuna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propter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utilitatem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rei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publicae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frui</a:t>
            </a:r>
            <a:r>
              <a:rPr lang="fr-FR" dirty="0">
                <a:effectLst/>
                <a:latin typeface="Times" pitchFamily="2" charset="0"/>
              </a:rPr>
              <a:t> non </a:t>
            </a:r>
            <a:r>
              <a:rPr lang="fr-FR" dirty="0" err="1">
                <a:effectLst/>
                <a:latin typeface="Times" pitchFamily="2" charset="0"/>
              </a:rPr>
              <a:t>properat</a:t>
            </a:r>
            <a:r>
              <a:rPr lang="fr-FR" dirty="0">
                <a:effectLst/>
                <a:latin typeface="Times" pitchFamily="2" charset="0"/>
              </a:rPr>
              <a:t>, ut </a:t>
            </a:r>
            <a:r>
              <a:rPr lang="fr-FR" dirty="0" err="1">
                <a:effectLst/>
                <a:latin typeface="Times" pitchFamily="2" charset="0"/>
              </a:rPr>
              <a:t>omnia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illa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conficiat</a:t>
            </a:r>
            <a:r>
              <a:rPr lang="fr-FR" dirty="0">
                <a:effectLst/>
                <a:latin typeface="Times" pitchFamily="2" charset="0"/>
              </a:rPr>
              <a:t>, quid ego, </a:t>
            </a:r>
            <a:r>
              <a:rPr lang="fr-FR" dirty="0" err="1">
                <a:effectLst/>
                <a:latin typeface="Times" pitchFamily="2" charset="0"/>
              </a:rPr>
              <a:t>senator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facere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debeo</a:t>
            </a:r>
            <a:r>
              <a:rPr lang="fr-FR" dirty="0">
                <a:effectLst/>
                <a:latin typeface="Times" pitchFamily="2" charset="0"/>
              </a:rPr>
              <a:t>, quem, </a:t>
            </a:r>
            <a:r>
              <a:rPr lang="fr-FR" dirty="0" err="1">
                <a:effectLst/>
                <a:latin typeface="Times" pitchFamily="2" charset="0"/>
              </a:rPr>
              <a:t>etiamsi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ille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aliud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vellet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rei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publicae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consulere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oporteret</a:t>
            </a:r>
            <a:r>
              <a:rPr lang="fr-FR" dirty="0">
                <a:effectLst/>
                <a:latin typeface="Times" pitchFamily="2" charset="0"/>
              </a:rPr>
              <a:t>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F2B802-0A81-644C-991C-34CD6A7EA32A}"/>
              </a:ext>
            </a:extLst>
          </p:cNvPr>
          <p:cNvCxnSpPr/>
          <p:nvPr userDrawn="1"/>
        </p:nvCxnSpPr>
        <p:spPr>
          <a:xfrm>
            <a:off x="839787" y="1873442"/>
            <a:ext cx="4537756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6DA37A3B-46ED-DA46-958D-6C947FA58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2096" y="634736"/>
            <a:ext cx="671396" cy="12182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BD37A7-1746-7E43-A640-34F8EE5A7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213548" y="590020"/>
            <a:ext cx="370030" cy="671395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94068393-6057-7441-BA77-2ABA3C6E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2804"/>
            <a:ext cx="3932237" cy="740229"/>
          </a:xfrm>
          <a:prstGeom prst="rect">
            <a:avLst/>
          </a:prstGeom>
        </p:spPr>
        <p:txBody>
          <a:bodyPr anchor="b"/>
          <a:lstStyle>
            <a:lvl1pPr>
              <a:defRPr sz="3200" b="0">
                <a:solidFill>
                  <a:srgbClr val="00959A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57C021EE-DB5A-454E-A171-FA60365CFD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9787" y="1343866"/>
            <a:ext cx="3932237" cy="740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672FFF-57C6-8E47-BE52-2D7A583309B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26293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5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1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EAF6FD-D631-F047-8727-6B368A69E6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2057400"/>
            <a:ext cx="9894474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 dirty="0">
                <a:effectLst/>
                <a:latin typeface="Times" pitchFamily="2" charset="0"/>
              </a:rPr>
              <a:t>Et </a:t>
            </a:r>
            <a:r>
              <a:rPr lang="fr-FR" dirty="0" err="1">
                <a:effectLst/>
                <a:latin typeface="Times" pitchFamily="2" charset="0"/>
              </a:rPr>
              <a:t>interdum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acciderat</a:t>
            </a:r>
            <a:r>
              <a:rPr lang="fr-FR" dirty="0">
                <a:effectLst/>
                <a:latin typeface="Times" pitchFamily="2" charset="0"/>
              </a:rPr>
              <a:t>, ut </a:t>
            </a:r>
            <a:r>
              <a:rPr lang="fr-FR" dirty="0" err="1">
                <a:effectLst/>
                <a:latin typeface="Times" pitchFamily="2" charset="0"/>
              </a:rPr>
              <a:t>siquid</a:t>
            </a:r>
            <a:r>
              <a:rPr lang="fr-FR" dirty="0">
                <a:effectLst/>
                <a:latin typeface="Times" pitchFamily="2" charset="0"/>
              </a:rPr>
              <a:t> in </a:t>
            </a:r>
            <a:r>
              <a:rPr lang="fr-FR" dirty="0" err="1">
                <a:effectLst/>
                <a:latin typeface="Times" pitchFamily="2" charset="0"/>
              </a:rPr>
              <a:t>penetrali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secreto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nullo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citerioris</a:t>
            </a:r>
            <a:r>
              <a:rPr lang="fr-FR" dirty="0">
                <a:effectLst/>
                <a:latin typeface="Times" pitchFamily="2" charset="0"/>
              </a:rPr>
              <a:t> vitae </a:t>
            </a:r>
            <a:r>
              <a:rPr lang="fr-FR" dirty="0" err="1">
                <a:effectLst/>
                <a:latin typeface="Times" pitchFamily="2" charset="0"/>
              </a:rPr>
              <a:t>ministro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praesente</a:t>
            </a:r>
            <a:r>
              <a:rPr lang="fr-FR" dirty="0">
                <a:effectLst/>
                <a:latin typeface="Times" pitchFamily="2" charset="0"/>
              </a:rPr>
              <a:t> paterfamilias </a:t>
            </a:r>
            <a:r>
              <a:rPr lang="fr-FR" dirty="0" err="1">
                <a:effectLst/>
                <a:latin typeface="Times" pitchFamily="2" charset="0"/>
              </a:rPr>
              <a:t>uxori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susurrasset</a:t>
            </a:r>
            <a:r>
              <a:rPr lang="fr-FR" dirty="0">
                <a:effectLst/>
                <a:latin typeface="Times" pitchFamily="2" charset="0"/>
              </a:rPr>
              <a:t> in </a:t>
            </a:r>
            <a:r>
              <a:rPr lang="fr-FR" dirty="0" err="1">
                <a:effectLst/>
                <a:latin typeface="Times" pitchFamily="2" charset="0"/>
              </a:rPr>
              <a:t>aurem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velut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Amphiarao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referente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aut</a:t>
            </a:r>
            <a:r>
              <a:rPr lang="fr-FR" dirty="0">
                <a:effectLst/>
                <a:latin typeface="Times" pitchFamily="2" charset="0"/>
              </a:rPr>
              <a:t> Marcio, </a:t>
            </a:r>
            <a:r>
              <a:rPr lang="fr-FR" dirty="0" err="1">
                <a:effectLst/>
                <a:latin typeface="Times" pitchFamily="2" charset="0"/>
              </a:rPr>
              <a:t>quondam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vatibus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inclitis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postridie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disceret</a:t>
            </a:r>
            <a:r>
              <a:rPr lang="fr-FR" dirty="0">
                <a:effectLst/>
                <a:latin typeface="Times" pitchFamily="2" charset="0"/>
              </a:rPr>
              <a:t> imperator. </a:t>
            </a:r>
            <a:r>
              <a:rPr lang="fr-FR" dirty="0" err="1">
                <a:effectLst/>
                <a:latin typeface="Times" pitchFamily="2" charset="0"/>
              </a:rPr>
              <a:t>ideoque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etiam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parietes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arcanorum</a:t>
            </a:r>
            <a:r>
              <a:rPr lang="fr-FR" dirty="0">
                <a:effectLst/>
                <a:latin typeface="Times" pitchFamily="2" charset="0"/>
              </a:rPr>
              <a:t> soli </a:t>
            </a:r>
            <a:r>
              <a:rPr lang="fr-FR" dirty="0" err="1">
                <a:effectLst/>
                <a:latin typeface="Times" pitchFamily="2" charset="0"/>
              </a:rPr>
              <a:t>conscii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timebantur</a:t>
            </a:r>
            <a:r>
              <a:rPr lang="fr-FR" dirty="0">
                <a:effectLst/>
                <a:latin typeface="Times" pitchFamily="2" charset="0"/>
              </a:rPr>
              <a:t>.</a:t>
            </a:r>
          </a:p>
          <a:p>
            <a:endParaRPr lang="fr-FR" dirty="0">
              <a:effectLst/>
              <a:latin typeface="Times" pitchFamily="2" charset="0"/>
            </a:endParaRPr>
          </a:p>
          <a:p>
            <a:r>
              <a:rPr lang="fr-FR" dirty="0">
                <a:effectLst/>
                <a:latin typeface="Times" pitchFamily="2" charset="0"/>
              </a:rPr>
              <a:t>Nihil est </a:t>
            </a:r>
            <a:r>
              <a:rPr lang="fr-FR" dirty="0" err="1">
                <a:effectLst/>
                <a:latin typeface="Times" pitchFamily="2" charset="0"/>
              </a:rPr>
              <a:t>enim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virtute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amabilius</a:t>
            </a:r>
            <a:r>
              <a:rPr lang="fr-FR" dirty="0">
                <a:effectLst/>
                <a:latin typeface="Times" pitchFamily="2" charset="0"/>
              </a:rPr>
              <a:t>, nihil quod </a:t>
            </a:r>
            <a:r>
              <a:rPr lang="fr-FR" dirty="0" err="1">
                <a:effectLst/>
                <a:latin typeface="Times" pitchFamily="2" charset="0"/>
              </a:rPr>
              <a:t>magis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adliciat</a:t>
            </a:r>
            <a:r>
              <a:rPr lang="fr-FR" dirty="0">
                <a:effectLst/>
                <a:latin typeface="Times" pitchFamily="2" charset="0"/>
              </a:rPr>
              <a:t> ad </a:t>
            </a:r>
            <a:r>
              <a:rPr lang="fr-FR" dirty="0" err="1">
                <a:effectLst/>
                <a:latin typeface="Times" pitchFamily="2" charset="0"/>
              </a:rPr>
              <a:t>diligendum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quippe</a:t>
            </a:r>
            <a:r>
              <a:rPr lang="fr-FR" dirty="0">
                <a:effectLst/>
                <a:latin typeface="Times" pitchFamily="2" charset="0"/>
              </a:rPr>
              <a:t> cum </a:t>
            </a:r>
            <a:r>
              <a:rPr lang="fr-FR" dirty="0" err="1">
                <a:effectLst/>
                <a:latin typeface="Times" pitchFamily="2" charset="0"/>
              </a:rPr>
              <a:t>propter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virtutem</a:t>
            </a:r>
            <a:r>
              <a:rPr lang="fr-FR" dirty="0">
                <a:effectLst/>
                <a:latin typeface="Times" pitchFamily="2" charset="0"/>
              </a:rPr>
              <a:t> et </a:t>
            </a:r>
            <a:r>
              <a:rPr lang="fr-FR" dirty="0" err="1">
                <a:effectLst/>
                <a:latin typeface="Times" pitchFamily="2" charset="0"/>
              </a:rPr>
              <a:t>probitatem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etiam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eos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quos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numquam</a:t>
            </a:r>
            <a:r>
              <a:rPr lang="fr-FR" dirty="0">
                <a:effectLst/>
                <a:latin typeface="Times" pitchFamily="2" charset="0"/>
              </a:rPr>
              <a:t> vidimus, </a:t>
            </a:r>
            <a:r>
              <a:rPr lang="fr-FR" dirty="0" err="1">
                <a:effectLst/>
                <a:latin typeface="Times" pitchFamily="2" charset="0"/>
              </a:rPr>
              <a:t>quodam</a:t>
            </a:r>
            <a:r>
              <a:rPr lang="fr-FR" dirty="0">
                <a:effectLst/>
                <a:latin typeface="Times" pitchFamily="2" charset="0"/>
              </a:rPr>
              <a:t> modo </a:t>
            </a:r>
            <a:r>
              <a:rPr lang="fr-FR" dirty="0" err="1">
                <a:effectLst/>
                <a:latin typeface="Times" pitchFamily="2" charset="0"/>
              </a:rPr>
              <a:t>diligamus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Quis</a:t>
            </a:r>
            <a:r>
              <a:rPr lang="fr-FR" dirty="0">
                <a:effectLst/>
                <a:latin typeface="Times" pitchFamily="2" charset="0"/>
              </a:rPr>
              <a:t> est qui C. </a:t>
            </a:r>
            <a:r>
              <a:rPr lang="fr-FR" dirty="0" err="1">
                <a:effectLst/>
                <a:latin typeface="Times" pitchFamily="2" charset="0"/>
              </a:rPr>
              <a:t>Fabrici</a:t>
            </a:r>
            <a:r>
              <a:rPr lang="fr-FR" dirty="0">
                <a:effectLst/>
                <a:latin typeface="Times" pitchFamily="2" charset="0"/>
              </a:rPr>
              <a:t>, M'. </a:t>
            </a:r>
            <a:r>
              <a:rPr lang="fr-FR" dirty="0" err="1">
                <a:effectLst/>
                <a:latin typeface="Times" pitchFamily="2" charset="0"/>
              </a:rPr>
              <a:t>Curi</a:t>
            </a:r>
            <a:r>
              <a:rPr lang="fr-FR" dirty="0">
                <a:effectLst/>
                <a:latin typeface="Times" pitchFamily="2" charset="0"/>
              </a:rPr>
              <a:t> non cum </a:t>
            </a:r>
            <a:r>
              <a:rPr lang="fr-FR" dirty="0" err="1">
                <a:effectLst/>
                <a:latin typeface="Times" pitchFamily="2" charset="0"/>
              </a:rPr>
              <a:t>caritate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aliqua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benevola</a:t>
            </a:r>
            <a:r>
              <a:rPr lang="fr-FR" dirty="0">
                <a:effectLst/>
                <a:latin typeface="Times" pitchFamily="2" charset="0"/>
              </a:rPr>
              <a:t> memoriam </a:t>
            </a:r>
            <a:r>
              <a:rPr lang="fr-FR" dirty="0" err="1">
                <a:effectLst/>
                <a:latin typeface="Times" pitchFamily="2" charset="0"/>
              </a:rPr>
              <a:t>usurpet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quos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numquam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viderit</a:t>
            </a:r>
            <a:r>
              <a:rPr lang="fr-FR" dirty="0">
                <a:effectLst/>
                <a:latin typeface="Times" pitchFamily="2" charset="0"/>
              </a:rPr>
              <a:t>? </a:t>
            </a:r>
            <a:r>
              <a:rPr lang="fr-FR" dirty="0" err="1">
                <a:effectLst/>
                <a:latin typeface="Times" pitchFamily="2" charset="0"/>
              </a:rPr>
              <a:t>quis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autem</a:t>
            </a:r>
            <a:r>
              <a:rPr lang="fr-FR" dirty="0">
                <a:effectLst/>
                <a:latin typeface="Times" pitchFamily="2" charset="0"/>
              </a:rPr>
              <a:t> est, qui </a:t>
            </a:r>
            <a:r>
              <a:rPr lang="fr-FR" dirty="0" err="1">
                <a:effectLst/>
                <a:latin typeface="Times" pitchFamily="2" charset="0"/>
              </a:rPr>
              <a:t>Tarquinium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Superbum</a:t>
            </a:r>
            <a:r>
              <a:rPr lang="fr-FR" dirty="0">
                <a:effectLst/>
                <a:latin typeface="Times" pitchFamily="2" charset="0"/>
              </a:rPr>
              <a:t>, qui </a:t>
            </a:r>
            <a:r>
              <a:rPr lang="fr-FR" dirty="0" err="1">
                <a:effectLst/>
                <a:latin typeface="Times" pitchFamily="2" charset="0"/>
              </a:rPr>
              <a:t>Sp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Cassium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Sp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Maelium</a:t>
            </a:r>
            <a:r>
              <a:rPr lang="fr-FR" dirty="0">
                <a:effectLst/>
                <a:latin typeface="Times" pitchFamily="2" charset="0"/>
              </a:rPr>
              <a:t> non </a:t>
            </a:r>
            <a:r>
              <a:rPr lang="fr-FR" dirty="0" err="1">
                <a:effectLst/>
                <a:latin typeface="Times" pitchFamily="2" charset="0"/>
              </a:rPr>
              <a:t>oderit</a:t>
            </a:r>
            <a:r>
              <a:rPr lang="fr-FR" dirty="0">
                <a:effectLst/>
                <a:latin typeface="Times" pitchFamily="2" charset="0"/>
              </a:rPr>
              <a:t>?</a:t>
            </a:r>
          </a:p>
          <a:p>
            <a:endParaRPr lang="fr-FR" dirty="0">
              <a:effectLst/>
              <a:latin typeface="Times" pitchFamily="2" charset="0"/>
            </a:endParaRPr>
          </a:p>
          <a:p>
            <a:r>
              <a:rPr lang="fr-FR" dirty="0">
                <a:effectLst/>
                <a:latin typeface="Times" pitchFamily="2" charset="0"/>
              </a:rPr>
              <a:t>Sed si </a:t>
            </a:r>
            <a:r>
              <a:rPr lang="fr-FR" dirty="0" err="1">
                <a:effectLst/>
                <a:latin typeface="Times" pitchFamily="2" charset="0"/>
              </a:rPr>
              <a:t>ille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hac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tam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eximia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fortuna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propter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utilitatem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rei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publicae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frui</a:t>
            </a:r>
            <a:r>
              <a:rPr lang="fr-FR" dirty="0">
                <a:effectLst/>
                <a:latin typeface="Times" pitchFamily="2" charset="0"/>
              </a:rPr>
              <a:t> non </a:t>
            </a:r>
            <a:r>
              <a:rPr lang="fr-FR" dirty="0" err="1">
                <a:effectLst/>
                <a:latin typeface="Times" pitchFamily="2" charset="0"/>
              </a:rPr>
              <a:t>properat</a:t>
            </a:r>
            <a:r>
              <a:rPr lang="fr-FR" dirty="0">
                <a:effectLst/>
                <a:latin typeface="Times" pitchFamily="2" charset="0"/>
              </a:rPr>
              <a:t>, ut </a:t>
            </a:r>
            <a:r>
              <a:rPr lang="fr-FR" dirty="0" err="1">
                <a:effectLst/>
                <a:latin typeface="Times" pitchFamily="2" charset="0"/>
              </a:rPr>
              <a:t>omnia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illa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conficiat</a:t>
            </a:r>
            <a:r>
              <a:rPr lang="fr-FR" dirty="0">
                <a:effectLst/>
                <a:latin typeface="Times" pitchFamily="2" charset="0"/>
              </a:rPr>
              <a:t>, quid ego, </a:t>
            </a:r>
            <a:r>
              <a:rPr lang="fr-FR" dirty="0" err="1">
                <a:effectLst/>
                <a:latin typeface="Times" pitchFamily="2" charset="0"/>
              </a:rPr>
              <a:t>senator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facere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debeo</a:t>
            </a:r>
            <a:r>
              <a:rPr lang="fr-FR" dirty="0">
                <a:effectLst/>
                <a:latin typeface="Times" pitchFamily="2" charset="0"/>
              </a:rPr>
              <a:t>, quem, </a:t>
            </a:r>
            <a:r>
              <a:rPr lang="fr-FR" dirty="0" err="1">
                <a:effectLst/>
                <a:latin typeface="Times" pitchFamily="2" charset="0"/>
              </a:rPr>
              <a:t>etiamsi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ille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aliud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vellet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rei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publicae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consulere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oporteret</a:t>
            </a:r>
            <a:r>
              <a:rPr lang="fr-FR" dirty="0">
                <a:effectLst/>
                <a:latin typeface="Times" pitchFamily="2" charset="0"/>
              </a:rPr>
              <a:t>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F2B802-0A81-644C-991C-34CD6A7EA32A}"/>
              </a:ext>
            </a:extLst>
          </p:cNvPr>
          <p:cNvCxnSpPr/>
          <p:nvPr userDrawn="1"/>
        </p:nvCxnSpPr>
        <p:spPr>
          <a:xfrm>
            <a:off x="839787" y="1873442"/>
            <a:ext cx="4537756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6DA37A3B-46ED-DA46-958D-6C947FA58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2096" y="634736"/>
            <a:ext cx="671396" cy="12182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BD37A7-1746-7E43-A640-34F8EE5A7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213548" y="590020"/>
            <a:ext cx="370030" cy="671395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94068393-6057-7441-BA77-2ABA3C6E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79577"/>
            <a:ext cx="3932237" cy="740229"/>
          </a:xfrm>
          <a:prstGeom prst="rect">
            <a:avLst/>
          </a:prstGeom>
        </p:spPr>
        <p:txBody>
          <a:bodyPr anchor="b"/>
          <a:lstStyle>
            <a:lvl1pPr>
              <a:defRPr sz="3200" b="0">
                <a:solidFill>
                  <a:srgbClr val="00959A"/>
                </a:solidFill>
                <a:latin typeface="+mj-lt"/>
              </a:defRPr>
            </a:lvl1pPr>
          </a:lstStyle>
          <a:p>
            <a:r>
              <a:rPr lang="fr-FR" dirty="0"/>
              <a:t>Titre unique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96489C-ACD1-E244-BE67-15A2DFC3C6F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2" y="5737529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9B18C37-71A5-3F40-ABA0-8AF7CB028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43181" y="2318543"/>
            <a:ext cx="3416400" cy="2220913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lIns="144000" tIns="360000" rIns="144000" bIns="144000"/>
          <a:lstStyle>
            <a:lvl1pPr marL="0" indent="0">
              <a:buNone/>
              <a:defRPr sz="1600" b="1" i="0">
                <a:solidFill>
                  <a:schemeClr val="accent6"/>
                </a:solidFill>
                <a:latin typeface="Times" pitchFamily="2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F6115F-D13A-B540-9305-3DE41D9E5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2804"/>
            <a:ext cx="3932237" cy="740229"/>
          </a:xfrm>
          <a:prstGeom prst="rect">
            <a:avLst/>
          </a:prstGeom>
        </p:spPr>
        <p:txBody>
          <a:bodyPr anchor="b"/>
          <a:lstStyle>
            <a:lvl1pPr>
              <a:defRPr sz="3200" b="0">
                <a:solidFill>
                  <a:srgbClr val="00959A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EAF6FD-D631-F047-8727-6B368A69E6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2057400"/>
            <a:ext cx="6366556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Time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 dirty="0">
                <a:effectLst/>
                <a:latin typeface="Times" pitchFamily="2" charset="0"/>
              </a:rPr>
              <a:t>Et </a:t>
            </a:r>
            <a:r>
              <a:rPr lang="fr-FR" dirty="0" err="1">
                <a:effectLst/>
                <a:latin typeface="Times" pitchFamily="2" charset="0"/>
              </a:rPr>
              <a:t>interdum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acciderat</a:t>
            </a:r>
            <a:r>
              <a:rPr lang="fr-FR" dirty="0">
                <a:effectLst/>
                <a:latin typeface="Times" pitchFamily="2" charset="0"/>
              </a:rPr>
              <a:t>, ut </a:t>
            </a:r>
            <a:r>
              <a:rPr lang="fr-FR" dirty="0" err="1">
                <a:effectLst/>
                <a:latin typeface="Times" pitchFamily="2" charset="0"/>
              </a:rPr>
              <a:t>siquid</a:t>
            </a:r>
            <a:r>
              <a:rPr lang="fr-FR" dirty="0">
                <a:effectLst/>
                <a:latin typeface="Times" pitchFamily="2" charset="0"/>
              </a:rPr>
              <a:t> in </a:t>
            </a:r>
            <a:r>
              <a:rPr lang="fr-FR" dirty="0" err="1">
                <a:effectLst/>
                <a:latin typeface="Times" pitchFamily="2" charset="0"/>
              </a:rPr>
              <a:t>penetrali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secreto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nullo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citerioris</a:t>
            </a:r>
            <a:r>
              <a:rPr lang="fr-FR" dirty="0">
                <a:effectLst/>
                <a:latin typeface="Times" pitchFamily="2" charset="0"/>
              </a:rPr>
              <a:t> vitae </a:t>
            </a:r>
            <a:r>
              <a:rPr lang="fr-FR" dirty="0" err="1">
                <a:effectLst/>
                <a:latin typeface="Times" pitchFamily="2" charset="0"/>
              </a:rPr>
              <a:t>ministro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praesente</a:t>
            </a:r>
            <a:r>
              <a:rPr lang="fr-FR" dirty="0">
                <a:effectLst/>
                <a:latin typeface="Times" pitchFamily="2" charset="0"/>
              </a:rPr>
              <a:t> paterfamilias </a:t>
            </a:r>
            <a:r>
              <a:rPr lang="fr-FR" dirty="0" err="1">
                <a:effectLst/>
                <a:latin typeface="Times" pitchFamily="2" charset="0"/>
              </a:rPr>
              <a:t>uxori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susurrasset</a:t>
            </a:r>
            <a:r>
              <a:rPr lang="fr-FR" dirty="0">
                <a:effectLst/>
                <a:latin typeface="Times" pitchFamily="2" charset="0"/>
              </a:rPr>
              <a:t> in </a:t>
            </a:r>
            <a:r>
              <a:rPr lang="fr-FR" dirty="0" err="1">
                <a:effectLst/>
                <a:latin typeface="Times" pitchFamily="2" charset="0"/>
              </a:rPr>
              <a:t>aurem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velut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Amphiarao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referente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aut</a:t>
            </a:r>
            <a:r>
              <a:rPr lang="fr-FR" dirty="0">
                <a:effectLst/>
                <a:latin typeface="Times" pitchFamily="2" charset="0"/>
              </a:rPr>
              <a:t> Marcio, </a:t>
            </a:r>
            <a:r>
              <a:rPr lang="fr-FR" dirty="0" err="1">
                <a:effectLst/>
                <a:latin typeface="Times" pitchFamily="2" charset="0"/>
              </a:rPr>
              <a:t>quondam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vatibus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inclitis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postridie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disceret</a:t>
            </a:r>
            <a:r>
              <a:rPr lang="fr-FR" dirty="0">
                <a:effectLst/>
                <a:latin typeface="Times" pitchFamily="2" charset="0"/>
              </a:rPr>
              <a:t> imperator. </a:t>
            </a:r>
            <a:r>
              <a:rPr lang="fr-FR" dirty="0" err="1">
                <a:effectLst/>
                <a:latin typeface="Times" pitchFamily="2" charset="0"/>
              </a:rPr>
              <a:t>ideoque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etiam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parietes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arcanorum</a:t>
            </a:r>
            <a:r>
              <a:rPr lang="fr-FR" dirty="0">
                <a:effectLst/>
                <a:latin typeface="Times" pitchFamily="2" charset="0"/>
              </a:rPr>
              <a:t> soli </a:t>
            </a:r>
            <a:r>
              <a:rPr lang="fr-FR" dirty="0" err="1">
                <a:effectLst/>
                <a:latin typeface="Times" pitchFamily="2" charset="0"/>
              </a:rPr>
              <a:t>conscii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timebantur</a:t>
            </a:r>
            <a:r>
              <a:rPr lang="fr-FR" dirty="0">
                <a:effectLst/>
                <a:latin typeface="Times" pitchFamily="2" charset="0"/>
              </a:rPr>
              <a:t>.</a:t>
            </a:r>
          </a:p>
          <a:p>
            <a:endParaRPr lang="fr-FR" dirty="0">
              <a:effectLst/>
              <a:latin typeface="Times" pitchFamily="2" charset="0"/>
            </a:endParaRPr>
          </a:p>
          <a:p>
            <a:r>
              <a:rPr lang="fr-FR" dirty="0">
                <a:effectLst/>
                <a:latin typeface="Times" pitchFamily="2" charset="0"/>
              </a:rPr>
              <a:t>Nihil est </a:t>
            </a:r>
            <a:r>
              <a:rPr lang="fr-FR" dirty="0" err="1">
                <a:effectLst/>
                <a:latin typeface="Times" pitchFamily="2" charset="0"/>
              </a:rPr>
              <a:t>enim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virtute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amabilius</a:t>
            </a:r>
            <a:r>
              <a:rPr lang="fr-FR" dirty="0">
                <a:effectLst/>
                <a:latin typeface="Times" pitchFamily="2" charset="0"/>
              </a:rPr>
              <a:t>, nihil quod </a:t>
            </a:r>
            <a:r>
              <a:rPr lang="fr-FR" dirty="0" err="1">
                <a:effectLst/>
                <a:latin typeface="Times" pitchFamily="2" charset="0"/>
              </a:rPr>
              <a:t>magis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adliciat</a:t>
            </a:r>
            <a:r>
              <a:rPr lang="fr-FR" dirty="0">
                <a:effectLst/>
                <a:latin typeface="Times" pitchFamily="2" charset="0"/>
              </a:rPr>
              <a:t> ad </a:t>
            </a:r>
            <a:r>
              <a:rPr lang="fr-FR" dirty="0" err="1">
                <a:effectLst/>
                <a:latin typeface="Times" pitchFamily="2" charset="0"/>
              </a:rPr>
              <a:t>diligendum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quippe</a:t>
            </a:r>
            <a:r>
              <a:rPr lang="fr-FR" dirty="0">
                <a:effectLst/>
                <a:latin typeface="Times" pitchFamily="2" charset="0"/>
              </a:rPr>
              <a:t> cum </a:t>
            </a:r>
            <a:r>
              <a:rPr lang="fr-FR" dirty="0" err="1">
                <a:effectLst/>
                <a:latin typeface="Times" pitchFamily="2" charset="0"/>
              </a:rPr>
              <a:t>propter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virtutem</a:t>
            </a:r>
            <a:r>
              <a:rPr lang="fr-FR" dirty="0">
                <a:effectLst/>
                <a:latin typeface="Times" pitchFamily="2" charset="0"/>
              </a:rPr>
              <a:t> et </a:t>
            </a:r>
            <a:r>
              <a:rPr lang="fr-FR" dirty="0" err="1">
                <a:effectLst/>
                <a:latin typeface="Times" pitchFamily="2" charset="0"/>
              </a:rPr>
              <a:t>probitatem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etiam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eos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quos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numquam</a:t>
            </a:r>
            <a:r>
              <a:rPr lang="fr-FR" dirty="0">
                <a:effectLst/>
                <a:latin typeface="Times" pitchFamily="2" charset="0"/>
              </a:rPr>
              <a:t> vidimus, </a:t>
            </a:r>
            <a:r>
              <a:rPr lang="fr-FR" dirty="0" err="1">
                <a:effectLst/>
                <a:latin typeface="Times" pitchFamily="2" charset="0"/>
              </a:rPr>
              <a:t>quodam</a:t>
            </a:r>
            <a:r>
              <a:rPr lang="fr-FR" dirty="0">
                <a:effectLst/>
                <a:latin typeface="Times" pitchFamily="2" charset="0"/>
              </a:rPr>
              <a:t> modo </a:t>
            </a:r>
            <a:r>
              <a:rPr lang="fr-FR" dirty="0" err="1">
                <a:effectLst/>
                <a:latin typeface="Times" pitchFamily="2" charset="0"/>
              </a:rPr>
              <a:t>diligamus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Quis</a:t>
            </a:r>
            <a:r>
              <a:rPr lang="fr-FR" dirty="0">
                <a:effectLst/>
                <a:latin typeface="Times" pitchFamily="2" charset="0"/>
              </a:rPr>
              <a:t> est qui C. </a:t>
            </a:r>
            <a:r>
              <a:rPr lang="fr-FR" dirty="0" err="1">
                <a:effectLst/>
                <a:latin typeface="Times" pitchFamily="2" charset="0"/>
              </a:rPr>
              <a:t>Fabrici</a:t>
            </a:r>
            <a:r>
              <a:rPr lang="fr-FR" dirty="0">
                <a:effectLst/>
                <a:latin typeface="Times" pitchFamily="2" charset="0"/>
              </a:rPr>
              <a:t>, M'. </a:t>
            </a:r>
            <a:r>
              <a:rPr lang="fr-FR" dirty="0" err="1">
                <a:effectLst/>
                <a:latin typeface="Times" pitchFamily="2" charset="0"/>
              </a:rPr>
              <a:t>Curi</a:t>
            </a:r>
            <a:r>
              <a:rPr lang="fr-FR" dirty="0">
                <a:effectLst/>
                <a:latin typeface="Times" pitchFamily="2" charset="0"/>
              </a:rPr>
              <a:t> non cum </a:t>
            </a:r>
            <a:r>
              <a:rPr lang="fr-FR" dirty="0" err="1">
                <a:effectLst/>
                <a:latin typeface="Times" pitchFamily="2" charset="0"/>
              </a:rPr>
              <a:t>caritate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aliqua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benevola</a:t>
            </a:r>
            <a:r>
              <a:rPr lang="fr-FR" dirty="0">
                <a:effectLst/>
                <a:latin typeface="Times" pitchFamily="2" charset="0"/>
              </a:rPr>
              <a:t> memoriam </a:t>
            </a:r>
            <a:r>
              <a:rPr lang="fr-FR" dirty="0" err="1">
                <a:effectLst/>
                <a:latin typeface="Times" pitchFamily="2" charset="0"/>
              </a:rPr>
              <a:t>usurpet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quos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numquam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viderit</a:t>
            </a:r>
            <a:r>
              <a:rPr lang="fr-FR" dirty="0">
                <a:effectLst/>
                <a:latin typeface="Times" pitchFamily="2" charset="0"/>
              </a:rPr>
              <a:t>? </a:t>
            </a:r>
            <a:r>
              <a:rPr lang="fr-FR" dirty="0" err="1">
                <a:effectLst/>
                <a:latin typeface="Times" pitchFamily="2" charset="0"/>
              </a:rPr>
              <a:t>quis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autem</a:t>
            </a:r>
            <a:r>
              <a:rPr lang="fr-FR" dirty="0">
                <a:effectLst/>
                <a:latin typeface="Times" pitchFamily="2" charset="0"/>
              </a:rPr>
              <a:t> est, qui </a:t>
            </a:r>
            <a:r>
              <a:rPr lang="fr-FR" dirty="0" err="1">
                <a:effectLst/>
                <a:latin typeface="Times" pitchFamily="2" charset="0"/>
              </a:rPr>
              <a:t>Tarquinium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Superbum</a:t>
            </a:r>
            <a:r>
              <a:rPr lang="fr-FR" dirty="0">
                <a:effectLst/>
                <a:latin typeface="Times" pitchFamily="2" charset="0"/>
              </a:rPr>
              <a:t>, qui </a:t>
            </a:r>
            <a:r>
              <a:rPr lang="fr-FR" dirty="0" err="1">
                <a:effectLst/>
                <a:latin typeface="Times" pitchFamily="2" charset="0"/>
              </a:rPr>
              <a:t>Sp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Cassium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Sp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Maelium</a:t>
            </a:r>
            <a:r>
              <a:rPr lang="fr-FR" dirty="0">
                <a:effectLst/>
                <a:latin typeface="Times" pitchFamily="2" charset="0"/>
              </a:rPr>
              <a:t> non </a:t>
            </a:r>
            <a:r>
              <a:rPr lang="fr-FR" dirty="0" err="1">
                <a:effectLst/>
                <a:latin typeface="Times" pitchFamily="2" charset="0"/>
              </a:rPr>
              <a:t>oderit</a:t>
            </a:r>
            <a:r>
              <a:rPr lang="fr-FR" dirty="0">
                <a:effectLst/>
                <a:latin typeface="Times" pitchFamily="2" charset="0"/>
              </a:rPr>
              <a:t>?</a:t>
            </a:r>
          </a:p>
          <a:p>
            <a:endParaRPr lang="fr-FR" dirty="0">
              <a:effectLst/>
              <a:latin typeface="Times" pitchFamily="2" charset="0"/>
            </a:endParaRPr>
          </a:p>
          <a:p>
            <a:r>
              <a:rPr lang="fr-FR" dirty="0">
                <a:effectLst/>
                <a:latin typeface="Times" pitchFamily="2" charset="0"/>
              </a:rPr>
              <a:t>Sed si </a:t>
            </a:r>
            <a:r>
              <a:rPr lang="fr-FR" dirty="0" err="1">
                <a:effectLst/>
                <a:latin typeface="Times" pitchFamily="2" charset="0"/>
              </a:rPr>
              <a:t>ille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hac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tam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eximia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fortuna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propter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utilitatem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rei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publicae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frui</a:t>
            </a:r>
            <a:r>
              <a:rPr lang="fr-FR" dirty="0">
                <a:effectLst/>
                <a:latin typeface="Times" pitchFamily="2" charset="0"/>
              </a:rPr>
              <a:t> non </a:t>
            </a:r>
            <a:r>
              <a:rPr lang="fr-FR" dirty="0" err="1">
                <a:effectLst/>
                <a:latin typeface="Times" pitchFamily="2" charset="0"/>
              </a:rPr>
              <a:t>properat</a:t>
            </a:r>
            <a:r>
              <a:rPr lang="fr-FR" dirty="0">
                <a:effectLst/>
                <a:latin typeface="Times" pitchFamily="2" charset="0"/>
              </a:rPr>
              <a:t>, ut </a:t>
            </a:r>
            <a:r>
              <a:rPr lang="fr-FR" dirty="0" err="1">
                <a:effectLst/>
                <a:latin typeface="Times" pitchFamily="2" charset="0"/>
              </a:rPr>
              <a:t>omnia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illa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conficiat</a:t>
            </a:r>
            <a:r>
              <a:rPr lang="fr-FR" dirty="0">
                <a:effectLst/>
                <a:latin typeface="Times" pitchFamily="2" charset="0"/>
              </a:rPr>
              <a:t>, quid ego, </a:t>
            </a:r>
            <a:r>
              <a:rPr lang="fr-FR" dirty="0" err="1">
                <a:effectLst/>
                <a:latin typeface="Times" pitchFamily="2" charset="0"/>
              </a:rPr>
              <a:t>senator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facere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debeo</a:t>
            </a:r>
            <a:r>
              <a:rPr lang="fr-FR" dirty="0">
                <a:effectLst/>
                <a:latin typeface="Times" pitchFamily="2" charset="0"/>
              </a:rPr>
              <a:t>, quem, </a:t>
            </a:r>
            <a:r>
              <a:rPr lang="fr-FR" dirty="0" err="1">
                <a:effectLst/>
                <a:latin typeface="Times" pitchFamily="2" charset="0"/>
              </a:rPr>
              <a:t>etiamsi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ille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aliud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vellet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rei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publicae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consulere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oporteret</a:t>
            </a:r>
            <a:r>
              <a:rPr lang="fr-FR" dirty="0">
                <a:effectLst/>
                <a:latin typeface="Times" pitchFamily="2" charset="0"/>
              </a:rPr>
              <a:t>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F2B802-0A81-644C-991C-34CD6A7EA32A}"/>
              </a:ext>
            </a:extLst>
          </p:cNvPr>
          <p:cNvCxnSpPr/>
          <p:nvPr userDrawn="1"/>
        </p:nvCxnSpPr>
        <p:spPr>
          <a:xfrm>
            <a:off x="839787" y="1873442"/>
            <a:ext cx="4537756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6DA37A3B-46ED-DA46-958D-6C947FA58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2096" y="634736"/>
            <a:ext cx="671396" cy="12182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BD37A7-1746-7E43-A640-34F8EE5A7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213548" y="590020"/>
            <a:ext cx="370030" cy="671395"/>
          </a:xfrm>
          <a:prstGeom prst="rect">
            <a:avLst/>
          </a:prstGeom>
        </p:spPr>
      </p:pic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193096DF-576A-7E42-8AF8-A96DE8B554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9787" y="1343866"/>
            <a:ext cx="3932237" cy="740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E38EDD-399A-084D-8F50-1CBC6B68253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2" y="5737529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7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2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9B18C37-71A5-3F40-ABA0-8AF7CB028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43181" y="2318543"/>
            <a:ext cx="3416400" cy="2220913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lIns="144000" tIns="360000" rIns="144000" bIns="144000"/>
          <a:lstStyle>
            <a:lvl1pPr marL="0" indent="0">
              <a:buNone/>
              <a:defRPr sz="1600" b="1" i="0">
                <a:solidFill>
                  <a:schemeClr val="accent6"/>
                </a:solidFill>
                <a:latin typeface="Times" pitchFamily="2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EAF6FD-D631-F047-8727-6B368A69E6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2057400"/>
            <a:ext cx="6366556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Time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 dirty="0">
                <a:effectLst/>
                <a:latin typeface="Times" pitchFamily="2" charset="0"/>
              </a:rPr>
              <a:t>Et </a:t>
            </a:r>
            <a:r>
              <a:rPr lang="fr-FR" dirty="0" err="1">
                <a:effectLst/>
                <a:latin typeface="Times" pitchFamily="2" charset="0"/>
              </a:rPr>
              <a:t>interdum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acciderat</a:t>
            </a:r>
            <a:r>
              <a:rPr lang="fr-FR" dirty="0">
                <a:effectLst/>
                <a:latin typeface="Times" pitchFamily="2" charset="0"/>
              </a:rPr>
              <a:t>, ut </a:t>
            </a:r>
            <a:r>
              <a:rPr lang="fr-FR" dirty="0" err="1">
                <a:effectLst/>
                <a:latin typeface="Times" pitchFamily="2" charset="0"/>
              </a:rPr>
              <a:t>siquid</a:t>
            </a:r>
            <a:r>
              <a:rPr lang="fr-FR" dirty="0">
                <a:effectLst/>
                <a:latin typeface="Times" pitchFamily="2" charset="0"/>
              </a:rPr>
              <a:t> in </a:t>
            </a:r>
            <a:r>
              <a:rPr lang="fr-FR" dirty="0" err="1">
                <a:effectLst/>
                <a:latin typeface="Times" pitchFamily="2" charset="0"/>
              </a:rPr>
              <a:t>penetrali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secreto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nullo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citerioris</a:t>
            </a:r>
            <a:r>
              <a:rPr lang="fr-FR" dirty="0">
                <a:effectLst/>
                <a:latin typeface="Times" pitchFamily="2" charset="0"/>
              </a:rPr>
              <a:t> vitae </a:t>
            </a:r>
            <a:r>
              <a:rPr lang="fr-FR" dirty="0" err="1">
                <a:effectLst/>
                <a:latin typeface="Times" pitchFamily="2" charset="0"/>
              </a:rPr>
              <a:t>ministro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praesente</a:t>
            </a:r>
            <a:r>
              <a:rPr lang="fr-FR" dirty="0">
                <a:effectLst/>
                <a:latin typeface="Times" pitchFamily="2" charset="0"/>
              </a:rPr>
              <a:t> paterfamilias </a:t>
            </a:r>
            <a:r>
              <a:rPr lang="fr-FR" dirty="0" err="1">
                <a:effectLst/>
                <a:latin typeface="Times" pitchFamily="2" charset="0"/>
              </a:rPr>
              <a:t>uxori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susurrasset</a:t>
            </a:r>
            <a:r>
              <a:rPr lang="fr-FR" dirty="0">
                <a:effectLst/>
                <a:latin typeface="Times" pitchFamily="2" charset="0"/>
              </a:rPr>
              <a:t> in </a:t>
            </a:r>
            <a:r>
              <a:rPr lang="fr-FR" dirty="0" err="1">
                <a:effectLst/>
                <a:latin typeface="Times" pitchFamily="2" charset="0"/>
              </a:rPr>
              <a:t>aurem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velut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Amphiarao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referente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aut</a:t>
            </a:r>
            <a:r>
              <a:rPr lang="fr-FR" dirty="0">
                <a:effectLst/>
                <a:latin typeface="Times" pitchFamily="2" charset="0"/>
              </a:rPr>
              <a:t> Marcio, </a:t>
            </a:r>
            <a:r>
              <a:rPr lang="fr-FR" dirty="0" err="1">
                <a:effectLst/>
                <a:latin typeface="Times" pitchFamily="2" charset="0"/>
              </a:rPr>
              <a:t>quondam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vatibus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inclitis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postridie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disceret</a:t>
            </a:r>
            <a:r>
              <a:rPr lang="fr-FR" dirty="0">
                <a:effectLst/>
                <a:latin typeface="Times" pitchFamily="2" charset="0"/>
              </a:rPr>
              <a:t> imperator. </a:t>
            </a:r>
            <a:r>
              <a:rPr lang="fr-FR" dirty="0" err="1">
                <a:effectLst/>
                <a:latin typeface="Times" pitchFamily="2" charset="0"/>
              </a:rPr>
              <a:t>ideoque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etiam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parietes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arcanorum</a:t>
            </a:r>
            <a:r>
              <a:rPr lang="fr-FR" dirty="0">
                <a:effectLst/>
                <a:latin typeface="Times" pitchFamily="2" charset="0"/>
              </a:rPr>
              <a:t> soli </a:t>
            </a:r>
            <a:r>
              <a:rPr lang="fr-FR" dirty="0" err="1">
                <a:effectLst/>
                <a:latin typeface="Times" pitchFamily="2" charset="0"/>
              </a:rPr>
              <a:t>conscii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timebantur</a:t>
            </a:r>
            <a:r>
              <a:rPr lang="fr-FR" dirty="0">
                <a:effectLst/>
                <a:latin typeface="Times" pitchFamily="2" charset="0"/>
              </a:rPr>
              <a:t>.</a:t>
            </a:r>
          </a:p>
          <a:p>
            <a:endParaRPr lang="fr-FR" dirty="0">
              <a:effectLst/>
              <a:latin typeface="Times" pitchFamily="2" charset="0"/>
            </a:endParaRPr>
          </a:p>
          <a:p>
            <a:r>
              <a:rPr lang="fr-FR" dirty="0">
                <a:effectLst/>
                <a:latin typeface="Times" pitchFamily="2" charset="0"/>
              </a:rPr>
              <a:t>Nihil est </a:t>
            </a:r>
            <a:r>
              <a:rPr lang="fr-FR" dirty="0" err="1">
                <a:effectLst/>
                <a:latin typeface="Times" pitchFamily="2" charset="0"/>
              </a:rPr>
              <a:t>enim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virtute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amabilius</a:t>
            </a:r>
            <a:r>
              <a:rPr lang="fr-FR" dirty="0">
                <a:effectLst/>
                <a:latin typeface="Times" pitchFamily="2" charset="0"/>
              </a:rPr>
              <a:t>, nihil quod </a:t>
            </a:r>
            <a:r>
              <a:rPr lang="fr-FR" dirty="0" err="1">
                <a:effectLst/>
                <a:latin typeface="Times" pitchFamily="2" charset="0"/>
              </a:rPr>
              <a:t>magis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adliciat</a:t>
            </a:r>
            <a:r>
              <a:rPr lang="fr-FR" dirty="0">
                <a:effectLst/>
                <a:latin typeface="Times" pitchFamily="2" charset="0"/>
              </a:rPr>
              <a:t> ad </a:t>
            </a:r>
            <a:r>
              <a:rPr lang="fr-FR" dirty="0" err="1">
                <a:effectLst/>
                <a:latin typeface="Times" pitchFamily="2" charset="0"/>
              </a:rPr>
              <a:t>diligendum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quippe</a:t>
            </a:r>
            <a:r>
              <a:rPr lang="fr-FR" dirty="0">
                <a:effectLst/>
                <a:latin typeface="Times" pitchFamily="2" charset="0"/>
              </a:rPr>
              <a:t> cum </a:t>
            </a:r>
            <a:r>
              <a:rPr lang="fr-FR" dirty="0" err="1">
                <a:effectLst/>
                <a:latin typeface="Times" pitchFamily="2" charset="0"/>
              </a:rPr>
              <a:t>propter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virtutem</a:t>
            </a:r>
            <a:r>
              <a:rPr lang="fr-FR" dirty="0">
                <a:effectLst/>
                <a:latin typeface="Times" pitchFamily="2" charset="0"/>
              </a:rPr>
              <a:t> et </a:t>
            </a:r>
            <a:r>
              <a:rPr lang="fr-FR" dirty="0" err="1">
                <a:effectLst/>
                <a:latin typeface="Times" pitchFamily="2" charset="0"/>
              </a:rPr>
              <a:t>probitatem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etiam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eos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quos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numquam</a:t>
            </a:r>
            <a:r>
              <a:rPr lang="fr-FR" dirty="0">
                <a:effectLst/>
                <a:latin typeface="Times" pitchFamily="2" charset="0"/>
              </a:rPr>
              <a:t> vidimus, </a:t>
            </a:r>
            <a:r>
              <a:rPr lang="fr-FR" dirty="0" err="1">
                <a:effectLst/>
                <a:latin typeface="Times" pitchFamily="2" charset="0"/>
              </a:rPr>
              <a:t>quodam</a:t>
            </a:r>
            <a:r>
              <a:rPr lang="fr-FR" dirty="0">
                <a:effectLst/>
                <a:latin typeface="Times" pitchFamily="2" charset="0"/>
              </a:rPr>
              <a:t> modo </a:t>
            </a:r>
            <a:r>
              <a:rPr lang="fr-FR" dirty="0" err="1">
                <a:effectLst/>
                <a:latin typeface="Times" pitchFamily="2" charset="0"/>
              </a:rPr>
              <a:t>diligamus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Quis</a:t>
            </a:r>
            <a:r>
              <a:rPr lang="fr-FR" dirty="0">
                <a:effectLst/>
                <a:latin typeface="Times" pitchFamily="2" charset="0"/>
              </a:rPr>
              <a:t> est qui C. </a:t>
            </a:r>
            <a:r>
              <a:rPr lang="fr-FR" dirty="0" err="1">
                <a:effectLst/>
                <a:latin typeface="Times" pitchFamily="2" charset="0"/>
              </a:rPr>
              <a:t>Fabrici</a:t>
            </a:r>
            <a:r>
              <a:rPr lang="fr-FR" dirty="0">
                <a:effectLst/>
                <a:latin typeface="Times" pitchFamily="2" charset="0"/>
              </a:rPr>
              <a:t>, M'. </a:t>
            </a:r>
            <a:r>
              <a:rPr lang="fr-FR" dirty="0" err="1">
                <a:effectLst/>
                <a:latin typeface="Times" pitchFamily="2" charset="0"/>
              </a:rPr>
              <a:t>Curi</a:t>
            </a:r>
            <a:r>
              <a:rPr lang="fr-FR" dirty="0">
                <a:effectLst/>
                <a:latin typeface="Times" pitchFamily="2" charset="0"/>
              </a:rPr>
              <a:t> non cum </a:t>
            </a:r>
            <a:r>
              <a:rPr lang="fr-FR" dirty="0" err="1">
                <a:effectLst/>
                <a:latin typeface="Times" pitchFamily="2" charset="0"/>
              </a:rPr>
              <a:t>caritate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aliqua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benevola</a:t>
            </a:r>
            <a:r>
              <a:rPr lang="fr-FR" dirty="0">
                <a:effectLst/>
                <a:latin typeface="Times" pitchFamily="2" charset="0"/>
              </a:rPr>
              <a:t> memoriam </a:t>
            </a:r>
            <a:r>
              <a:rPr lang="fr-FR" dirty="0" err="1">
                <a:effectLst/>
                <a:latin typeface="Times" pitchFamily="2" charset="0"/>
              </a:rPr>
              <a:t>usurpet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quos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numquam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viderit</a:t>
            </a:r>
            <a:r>
              <a:rPr lang="fr-FR" dirty="0">
                <a:effectLst/>
                <a:latin typeface="Times" pitchFamily="2" charset="0"/>
              </a:rPr>
              <a:t>? </a:t>
            </a:r>
            <a:r>
              <a:rPr lang="fr-FR" dirty="0" err="1">
                <a:effectLst/>
                <a:latin typeface="Times" pitchFamily="2" charset="0"/>
              </a:rPr>
              <a:t>quis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autem</a:t>
            </a:r>
            <a:r>
              <a:rPr lang="fr-FR" dirty="0">
                <a:effectLst/>
                <a:latin typeface="Times" pitchFamily="2" charset="0"/>
              </a:rPr>
              <a:t> est, qui </a:t>
            </a:r>
            <a:r>
              <a:rPr lang="fr-FR" dirty="0" err="1">
                <a:effectLst/>
                <a:latin typeface="Times" pitchFamily="2" charset="0"/>
              </a:rPr>
              <a:t>Tarquinium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Superbum</a:t>
            </a:r>
            <a:r>
              <a:rPr lang="fr-FR" dirty="0">
                <a:effectLst/>
                <a:latin typeface="Times" pitchFamily="2" charset="0"/>
              </a:rPr>
              <a:t>, qui </a:t>
            </a:r>
            <a:r>
              <a:rPr lang="fr-FR" dirty="0" err="1">
                <a:effectLst/>
                <a:latin typeface="Times" pitchFamily="2" charset="0"/>
              </a:rPr>
              <a:t>Sp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Cassium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Sp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Maelium</a:t>
            </a:r>
            <a:r>
              <a:rPr lang="fr-FR" dirty="0">
                <a:effectLst/>
                <a:latin typeface="Times" pitchFamily="2" charset="0"/>
              </a:rPr>
              <a:t> non </a:t>
            </a:r>
            <a:r>
              <a:rPr lang="fr-FR" dirty="0" err="1">
                <a:effectLst/>
                <a:latin typeface="Times" pitchFamily="2" charset="0"/>
              </a:rPr>
              <a:t>oderit</a:t>
            </a:r>
            <a:r>
              <a:rPr lang="fr-FR" dirty="0">
                <a:effectLst/>
                <a:latin typeface="Times" pitchFamily="2" charset="0"/>
              </a:rPr>
              <a:t>?</a:t>
            </a:r>
          </a:p>
          <a:p>
            <a:endParaRPr lang="fr-FR" dirty="0">
              <a:effectLst/>
              <a:latin typeface="Times" pitchFamily="2" charset="0"/>
            </a:endParaRPr>
          </a:p>
          <a:p>
            <a:r>
              <a:rPr lang="fr-FR" dirty="0">
                <a:effectLst/>
                <a:latin typeface="Times" pitchFamily="2" charset="0"/>
              </a:rPr>
              <a:t>Sed si </a:t>
            </a:r>
            <a:r>
              <a:rPr lang="fr-FR" dirty="0" err="1">
                <a:effectLst/>
                <a:latin typeface="Times" pitchFamily="2" charset="0"/>
              </a:rPr>
              <a:t>ille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hac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tam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eximia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fortuna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propter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utilitatem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rei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publicae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frui</a:t>
            </a:r>
            <a:r>
              <a:rPr lang="fr-FR" dirty="0">
                <a:effectLst/>
                <a:latin typeface="Times" pitchFamily="2" charset="0"/>
              </a:rPr>
              <a:t> non </a:t>
            </a:r>
            <a:r>
              <a:rPr lang="fr-FR" dirty="0" err="1">
                <a:effectLst/>
                <a:latin typeface="Times" pitchFamily="2" charset="0"/>
              </a:rPr>
              <a:t>properat</a:t>
            </a:r>
            <a:r>
              <a:rPr lang="fr-FR" dirty="0">
                <a:effectLst/>
                <a:latin typeface="Times" pitchFamily="2" charset="0"/>
              </a:rPr>
              <a:t>, ut </a:t>
            </a:r>
            <a:r>
              <a:rPr lang="fr-FR" dirty="0" err="1">
                <a:effectLst/>
                <a:latin typeface="Times" pitchFamily="2" charset="0"/>
              </a:rPr>
              <a:t>omnia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illa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conficiat</a:t>
            </a:r>
            <a:r>
              <a:rPr lang="fr-FR" dirty="0">
                <a:effectLst/>
                <a:latin typeface="Times" pitchFamily="2" charset="0"/>
              </a:rPr>
              <a:t>, quid ego, </a:t>
            </a:r>
            <a:r>
              <a:rPr lang="fr-FR" dirty="0" err="1">
                <a:effectLst/>
                <a:latin typeface="Times" pitchFamily="2" charset="0"/>
              </a:rPr>
              <a:t>senator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facere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debeo</a:t>
            </a:r>
            <a:r>
              <a:rPr lang="fr-FR" dirty="0">
                <a:effectLst/>
                <a:latin typeface="Times" pitchFamily="2" charset="0"/>
              </a:rPr>
              <a:t>, quem, </a:t>
            </a:r>
            <a:r>
              <a:rPr lang="fr-FR" dirty="0" err="1">
                <a:effectLst/>
                <a:latin typeface="Times" pitchFamily="2" charset="0"/>
              </a:rPr>
              <a:t>etiamsi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ille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aliud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vellet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rei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publicae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consulere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oporteret</a:t>
            </a:r>
            <a:r>
              <a:rPr lang="fr-FR" dirty="0">
                <a:effectLst/>
                <a:latin typeface="Times" pitchFamily="2" charset="0"/>
              </a:rPr>
              <a:t>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F2B802-0A81-644C-991C-34CD6A7EA32A}"/>
              </a:ext>
            </a:extLst>
          </p:cNvPr>
          <p:cNvCxnSpPr/>
          <p:nvPr userDrawn="1"/>
        </p:nvCxnSpPr>
        <p:spPr>
          <a:xfrm>
            <a:off x="839787" y="1873442"/>
            <a:ext cx="4537756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6DA37A3B-46ED-DA46-958D-6C947FA58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2096" y="634736"/>
            <a:ext cx="671396" cy="12182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BD37A7-1746-7E43-A640-34F8EE5A7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213548" y="590020"/>
            <a:ext cx="370030" cy="67139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5B04DE9-7217-F141-ACE0-D597FF8BD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79577"/>
            <a:ext cx="3932237" cy="740229"/>
          </a:xfrm>
          <a:prstGeom prst="rect">
            <a:avLst/>
          </a:prstGeom>
        </p:spPr>
        <p:txBody>
          <a:bodyPr anchor="b"/>
          <a:lstStyle>
            <a:lvl1pPr>
              <a:defRPr sz="3200" b="0">
                <a:solidFill>
                  <a:srgbClr val="00959A"/>
                </a:solidFill>
                <a:latin typeface="+mj-lt"/>
              </a:defRPr>
            </a:lvl1pPr>
          </a:lstStyle>
          <a:p>
            <a:r>
              <a:rPr lang="fr-FR" dirty="0"/>
              <a:t>Titre unique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D7CDFC-0D59-FF4B-BCEB-20224EEF242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2" y="5737529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7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EAF6FD-D631-F047-8727-6B368A69E6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740702"/>
            <a:ext cx="6366556" cy="56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Time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 dirty="0">
                <a:effectLst/>
                <a:latin typeface="Times" pitchFamily="2" charset="0"/>
              </a:rPr>
              <a:t>Et </a:t>
            </a:r>
            <a:r>
              <a:rPr lang="fr-FR" dirty="0" err="1">
                <a:effectLst/>
                <a:latin typeface="Times" pitchFamily="2" charset="0"/>
              </a:rPr>
              <a:t>interdum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acciderat</a:t>
            </a:r>
            <a:r>
              <a:rPr lang="fr-FR" dirty="0">
                <a:effectLst/>
                <a:latin typeface="Times" pitchFamily="2" charset="0"/>
              </a:rPr>
              <a:t>, ut </a:t>
            </a:r>
            <a:r>
              <a:rPr lang="fr-FR" dirty="0" err="1">
                <a:effectLst/>
                <a:latin typeface="Times" pitchFamily="2" charset="0"/>
              </a:rPr>
              <a:t>siquid</a:t>
            </a:r>
            <a:r>
              <a:rPr lang="fr-FR" dirty="0">
                <a:effectLst/>
                <a:latin typeface="Times" pitchFamily="2" charset="0"/>
              </a:rPr>
              <a:t> in </a:t>
            </a:r>
            <a:r>
              <a:rPr lang="fr-FR" dirty="0" err="1">
                <a:effectLst/>
                <a:latin typeface="Times" pitchFamily="2" charset="0"/>
              </a:rPr>
              <a:t>penetrali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secreto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nullo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citerioris</a:t>
            </a:r>
            <a:r>
              <a:rPr lang="fr-FR" dirty="0">
                <a:effectLst/>
                <a:latin typeface="Times" pitchFamily="2" charset="0"/>
              </a:rPr>
              <a:t> vitae </a:t>
            </a:r>
            <a:r>
              <a:rPr lang="fr-FR" dirty="0" err="1">
                <a:effectLst/>
                <a:latin typeface="Times" pitchFamily="2" charset="0"/>
              </a:rPr>
              <a:t>ministro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praesente</a:t>
            </a:r>
            <a:r>
              <a:rPr lang="fr-FR" dirty="0">
                <a:effectLst/>
                <a:latin typeface="Times" pitchFamily="2" charset="0"/>
              </a:rPr>
              <a:t> paterfamilias </a:t>
            </a:r>
            <a:r>
              <a:rPr lang="fr-FR" dirty="0" err="1">
                <a:effectLst/>
                <a:latin typeface="Times" pitchFamily="2" charset="0"/>
              </a:rPr>
              <a:t>uxori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susurrasset</a:t>
            </a:r>
            <a:r>
              <a:rPr lang="fr-FR" dirty="0">
                <a:effectLst/>
                <a:latin typeface="Times" pitchFamily="2" charset="0"/>
              </a:rPr>
              <a:t> in </a:t>
            </a:r>
            <a:r>
              <a:rPr lang="fr-FR" dirty="0" err="1">
                <a:effectLst/>
                <a:latin typeface="Times" pitchFamily="2" charset="0"/>
              </a:rPr>
              <a:t>aurem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velut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Amphiarao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referente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aut</a:t>
            </a:r>
            <a:r>
              <a:rPr lang="fr-FR" dirty="0">
                <a:effectLst/>
                <a:latin typeface="Times" pitchFamily="2" charset="0"/>
              </a:rPr>
              <a:t> Marcio, </a:t>
            </a:r>
            <a:r>
              <a:rPr lang="fr-FR" dirty="0" err="1">
                <a:effectLst/>
                <a:latin typeface="Times" pitchFamily="2" charset="0"/>
              </a:rPr>
              <a:t>quondam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vatibus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inclitis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postridie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disceret</a:t>
            </a:r>
            <a:r>
              <a:rPr lang="fr-FR" dirty="0">
                <a:effectLst/>
                <a:latin typeface="Times" pitchFamily="2" charset="0"/>
              </a:rPr>
              <a:t> imperator. </a:t>
            </a:r>
            <a:r>
              <a:rPr lang="fr-FR" dirty="0" err="1">
                <a:effectLst/>
                <a:latin typeface="Times" pitchFamily="2" charset="0"/>
              </a:rPr>
              <a:t>ideoque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etiam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parietes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arcanorum</a:t>
            </a:r>
            <a:r>
              <a:rPr lang="fr-FR" dirty="0">
                <a:effectLst/>
                <a:latin typeface="Times" pitchFamily="2" charset="0"/>
              </a:rPr>
              <a:t> soli </a:t>
            </a:r>
            <a:r>
              <a:rPr lang="fr-FR" dirty="0" err="1">
                <a:effectLst/>
                <a:latin typeface="Times" pitchFamily="2" charset="0"/>
              </a:rPr>
              <a:t>conscii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timebantur</a:t>
            </a:r>
            <a:r>
              <a:rPr lang="fr-FR" dirty="0">
                <a:effectLst/>
                <a:latin typeface="Times" pitchFamily="2" charset="0"/>
              </a:rPr>
              <a:t>.</a:t>
            </a:r>
          </a:p>
          <a:p>
            <a:endParaRPr lang="fr-FR" dirty="0">
              <a:effectLst/>
              <a:latin typeface="Times" pitchFamily="2" charset="0"/>
            </a:endParaRPr>
          </a:p>
          <a:p>
            <a:r>
              <a:rPr lang="fr-FR" dirty="0">
                <a:effectLst/>
                <a:latin typeface="Times" pitchFamily="2" charset="0"/>
              </a:rPr>
              <a:t>Nihil est </a:t>
            </a:r>
            <a:r>
              <a:rPr lang="fr-FR" dirty="0" err="1">
                <a:effectLst/>
                <a:latin typeface="Times" pitchFamily="2" charset="0"/>
              </a:rPr>
              <a:t>enim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virtute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amabilius</a:t>
            </a:r>
            <a:r>
              <a:rPr lang="fr-FR" dirty="0">
                <a:effectLst/>
                <a:latin typeface="Times" pitchFamily="2" charset="0"/>
              </a:rPr>
              <a:t>, nihil quod </a:t>
            </a:r>
            <a:r>
              <a:rPr lang="fr-FR" dirty="0" err="1">
                <a:effectLst/>
                <a:latin typeface="Times" pitchFamily="2" charset="0"/>
              </a:rPr>
              <a:t>magis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adliciat</a:t>
            </a:r>
            <a:r>
              <a:rPr lang="fr-FR" dirty="0">
                <a:effectLst/>
                <a:latin typeface="Times" pitchFamily="2" charset="0"/>
              </a:rPr>
              <a:t> ad </a:t>
            </a:r>
            <a:r>
              <a:rPr lang="fr-FR" dirty="0" err="1">
                <a:effectLst/>
                <a:latin typeface="Times" pitchFamily="2" charset="0"/>
              </a:rPr>
              <a:t>diligendum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quippe</a:t>
            </a:r>
            <a:r>
              <a:rPr lang="fr-FR" dirty="0">
                <a:effectLst/>
                <a:latin typeface="Times" pitchFamily="2" charset="0"/>
              </a:rPr>
              <a:t> cum </a:t>
            </a:r>
            <a:r>
              <a:rPr lang="fr-FR" dirty="0" err="1">
                <a:effectLst/>
                <a:latin typeface="Times" pitchFamily="2" charset="0"/>
              </a:rPr>
              <a:t>propter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virtutem</a:t>
            </a:r>
            <a:r>
              <a:rPr lang="fr-FR" dirty="0">
                <a:effectLst/>
                <a:latin typeface="Times" pitchFamily="2" charset="0"/>
              </a:rPr>
              <a:t> et </a:t>
            </a:r>
            <a:r>
              <a:rPr lang="fr-FR" dirty="0" err="1">
                <a:effectLst/>
                <a:latin typeface="Times" pitchFamily="2" charset="0"/>
              </a:rPr>
              <a:t>probitatem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etiam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eos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quos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numquam</a:t>
            </a:r>
            <a:r>
              <a:rPr lang="fr-FR" dirty="0">
                <a:effectLst/>
                <a:latin typeface="Times" pitchFamily="2" charset="0"/>
              </a:rPr>
              <a:t> vidimus, </a:t>
            </a:r>
            <a:r>
              <a:rPr lang="fr-FR" dirty="0" err="1">
                <a:effectLst/>
                <a:latin typeface="Times" pitchFamily="2" charset="0"/>
              </a:rPr>
              <a:t>quodam</a:t>
            </a:r>
            <a:r>
              <a:rPr lang="fr-FR" dirty="0">
                <a:effectLst/>
                <a:latin typeface="Times" pitchFamily="2" charset="0"/>
              </a:rPr>
              <a:t> modo </a:t>
            </a:r>
            <a:r>
              <a:rPr lang="fr-FR" dirty="0" err="1">
                <a:effectLst/>
                <a:latin typeface="Times" pitchFamily="2" charset="0"/>
              </a:rPr>
              <a:t>diligamus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Quis</a:t>
            </a:r>
            <a:r>
              <a:rPr lang="fr-FR" dirty="0">
                <a:effectLst/>
                <a:latin typeface="Times" pitchFamily="2" charset="0"/>
              </a:rPr>
              <a:t> est qui C. </a:t>
            </a:r>
            <a:r>
              <a:rPr lang="fr-FR" dirty="0" err="1">
                <a:effectLst/>
                <a:latin typeface="Times" pitchFamily="2" charset="0"/>
              </a:rPr>
              <a:t>Fabrici</a:t>
            </a:r>
            <a:r>
              <a:rPr lang="fr-FR" dirty="0">
                <a:effectLst/>
                <a:latin typeface="Times" pitchFamily="2" charset="0"/>
              </a:rPr>
              <a:t>, M'. </a:t>
            </a:r>
            <a:r>
              <a:rPr lang="fr-FR" dirty="0" err="1">
                <a:effectLst/>
                <a:latin typeface="Times" pitchFamily="2" charset="0"/>
              </a:rPr>
              <a:t>Curi</a:t>
            </a:r>
            <a:r>
              <a:rPr lang="fr-FR" dirty="0">
                <a:effectLst/>
                <a:latin typeface="Times" pitchFamily="2" charset="0"/>
              </a:rPr>
              <a:t> non cum </a:t>
            </a:r>
            <a:r>
              <a:rPr lang="fr-FR" dirty="0" err="1">
                <a:effectLst/>
                <a:latin typeface="Times" pitchFamily="2" charset="0"/>
              </a:rPr>
              <a:t>caritate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aliqua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benevola</a:t>
            </a:r>
            <a:r>
              <a:rPr lang="fr-FR" dirty="0">
                <a:effectLst/>
                <a:latin typeface="Times" pitchFamily="2" charset="0"/>
              </a:rPr>
              <a:t> memoriam </a:t>
            </a:r>
            <a:r>
              <a:rPr lang="fr-FR" dirty="0" err="1">
                <a:effectLst/>
                <a:latin typeface="Times" pitchFamily="2" charset="0"/>
              </a:rPr>
              <a:t>usurpet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quos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numquam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viderit</a:t>
            </a:r>
            <a:r>
              <a:rPr lang="fr-FR" dirty="0">
                <a:effectLst/>
                <a:latin typeface="Times" pitchFamily="2" charset="0"/>
              </a:rPr>
              <a:t>? </a:t>
            </a:r>
            <a:r>
              <a:rPr lang="fr-FR" dirty="0" err="1">
                <a:effectLst/>
                <a:latin typeface="Times" pitchFamily="2" charset="0"/>
              </a:rPr>
              <a:t>quis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autem</a:t>
            </a:r>
            <a:r>
              <a:rPr lang="fr-FR" dirty="0">
                <a:effectLst/>
                <a:latin typeface="Times" pitchFamily="2" charset="0"/>
              </a:rPr>
              <a:t> est, qui </a:t>
            </a:r>
            <a:r>
              <a:rPr lang="fr-FR" dirty="0" err="1">
                <a:effectLst/>
                <a:latin typeface="Times" pitchFamily="2" charset="0"/>
              </a:rPr>
              <a:t>Tarquinium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Superbum</a:t>
            </a:r>
            <a:r>
              <a:rPr lang="fr-FR" dirty="0">
                <a:effectLst/>
                <a:latin typeface="Times" pitchFamily="2" charset="0"/>
              </a:rPr>
              <a:t>, qui </a:t>
            </a:r>
            <a:r>
              <a:rPr lang="fr-FR" dirty="0" err="1">
                <a:effectLst/>
                <a:latin typeface="Times" pitchFamily="2" charset="0"/>
              </a:rPr>
              <a:t>Sp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Cassium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Sp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Maelium</a:t>
            </a:r>
            <a:r>
              <a:rPr lang="fr-FR" dirty="0">
                <a:effectLst/>
                <a:latin typeface="Times" pitchFamily="2" charset="0"/>
              </a:rPr>
              <a:t> non </a:t>
            </a:r>
            <a:r>
              <a:rPr lang="fr-FR" dirty="0" err="1">
                <a:effectLst/>
                <a:latin typeface="Times" pitchFamily="2" charset="0"/>
              </a:rPr>
              <a:t>oderit</a:t>
            </a:r>
            <a:r>
              <a:rPr lang="fr-FR" dirty="0">
                <a:effectLst/>
                <a:latin typeface="Times" pitchFamily="2" charset="0"/>
              </a:rPr>
              <a:t>?</a:t>
            </a:r>
          </a:p>
          <a:p>
            <a:endParaRPr lang="fr-FR" dirty="0">
              <a:effectLst/>
              <a:latin typeface="Times" pitchFamily="2" charset="0"/>
            </a:endParaRPr>
          </a:p>
          <a:p>
            <a:r>
              <a:rPr lang="fr-FR" dirty="0">
                <a:effectLst/>
                <a:latin typeface="Times" pitchFamily="2" charset="0"/>
              </a:rPr>
              <a:t>Sed si </a:t>
            </a:r>
            <a:r>
              <a:rPr lang="fr-FR" dirty="0" err="1">
                <a:effectLst/>
                <a:latin typeface="Times" pitchFamily="2" charset="0"/>
              </a:rPr>
              <a:t>ille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hac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tam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eximia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fortuna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propter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utilitatem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rei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publicae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frui</a:t>
            </a:r>
            <a:r>
              <a:rPr lang="fr-FR" dirty="0">
                <a:effectLst/>
                <a:latin typeface="Times" pitchFamily="2" charset="0"/>
              </a:rPr>
              <a:t> non </a:t>
            </a:r>
            <a:r>
              <a:rPr lang="fr-FR" dirty="0" err="1">
                <a:effectLst/>
                <a:latin typeface="Times" pitchFamily="2" charset="0"/>
              </a:rPr>
              <a:t>properat</a:t>
            </a:r>
            <a:r>
              <a:rPr lang="fr-FR" dirty="0">
                <a:effectLst/>
                <a:latin typeface="Times" pitchFamily="2" charset="0"/>
              </a:rPr>
              <a:t>, ut </a:t>
            </a:r>
            <a:r>
              <a:rPr lang="fr-FR" dirty="0" err="1">
                <a:effectLst/>
                <a:latin typeface="Times" pitchFamily="2" charset="0"/>
              </a:rPr>
              <a:t>omnia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illa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conficiat</a:t>
            </a:r>
            <a:r>
              <a:rPr lang="fr-FR" dirty="0">
                <a:effectLst/>
                <a:latin typeface="Times" pitchFamily="2" charset="0"/>
              </a:rPr>
              <a:t>, quid ego, </a:t>
            </a:r>
            <a:r>
              <a:rPr lang="fr-FR" dirty="0" err="1">
                <a:effectLst/>
                <a:latin typeface="Times" pitchFamily="2" charset="0"/>
              </a:rPr>
              <a:t>senator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facere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debeo</a:t>
            </a:r>
            <a:r>
              <a:rPr lang="fr-FR" dirty="0">
                <a:effectLst/>
                <a:latin typeface="Times" pitchFamily="2" charset="0"/>
              </a:rPr>
              <a:t>, quem, </a:t>
            </a:r>
            <a:r>
              <a:rPr lang="fr-FR" dirty="0" err="1">
                <a:effectLst/>
                <a:latin typeface="Times" pitchFamily="2" charset="0"/>
              </a:rPr>
              <a:t>etiamsi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ille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aliud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vellet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rei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publicae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consulere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oporteret</a:t>
            </a:r>
            <a:r>
              <a:rPr lang="fr-FR" dirty="0">
                <a:effectLst/>
                <a:latin typeface="Times" pitchFamily="2" charset="0"/>
              </a:rPr>
              <a:t>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A37A3B-46ED-DA46-958D-6C947FA58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2096" y="634736"/>
            <a:ext cx="671396" cy="12182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BD37A7-1746-7E43-A640-34F8EE5A7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213548" y="590020"/>
            <a:ext cx="370030" cy="671395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6CBE18F-372F-9B44-98E4-F6385345175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454347" y="2057400"/>
            <a:ext cx="3999146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latin typeface="Time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 dirty="0">
                <a:effectLst/>
                <a:latin typeface="Times" pitchFamily="2" charset="0"/>
              </a:rPr>
              <a:t>Et </a:t>
            </a:r>
            <a:r>
              <a:rPr lang="fr-FR" dirty="0" err="1">
                <a:effectLst/>
                <a:latin typeface="Times" pitchFamily="2" charset="0"/>
              </a:rPr>
              <a:t>interdum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acciderat</a:t>
            </a:r>
            <a:r>
              <a:rPr lang="fr-FR" dirty="0">
                <a:effectLst/>
                <a:latin typeface="Times" pitchFamily="2" charset="0"/>
              </a:rPr>
              <a:t>, ut </a:t>
            </a:r>
            <a:r>
              <a:rPr lang="fr-FR" dirty="0" err="1">
                <a:effectLst/>
                <a:latin typeface="Times" pitchFamily="2" charset="0"/>
              </a:rPr>
              <a:t>siquid</a:t>
            </a:r>
            <a:r>
              <a:rPr lang="fr-FR" dirty="0">
                <a:effectLst/>
                <a:latin typeface="Times" pitchFamily="2" charset="0"/>
              </a:rPr>
              <a:t> in </a:t>
            </a:r>
            <a:r>
              <a:rPr lang="fr-FR" dirty="0" err="1">
                <a:effectLst/>
                <a:latin typeface="Times" pitchFamily="2" charset="0"/>
              </a:rPr>
              <a:t>penetrali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secreto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nullo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citerioris</a:t>
            </a:r>
            <a:r>
              <a:rPr lang="fr-FR" dirty="0">
                <a:effectLst/>
                <a:latin typeface="Times" pitchFamily="2" charset="0"/>
              </a:rPr>
              <a:t> vitae </a:t>
            </a:r>
            <a:r>
              <a:rPr lang="fr-FR" dirty="0" err="1">
                <a:effectLst/>
                <a:latin typeface="Times" pitchFamily="2" charset="0"/>
              </a:rPr>
              <a:t>ministro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praesente</a:t>
            </a:r>
            <a:r>
              <a:rPr lang="fr-FR" dirty="0">
                <a:effectLst/>
                <a:latin typeface="Times" pitchFamily="2" charset="0"/>
              </a:rPr>
              <a:t> paterfamilias </a:t>
            </a:r>
            <a:r>
              <a:rPr lang="fr-FR" dirty="0" err="1">
                <a:effectLst/>
                <a:latin typeface="Times" pitchFamily="2" charset="0"/>
              </a:rPr>
              <a:t>uxori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susurrasset</a:t>
            </a:r>
            <a:r>
              <a:rPr lang="fr-FR" dirty="0">
                <a:effectLst/>
                <a:latin typeface="Times" pitchFamily="2" charset="0"/>
              </a:rPr>
              <a:t> in </a:t>
            </a:r>
            <a:r>
              <a:rPr lang="fr-FR" dirty="0" err="1">
                <a:effectLst/>
                <a:latin typeface="Times" pitchFamily="2" charset="0"/>
              </a:rPr>
              <a:t>aurem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velut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Amphiarao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referente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aut</a:t>
            </a:r>
            <a:r>
              <a:rPr lang="fr-FR" dirty="0">
                <a:effectLst/>
                <a:latin typeface="Times" pitchFamily="2" charset="0"/>
              </a:rPr>
              <a:t> Marcio, </a:t>
            </a:r>
            <a:r>
              <a:rPr lang="fr-FR" dirty="0" err="1">
                <a:effectLst/>
                <a:latin typeface="Times" pitchFamily="2" charset="0"/>
              </a:rPr>
              <a:t>quondam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vatibus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inclitis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postridie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disceret</a:t>
            </a:r>
            <a:r>
              <a:rPr lang="fr-FR" dirty="0">
                <a:effectLst/>
                <a:latin typeface="Times" pitchFamily="2" charset="0"/>
              </a:rPr>
              <a:t> imperator. </a:t>
            </a:r>
            <a:r>
              <a:rPr lang="fr-FR" dirty="0" err="1">
                <a:effectLst/>
                <a:latin typeface="Times" pitchFamily="2" charset="0"/>
              </a:rPr>
              <a:t>ideoque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etiam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parietes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arcanorum</a:t>
            </a:r>
            <a:r>
              <a:rPr lang="fr-FR" dirty="0">
                <a:effectLst/>
                <a:latin typeface="Times" pitchFamily="2" charset="0"/>
              </a:rPr>
              <a:t> soli </a:t>
            </a:r>
            <a:r>
              <a:rPr lang="fr-FR" dirty="0" err="1">
                <a:effectLst/>
                <a:latin typeface="Times" pitchFamily="2" charset="0"/>
              </a:rPr>
              <a:t>conscii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timebantur</a:t>
            </a:r>
            <a:r>
              <a:rPr lang="fr-FR" dirty="0">
                <a:effectLst/>
                <a:latin typeface="Times" pitchFamily="2" charset="0"/>
              </a:rPr>
              <a:t>.</a:t>
            </a:r>
          </a:p>
          <a:p>
            <a:endParaRPr lang="fr-FR" dirty="0">
              <a:effectLst/>
              <a:latin typeface="Times" pitchFamily="2" charset="0"/>
            </a:endParaRPr>
          </a:p>
          <a:p>
            <a:r>
              <a:rPr lang="fr-FR" dirty="0">
                <a:effectLst/>
                <a:latin typeface="Times" pitchFamily="2" charset="0"/>
              </a:rPr>
              <a:t>Nihil est </a:t>
            </a:r>
            <a:r>
              <a:rPr lang="fr-FR" dirty="0" err="1">
                <a:effectLst/>
                <a:latin typeface="Times" pitchFamily="2" charset="0"/>
              </a:rPr>
              <a:t>enim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virtute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amabilius</a:t>
            </a:r>
            <a:r>
              <a:rPr lang="fr-FR" dirty="0">
                <a:effectLst/>
                <a:latin typeface="Times" pitchFamily="2" charset="0"/>
              </a:rPr>
              <a:t>, nihil quod </a:t>
            </a:r>
            <a:r>
              <a:rPr lang="fr-FR" dirty="0" err="1">
                <a:effectLst/>
                <a:latin typeface="Times" pitchFamily="2" charset="0"/>
              </a:rPr>
              <a:t>magis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adliciat</a:t>
            </a:r>
            <a:r>
              <a:rPr lang="fr-FR" dirty="0">
                <a:effectLst/>
                <a:latin typeface="Times" pitchFamily="2" charset="0"/>
              </a:rPr>
              <a:t> ad </a:t>
            </a:r>
            <a:r>
              <a:rPr lang="fr-FR" dirty="0" err="1">
                <a:effectLst/>
                <a:latin typeface="Times" pitchFamily="2" charset="0"/>
              </a:rPr>
              <a:t>diligendum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quippe</a:t>
            </a:r>
            <a:r>
              <a:rPr lang="fr-FR" dirty="0">
                <a:effectLst/>
                <a:latin typeface="Times" pitchFamily="2" charset="0"/>
              </a:rPr>
              <a:t> cum </a:t>
            </a:r>
            <a:r>
              <a:rPr lang="fr-FR" dirty="0" err="1">
                <a:effectLst/>
                <a:latin typeface="Times" pitchFamily="2" charset="0"/>
              </a:rPr>
              <a:t>propter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virtutem</a:t>
            </a:r>
            <a:r>
              <a:rPr lang="fr-FR" dirty="0">
                <a:effectLst/>
                <a:latin typeface="Times" pitchFamily="2" charset="0"/>
              </a:rPr>
              <a:t> et </a:t>
            </a:r>
            <a:r>
              <a:rPr lang="fr-FR" dirty="0" err="1">
                <a:effectLst/>
                <a:latin typeface="Times" pitchFamily="2" charset="0"/>
              </a:rPr>
              <a:t>probitatem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etiam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eos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quos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numquam</a:t>
            </a:r>
            <a:r>
              <a:rPr lang="fr-FR" dirty="0">
                <a:effectLst/>
                <a:latin typeface="Times" pitchFamily="2" charset="0"/>
              </a:rPr>
              <a:t> vidimus, </a:t>
            </a:r>
            <a:r>
              <a:rPr lang="fr-FR" dirty="0" err="1">
                <a:effectLst/>
                <a:latin typeface="Times" pitchFamily="2" charset="0"/>
              </a:rPr>
              <a:t>quodam</a:t>
            </a:r>
            <a:r>
              <a:rPr lang="fr-FR" dirty="0">
                <a:effectLst/>
                <a:latin typeface="Times" pitchFamily="2" charset="0"/>
              </a:rPr>
              <a:t> modo </a:t>
            </a:r>
            <a:r>
              <a:rPr lang="fr-FR" dirty="0" err="1">
                <a:effectLst/>
                <a:latin typeface="Times" pitchFamily="2" charset="0"/>
              </a:rPr>
              <a:t>diligamus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Quis</a:t>
            </a:r>
            <a:r>
              <a:rPr lang="fr-FR" dirty="0">
                <a:effectLst/>
                <a:latin typeface="Times" pitchFamily="2" charset="0"/>
              </a:rPr>
              <a:t> est qui C. </a:t>
            </a:r>
            <a:r>
              <a:rPr lang="fr-FR" dirty="0" err="1">
                <a:effectLst/>
                <a:latin typeface="Times" pitchFamily="2" charset="0"/>
              </a:rPr>
              <a:t>Fabrici</a:t>
            </a:r>
            <a:r>
              <a:rPr lang="fr-FR" dirty="0">
                <a:effectLst/>
                <a:latin typeface="Times" pitchFamily="2" charset="0"/>
              </a:rPr>
              <a:t>, M'. </a:t>
            </a:r>
            <a:r>
              <a:rPr lang="fr-FR" dirty="0" err="1">
                <a:effectLst/>
                <a:latin typeface="Times" pitchFamily="2" charset="0"/>
              </a:rPr>
              <a:t>Curi</a:t>
            </a:r>
            <a:r>
              <a:rPr lang="fr-FR" dirty="0">
                <a:effectLst/>
                <a:latin typeface="Times" pitchFamily="2" charset="0"/>
              </a:rPr>
              <a:t> non cum </a:t>
            </a:r>
            <a:r>
              <a:rPr lang="fr-FR" dirty="0" err="1">
                <a:effectLst/>
                <a:latin typeface="Times" pitchFamily="2" charset="0"/>
              </a:rPr>
              <a:t>caritate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aliqua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benevola</a:t>
            </a:r>
            <a:r>
              <a:rPr lang="fr-FR" dirty="0">
                <a:effectLst/>
                <a:latin typeface="Times" pitchFamily="2" charset="0"/>
              </a:rPr>
              <a:t> memoriam </a:t>
            </a:r>
            <a:r>
              <a:rPr lang="fr-FR" dirty="0" err="1">
                <a:effectLst/>
                <a:latin typeface="Times" pitchFamily="2" charset="0"/>
              </a:rPr>
              <a:t>usurpet</a:t>
            </a:r>
            <a:r>
              <a:rPr lang="fr-FR" dirty="0">
                <a:effectLst/>
                <a:latin typeface="Times" pitchFamily="2" charset="0"/>
              </a:rPr>
              <a:t>, </a:t>
            </a:r>
            <a:r>
              <a:rPr lang="fr-FR" dirty="0" err="1">
                <a:effectLst/>
                <a:latin typeface="Times" pitchFamily="2" charset="0"/>
              </a:rPr>
              <a:t>quos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numquam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viderit</a:t>
            </a:r>
            <a:r>
              <a:rPr lang="fr-FR" dirty="0">
                <a:effectLst/>
                <a:latin typeface="Times" pitchFamily="2" charset="0"/>
              </a:rPr>
              <a:t>? </a:t>
            </a:r>
            <a:r>
              <a:rPr lang="fr-FR" dirty="0" err="1">
                <a:effectLst/>
                <a:latin typeface="Times" pitchFamily="2" charset="0"/>
              </a:rPr>
              <a:t>quis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autem</a:t>
            </a:r>
            <a:r>
              <a:rPr lang="fr-FR" dirty="0">
                <a:effectLst/>
                <a:latin typeface="Times" pitchFamily="2" charset="0"/>
              </a:rPr>
              <a:t> est, qui </a:t>
            </a:r>
            <a:r>
              <a:rPr lang="fr-FR" dirty="0" err="1">
                <a:effectLst/>
                <a:latin typeface="Times" pitchFamily="2" charset="0"/>
              </a:rPr>
              <a:t>Tarquinium</a:t>
            </a:r>
            <a:r>
              <a:rPr lang="fr-FR" dirty="0">
                <a:effectLst/>
                <a:latin typeface="Times" pitchFamily="2" charset="0"/>
              </a:rPr>
              <a:t> </a:t>
            </a:r>
            <a:r>
              <a:rPr lang="fr-FR" dirty="0" err="1">
                <a:effectLst/>
                <a:latin typeface="Times" pitchFamily="2" charset="0"/>
              </a:rPr>
              <a:t>Superbum</a:t>
            </a:r>
            <a:r>
              <a:rPr lang="fr-FR" dirty="0">
                <a:effectLst/>
                <a:latin typeface="Times" pitchFamily="2" charset="0"/>
              </a:rPr>
              <a:t>, qui </a:t>
            </a:r>
            <a:r>
              <a:rPr lang="fr-FR" dirty="0" err="1">
                <a:effectLst/>
                <a:latin typeface="Times" pitchFamily="2" charset="0"/>
              </a:rPr>
              <a:t>Sp</a:t>
            </a:r>
            <a:r>
              <a:rPr lang="fr-FR" dirty="0">
                <a:effectLst/>
                <a:latin typeface="Times" pitchFamily="2" charset="0"/>
              </a:rPr>
              <a:t>. </a:t>
            </a:r>
            <a:r>
              <a:rPr lang="fr-FR" dirty="0" err="1">
                <a:effectLst/>
                <a:latin typeface="Times" pitchFamily="2" charset="0"/>
              </a:rPr>
              <a:t>Cassium</a:t>
            </a:r>
            <a:endParaRPr lang="fr-FR" dirty="0">
              <a:effectLst/>
              <a:latin typeface="Times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C12795-1B09-D54F-992D-76BF3D31A6FF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2" y="5737529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3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6C0A35-4EB9-5341-8B8E-CA3C20DDBE6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286001"/>
            <a:ext cx="5181600" cy="3890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BF8C14-E4F4-F34B-9F09-8FC954F2DB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286001"/>
            <a:ext cx="5181600" cy="3890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771CBB-6C43-4D49-9822-911140128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2096" y="634736"/>
            <a:ext cx="671396" cy="12182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57C513-CA84-0348-8E00-D1660F540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213548" y="590020"/>
            <a:ext cx="370030" cy="6713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E4EB570-BBEC-884D-83E7-31CC10013F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71898" y="1853196"/>
            <a:ext cx="307561" cy="5580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7F790B0-1850-E94F-867F-E535C46924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018419" y="1853195"/>
            <a:ext cx="307561" cy="5580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C2D0AD-DC8C-5248-A69D-503E251BB1F3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2" y="5737529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8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00FD95C-B7EF-4FBE-8D00-C84476875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352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37D0B57-7CC7-4CCE-98F6-30C4D7880F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60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72" r:id="rId4"/>
    <p:sldLayoutId id="2147483674" r:id="rId5"/>
    <p:sldLayoutId id="2147483657" r:id="rId6"/>
    <p:sldLayoutId id="2147483675" r:id="rId7"/>
    <p:sldLayoutId id="2147483673" r:id="rId8"/>
    <p:sldLayoutId id="2147483652" r:id="rId9"/>
    <p:sldLayoutId id="2147483676" r:id="rId10"/>
    <p:sldLayoutId id="2147483655" r:id="rId11"/>
    <p:sldLayoutId id="2147483653" r:id="rId12"/>
    <p:sldLayoutId id="214748367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alewa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-public.fr/particuliers/vosdroits/F49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ervice-public.fr/particuliers/vosdroits/F18085" TargetMode="External"/><Relationship Id="rId5" Type="http://schemas.openxmlformats.org/officeDocument/2006/relationships/hyperlink" Target="https://www.service-public.fr/particuliers/vosdroits/F18098" TargetMode="External"/><Relationship Id="rId4" Type="http://schemas.openxmlformats.org/officeDocument/2006/relationships/hyperlink" Target="https://www.service-public.fr/particuliers/vosdroits/F1808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-public.fr/particuliers/vosdroits/F1241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ervice-public.fr/particuliers/vosdroits/F46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hfp.fr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ec.fiphfp@caissdesdepots.f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498" y="3061438"/>
            <a:ext cx="7892118" cy="1224136"/>
          </a:xfrm>
        </p:spPr>
        <p:txBody>
          <a:bodyPr/>
          <a:lstStyle/>
          <a:p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Déclaration d’Obligation d’Emploi des Travailleurs Handicapés (DOETH)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3747F30-23A9-B702-81CE-5F133F03626C}"/>
              </a:ext>
            </a:extLst>
          </p:cNvPr>
          <p:cNvSpPr txBox="1">
            <a:spLocks/>
          </p:cNvSpPr>
          <p:nvPr/>
        </p:nvSpPr>
        <p:spPr>
          <a:xfrm>
            <a:off x="3748498" y="4563943"/>
            <a:ext cx="8352928" cy="782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reclassement dans la fonction publique</a:t>
            </a:r>
          </a:p>
        </p:txBody>
      </p:sp>
    </p:spTree>
    <p:extLst>
      <p:ext uri="{BB962C8B-B14F-4D97-AF65-F5344CB8AC3E}">
        <p14:creationId xmlns:p14="http://schemas.microsoft.com/office/powerpoint/2010/main" val="565256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1000561"/>
            <a:ext cx="7098960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différents types de congés et l’arrivée à l’inaptitude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3EA1ED-0DF6-5471-7B83-7341635F5583}"/>
              </a:ext>
            </a:extLst>
          </p:cNvPr>
          <p:cNvSpPr txBox="1"/>
          <p:nvPr/>
        </p:nvSpPr>
        <p:spPr>
          <a:xfrm>
            <a:off x="4295800" y="2996952"/>
            <a:ext cx="7603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L’inaptitude est prononcée par le conseil médical après :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congé de maladie ordinaire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congé de longue maladie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congé de longue durée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disponibilité d’office pour raisons de santé</a:t>
            </a:r>
          </a:p>
        </p:txBody>
      </p:sp>
    </p:spTree>
    <p:extLst>
      <p:ext uri="{BB962C8B-B14F-4D97-AF65-F5344CB8AC3E}">
        <p14:creationId xmlns:p14="http://schemas.microsoft.com/office/powerpoint/2010/main" val="396083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352" y="836712"/>
            <a:ext cx="7098960" cy="916271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différents types de congés et l’arrivée à l’inaptitude – articles L 822-1 et L 514-4 (DPRS) du code général de la fonction publique et suivants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D402614-A214-854C-B7BA-70E035599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904724"/>
              </p:ext>
            </p:extLst>
          </p:nvPr>
        </p:nvGraphicFramePr>
        <p:xfrm>
          <a:off x="3532352" y="2420888"/>
          <a:ext cx="8252280" cy="3816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801">
                  <a:extLst>
                    <a:ext uri="{9D8B030D-6E8A-4147-A177-3AD203B41FA5}">
                      <a16:colId xmlns:a16="http://schemas.microsoft.com/office/drawing/2014/main" val="213415379"/>
                    </a:ext>
                  </a:extLst>
                </a:gridCol>
                <a:gridCol w="2882730">
                  <a:extLst>
                    <a:ext uri="{9D8B030D-6E8A-4147-A177-3AD203B41FA5}">
                      <a16:colId xmlns:a16="http://schemas.microsoft.com/office/drawing/2014/main" val="1466872923"/>
                    </a:ext>
                  </a:extLst>
                </a:gridCol>
                <a:gridCol w="1583646">
                  <a:extLst>
                    <a:ext uri="{9D8B030D-6E8A-4147-A177-3AD203B41FA5}">
                      <a16:colId xmlns:a16="http://schemas.microsoft.com/office/drawing/2014/main" val="1017130199"/>
                    </a:ext>
                  </a:extLst>
                </a:gridCol>
                <a:gridCol w="1360946">
                  <a:extLst>
                    <a:ext uri="{9D8B030D-6E8A-4147-A177-3AD203B41FA5}">
                      <a16:colId xmlns:a16="http://schemas.microsoft.com/office/drawing/2014/main" val="2773451252"/>
                    </a:ext>
                  </a:extLst>
                </a:gridCol>
                <a:gridCol w="1534157">
                  <a:extLst>
                    <a:ext uri="{9D8B030D-6E8A-4147-A177-3AD203B41FA5}">
                      <a16:colId xmlns:a16="http://schemas.microsoft.com/office/drawing/2014/main" val="3454582009"/>
                    </a:ext>
                  </a:extLst>
                </a:gridCol>
              </a:tblGrid>
              <a:tr h="3469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Type de congé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Durée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Reprise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Avis favorable du CM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Avis défavorable du CM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6663472"/>
                  </a:ext>
                </a:extLst>
              </a:tr>
              <a:tr h="346947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9897404"/>
                  </a:ext>
                </a:extLst>
              </a:tr>
              <a:tr h="3469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CMO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 an 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&gt;12 mois : avis CM requis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Reprise de fonction (y compris avec adaptation)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MDO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6124866"/>
                  </a:ext>
                </a:extLst>
              </a:tr>
              <a:tr h="346947">
                <a:tc>
                  <a:txBody>
                    <a:bodyPr/>
                    <a:lstStyle/>
                    <a:p>
                      <a:pPr algn="l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43623"/>
                  </a:ext>
                </a:extLst>
              </a:tr>
              <a:tr h="346947">
                <a:tc>
                  <a:txBody>
                    <a:bodyPr/>
                    <a:lstStyle/>
                    <a:p>
                      <a:pPr algn="l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474735"/>
                  </a:ext>
                </a:extLst>
              </a:tr>
              <a:tr h="6938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CLM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 ans max, renouvelable par période de six mois, s'intègre au CMO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Accord du médecin agréé et avis du CM obligatoire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Reclassement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4291302"/>
                  </a:ext>
                </a:extLst>
              </a:tr>
              <a:tr h="346947">
                <a:tc>
                  <a:txBody>
                    <a:bodyPr/>
                    <a:lstStyle/>
                    <a:p>
                      <a:pPr algn="l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Admission à la retraite pour invalidité si définitivement inapte à tout poste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2548364"/>
                  </a:ext>
                </a:extLst>
              </a:tr>
              <a:tr h="346947">
                <a:tc>
                  <a:txBody>
                    <a:bodyPr/>
                    <a:lstStyle/>
                    <a:p>
                      <a:pPr algn="l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371681"/>
                  </a:ext>
                </a:extLst>
              </a:tr>
              <a:tr h="6938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CLD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 ans, jusqu'à 8 ans si imputable au service, s'intègre au CLD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Accord du médecin agréé et avis du CM obligatoire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4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92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007" y="1000561"/>
            <a:ext cx="6059942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différents types de congés et l’arrivée à l’inaptitude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3EA1ED-0DF6-5471-7B83-7341635F5583}"/>
              </a:ext>
            </a:extLst>
          </p:cNvPr>
          <p:cNvSpPr txBox="1"/>
          <p:nvPr/>
        </p:nvSpPr>
        <p:spPr>
          <a:xfrm>
            <a:off x="5032302" y="1956498"/>
            <a:ext cx="453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disponibilité d’office pour raisons de santé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B8041E-E099-D222-F272-03ADF6C0C534}"/>
              </a:ext>
            </a:extLst>
          </p:cNvPr>
          <p:cNvSpPr txBox="1"/>
          <p:nvPr/>
        </p:nvSpPr>
        <p:spPr>
          <a:xfrm>
            <a:off x="3755899" y="2995117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Marianne"/>
              </a:rPr>
              <a:t>Quand les droits à 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Marianne"/>
                <a:hlinkClick r:id="rId3"/>
              </a:rPr>
              <a:t>congé de maladie ordinaire (CMO)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Marianne"/>
              </a:rPr>
              <a:t> ou à 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Marianne"/>
                <a:hlinkClick r:id="rId4"/>
              </a:rPr>
              <a:t>congé de longue maladie (CLM)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Marianne"/>
              </a:rPr>
              <a:t> ou à 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Marianne"/>
                <a:hlinkClick r:id="rId5"/>
              </a:rPr>
              <a:t>congé de longue durée (CLD)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Marianne"/>
              </a:rPr>
              <a:t> sont épuisés, placement d'office en disponibilité pour les motifs suivants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Marianne"/>
              </a:rPr>
              <a:t>L’état de santé ne permet pas encore la reprise du travail et impose de rester en arrêt de travail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Marianne"/>
              </a:rPr>
              <a:t>l’inaptitude aux fonctions correspondant </a:t>
            </a:r>
            <a:r>
              <a:rPr lang="fr-FR" altLang="fr-FR" dirty="0">
                <a:solidFill>
                  <a:srgbClr val="3A3A3A"/>
                </a:solidFill>
                <a:latin typeface="Marianne"/>
              </a:rPr>
              <a:t>au grade de l’intéressé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Marianne"/>
              </a:rPr>
              <a:t> </a:t>
            </a:r>
            <a:r>
              <a:rPr lang="fr-FR" altLang="fr-FR" dirty="0">
                <a:solidFill>
                  <a:srgbClr val="3A3A3A"/>
                </a:solidFill>
                <a:latin typeface="Marianne"/>
              </a:rPr>
              <a:t>est reconnue à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Marianne"/>
              </a:rPr>
              <a:t>la fin d’un congé de maladie et en attente d'un reclassement sur un emploi compatible avec l’état de santé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Marianne"/>
              </a:rPr>
              <a:t>en attente de l'avis du 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Marianne"/>
                <a:hlinkClick r:id="rId6"/>
              </a:rPr>
              <a:t>conseil médical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Marianne"/>
              </a:rPr>
              <a:t> qui doit fixer la situation (reprise de service, reclassement, prolongation de la mise en disponibilité, admission à la retraite)</a:t>
            </a:r>
          </a:p>
        </p:txBody>
      </p:sp>
    </p:spTree>
    <p:extLst>
      <p:ext uri="{BB962C8B-B14F-4D97-AF65-F5344CB8AC3E}">
        <p14:creationId xmlns:p14="http://schemas.microsoft.com/office/powerpoint/2010/main" val="401363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27823"/>
            <a:ext cx="1542168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3BBA1B-CB34-7E3B-4BE2-C1B68B543DC3}"/>
              </a:ext>
            </a:extLst>
          </p:cNvPr>
          <p:cNvSpPr txBox="1"/>
          <p:nvPr/>
        </p:nvSpPr>
        <p:spPr>
          <a:xfrm>
            <a:off x="3689736" y="2904937"/>
            <a:ext cx="751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sources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différents types de congés et l’arrivée à l’inaptitude (CLM, CLD, disponibilité d’office pour raisons de santé)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conseil médical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Période de Préparation au Reclassement (PPR)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reclassement en pratique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attendus déclaratifs</a:t>
            </a:r>
          </a:p>
        </p:txBody>
      </p:sp>
    </p:spTree>
    <p:extLst>
      <p:ext uri="{BB962C8B-B14F-4D97-AF65-F5344CB8AC3E}">
        <p14:creationId xmlns:p14="http://schemas.microsoft.com/office/powerpoint/2010/main" val="288377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960" y="1002055"/>
            <a:ext cx="2160240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conseil médical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C62895-6700-57A7-C92D-536E01607B57}"/>
              </a:ext>
            </a:extLst>
          </p:cNvPr>
          <p:cNvSpPr txBox="1"/>
          <p:nvPr/>
        </p:nvSpPr>
        <p:spPr>
          <a:xfrm>
            <a:off x="4871864" y="2593694"/>
            <a:ext cx="54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solidFill>
                  <a:srgbClr val="3A3A3A"/>
                </a:solidFill>
                <a:latin typeface="Marianne"/>
              </a:rPr>
              <a:t>Saisine :</a:t>
            </a:r>
          </a:p>
          <a:p>
            <a:pPr marL="725488" indent="-285750" algn="l">
              <a:buFont typeface="Wingdings" panose="05000000000000000000" pitchFamily="2" charset="2"/>
              <a:buChar char="Ø"/>
            </a:pPr>
            <a:r>
              <a:rPr lang="fr-FR" b="0" i="0" dirty="0">
                <a:solidFill>
                  <a:srgbClr val="3A3A3A"/>
                </a:solidFill>
                <a:effectLst/>
                <a:latin typeface="Marianne"/>
              </a:rPr>
              <a:t>pour avis</a:t>
            </a:r>
          </a:p>
          <a:p>
            <a:pPr marL="725488" indent="-285750" algn="l">
              <a:buFont typeface="Wingdings" panose="05000000000000000000" pitchFamily="2" charset="2"/>
              <a:buChar char="Ø"/>
            </a:pPr>
            <a:r>
              <a:rPr lang="fr-FR" b="0" i="0" dirty="0">
                <a:solidFill>
                  <a:srgbClr val="3A3A3A"/>
                </a:solidFill>
                <a:effectLst/>
                <a:latin typeface="Marianne"/>
              </a:rPr>
              <a:t>par l’administration</a:t>
            </a:r>
          </a:p>
          <a:p>
            <a:pPr marL="725488" indent="-285750" algn="l">
              <a:buFont typeface="Wingdings" panose="05000000000000000000" pitchFamily="2" charset="2"/>
              <a:buChar char="Ø"/>
            </a:pPr>
            <a:r>
              <a:rPr lang="fr-FR" b="0" i="0" dirty="0">
                <a:solidFill>
                  <a:srgbClr val="3A3A3A"/>
                </a:solidFill>
                <a:effectLst/>
                <a:latin typeface="Marianne"/>
              </a:rPr>
              <a:t>à son initiative ou à la demande de l’agent.</a:t>
            </a:r>
          </a:p>
          <a:p>
            <a:pPr marL="725488" indent="-285750" algn="l">
              <a:buFont typeface="Wingdings" panose="05000000000000000000" pitchFamily="2" charset="2"/>
              <a:buChar char="Ø"/>
            </a:pPr>
            <a:endParaRPr lang="fr-FR" dirty="0">
              <a:solidFill>
                <a:srgbClr val="3A3A3A"/>
              </a:solidFill>
              <a:latin typeface="Marianne"/>
            </a:endParaRPr>
          </a:p>
          <a:p>
            <a:pPr algn="l"/>
            <a:r>
              <a:rPr lang="fr-FR" dirty="0">
                <a:solidFill>
                  <a:srgbClr val="3A3A3A"/>
                </a:solidFill>
                <a:latin typeface="Marianne"/>
              </a:rPr>
              <a:t>- FPE : conseil médical ministériel</a:t>
            </a:r>
          </a:p>
          <a:p>
            <a:pPr algn="l"/>
            <a:r>
              <a:rPr lang="fr-FR" b="0" i="0" dirty="0">
                <a:solidFill>
                  <a:srgbClr val="3A3A3A"/>
                </a:solidFill>
                <a:effectLst/>
                <a:latin typeface="Marianne"/>
              </a:rPr>
              <a:t>- FPT, FPH : conseil médical départemental </a:t>
            </a:r>
          </a:p>
          <a:p>
            <a:pPr algn="l"/>
            <a:endParaRPr lang="fr-FR" dirty="0">
              <a:solidFill>
                <a:srgbClr val="3A3A3A"/>
              </a:solidFill>
              <a:latin typeface="Marianne"/>
            </a:endParaRPr>
          </a:p>
          <a:p>
            <a:pPr algn="l"/>
            <a:r>
              <a:rPr lang="fr-FR" dirty="0">
                <a:solidFill>
                  <a:srgbClr val="3A3A3A"/>
                </a:solidFill>
                <a:latin typeface="Marianne"/>
                <a:cs typeface="Arial" panose="020B0604020202020204" pitchFamily="34" charset="0"/>
              </a:rPr>
              <a:t>→ </a:t>
            </a:r>
            <a:r>
              <a:rPr lang="fr-FR" dirty="0">
                <a:solidFill>
                  <a:srgbClr val="3A3A3A"/>
                </a:solidFill>
                <a:latin typeface="Marianne"/>
              </a:rPr>
              <a:t>Recours auprès du conseil médical supérieur</a:t>
            </a:r>
          </a:p>
        </p:txBody>
      </p:sp>
    </p:spTree>
    <p:extLst>
      <p:ext uri="{BB962C8B-B14F-4D97-AF65-F5344CB8AC3E}">
        <p14:creationId xmlns:p14="http://schemas.microsoft.com/office/powerpoint/2010/main" val="398462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44" y="1000561"/>
            <a:ext cx="2376264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conseil médical 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C62895-6700-57A7-C92D-536E01607B57}"/>
              </a:ext>
            </a:extLst>
          </p:cNvPr>
          <p:cNvSpPr txBox="1"/>
          <p:nvPr/>
        </p:nvSpPr>
        <p:spPr>
          <a:xfrm>
            <a:off x="3503712" y="2506687"/>
            <a:ext cx="760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b="0" i="0" dirty="0">
              <a:solidFill>
                <a:srgbClr val="3A3A3A"/>
              </a:solidFill>
              <a:effectLst/>
              <a:latin typeface="Mariann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80FFF0-C1AA-0795-137F-BD26F929457C}"/>
              </a:ext>
            </a:extLst>
          </p:cNvPr>
          <p:cNvSpPr txBox="1"/>
          <p:nvPr/>
        </p:nvSpPr>
        <p:spPr>
          <a:xfrm>
            <a:off x="3812876" y="2965793"/>
            <a:ext cx="7242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A3A3A"/>
                </a:solidFill>
                <a:effectLst/>
                <a:latin typeface="Marianne"/>
              </a:rPr>
              <a:t>1</a:t>
            </a:r>
            <a:r>
              <a:rPr lang="fr-FR" b="0" i="0" baseline="30000" dirty="0">
                <a:solidFill>
                  <a:srgbClr val="3A3A3A"/>
                </a:solidFill>
                <a:effectLst/>
                <a:latin typeface="Marianne"/>
              </a:rPr>
              <a:t>ère</a:t>
            </a:r>
            <a:r>
              <a:rPr lang="fr-FR" b="0" i="0" dirty="0">
                <a:solidFill>
                  <a:srgbClr val="3A3A3A"/>
                </a:solidFill>
                <a:effectLst/>
                <a:latin typeface="Marianne"/>
              </a:rPr>
              <a:t> mise en congé CLM ou CLD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A3A3A"/>
                </a:solidFill>
                <a:effectLst/>
                <a:latin typeface="Marianne"/>
              </a:rPr>
              <a:t>Réintégrations</a:t>
            </a:r>
          </a:p>
          <a:p>
            <a:pPr indent="357188" algn="l">
              <a:buFont typeface="Arial" panose="020B0604020202020204" pitchFamily="34" charset="0"/>
              <a:buChar char="•"/>
            </a:pPr>
            <a:r>
              <a:rPr lang="fr-FR" u="sng" dirty="0">
                <a:solidFill>
                  <a:srgbClr val="3A3A3A"/>
                </a:solidFill>
                <a:latin typeface="Marianne"/>
              </a:rPr>
              <a:t>Reclassement dans un emploi d’un autre corps ou cadre d’emplois à la suite d’une altération de l’état de santé</a:t>
            </a:r>
            <a:endParaRPr lang="fr-FR" b="0" i="0" u="sng" dirty="0">
              <a:solidFill>
                <a:srgbClr val="3A3A3A"/>
              </a:solidFill>
              <a:effectLst/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231855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363" y="1027823"/>
            <a:ext cx="1542168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3BBA1B-CB34-7E3B-4BE2-C1B68B543DC3}"/>
              </a:ext>
            </a:extLst>
          </p:cNvPr>
          <p:cNvSpPr txBox="1"/>
          <p:nvPr/>
        </p:nvSpPr>
        <p:spPr>
          <a:xfrm>
            <a:off x="3689736" y="2904937"/>
            <a:ext cx="751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sources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différents types de congés et l’arrivée à l’inaptitude (CLM, CLD, disponibilité d’office pour raisons de santé)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conseil médical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Période de Préparation au Reclassement (PPR)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reclassement en pratique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attendus déclaratifs</a:t>
            </a:r>
          </a:p>
        </p:txBody>
      </p:sp>
    </p:spTree>
    <p:extLst>
      <p:ext uri="{BB962C8B-B14F-4D97-AF65-F5344CB8AC3E}">
        <p14:creationId xmlns:p14="http://schemas.microsoft.com/office/powerpoint/2010/main" val="48138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034" y="930336"/>
            <a:ext cx="1238117" cy="430859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PPR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03FA14A-881D-9084-2731-906658EC8811}"/>
              </a:ext>
            </a:extLst>
          </p:cNvPr>
          <p:cNvSpPr txBox="1">
            <a:spLocks/>
          </p:cNvSpPr>
          <p:nvPr/>
        </p:nvSpPr>
        <p:spPr>
          <a:xfrm>
            <a:off x="3863752" y="2478609"/>
            <a:ext cx="7098960" cy="2519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826-2</a:t>
            </a:r>
          </a:p>
          <a:p>
            <a:r>
              <a:rPr lang="fr-F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fonctionnaire reconnu inapte à l'exercice de ses fonctions </a:t>
            </a:r>
            <a:r>
              <a:rPr lang="fr-FR" sz="2000" b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droit à une période de préparation au reclassement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avec maintien du traitement, pendant une durée maximale d'un an. Cette période est assimilée à une période de service effectif.</a:t>
            </a:r>
            <a:b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dérogation, le fonctionnaire à l'égard duquel une procédure </a:t>
            </a:r>
            <a:r>
              <a:rPr lang="fr-FR" sz="20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tendant à reconnaître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inaptitude à l'exercice de ses fonctions a été engagée, a droit à la période de préparation au reclassement mentionnée au premier alinéa.</a:t>
            </a:r>
            <a:endParaRPr lang="fr-FR" sz="20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75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531" y="1089470"/>
            <a:ext cx="1151447" cy="412215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PPR 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A29C4DA-4ADB-B0F5-4C2C-664DEC980C79}"/>
              </a:ext>
            </a:extLst>
          </p:cNvPr>
          <p:cNvSpPr txBox="1">
            <a:spLocks/>
          </p:cNvSpPr>
          <p:nvPr/>
        </p:nvSpPr>
        <p:spPr>
          <a:xfrm>
            <a:off x="3920078" y="2996952"/>
            <a:ext cx="6451958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Période de transition professionnelle d’un an maximum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Inaptitude définitive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Hors détachement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Convention bi ou tripartite</a:t>
            </a:r>
          </a:p>
        </p:txBody>
      </p:sp>
    </p:spTree>
    <p:extLst>
      <p:ext uri="{BB962C8B-B14F-4D97-AF65-F5344CB8AC3E}">
        <p14:creationId xmlns:p14="http://schemas.microsoft.com/office/powerpoint/2010/main" val="1614146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1035922"/>
            <a:ext cx="4536504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 administrative pendant la PPR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588430-51A0-8D97-ED23-2D0070A8303A}"/>
              </a:ext>
            </a:extLst>
          </p:cNvPr>
          <p:cNvSpPr txBox="1"/>
          <p:nvPr/>
        </p:nvSpPr>
        <p:spPr>
          <a:xfrm>
            <a:off x="2855640" y="2745637"/>
            <a:ext cx="85747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9975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En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 d’activité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corps d’origine ; rémunération habituelle ; période de service effectif</a:t>
            </a:r>
          </a:p>
          <a:p>
            <a:pPr marL="1069975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E</a:t>
            </a:r>
            <a:r>
              <a:rPr lang="fr-FR" b="0" i="0" dirty="0">
                <a:solidFill>
                  <a:srgbClr val="3A3A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 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position d'activité</a:t>
            </a:r>
            <a:r>
              <a:rPr lang="fr-FR" b="0" i="0" dirty="0">
                <a:solidFill>
                  <a:srgbClr val="3A3A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dans le corps d'origine ; traitement indiciaire et indemnité de résidence, supplément familial de traitement et </a:t>
            </a:r>
            <a:r>
              <a:rPr lang="fr-FR" b="0" i="0" strike="noStrike" dirty="0">
                <a:solidFill>
                  <a:srgbClr val="3A3A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complément de traitement indiciaire</a:t>
            </a:r>
            <a:r>
              <a:rPr lang="fr-FR" b="0" i="0" dirty="0">
                <a:solidFill>
                  <a:srgbClr val="3A3A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si vous percevez ces 3 éléments de rémunération ; primes et indemnités non liées à l'exercice des fonctions et qui ne consistent pas en des remboursements de frais ; période de service effectif.</a:t>
            </a:r>
            <a:endParaRPr lang="fr-FR" dirty="0">
              <a:solidFill>
                <a:srgbClr val="3A3A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69975" indent="-285750" algn="l">
              <a:buFont typeface="Wingdings" panose="05000000000000000000" pitchFamily="2" charset="2"/>
              <a:buChar char="Ø"/>
            </a:pPr>
            <a:r>
              <a:rPr lang="fr-FR" b="1" i="0" dirty="0">
                <a:solidFill>
                  <a:srgbClr val="3A3A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FPH</a:t>
            </a:r>
            <a:r>
              <a:rPr lang="fr-FR" b="0" i="0" dirty="0">
                <a:solidFill>
                  <a:srgbClr val="3A3A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dirty="0">
                <a:solidFill>
                  <a:srgbClr val="3A3A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b="0" i="0" dirty="0">
                <a:solidFill>
                  <a:srgbClr val="3A3A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 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position d'activité</a:t>
            </a:r>
            <a:r>
              <a:rPr lang="fr-FR" b="0" i="0" dirty="0">
                <a:solidFill>
                  <a:srgbClr val="3A3A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dans votre cadre d'emplois d'origine ; traitement indiciaire et indemnité de résidence, supplément familial de traitement, 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complément de traitement indiciaire</a:t>
            </a:r>
            <a:r>
              <a:rPr lang="fr-FR" b="0" i="0" dirty="0">
                <a:solidFill>
                  <a:srgbClr val="3A3A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si vous percevez ces 3 éléments de rémunération ; période de service effectif.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5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3BBA1B-CB34-7E3B-4BE2-C1B68B543DC3}"/>
              </a:ext>
            </a:extLst>
          </p:cNvPr>
          <p:cNvSpPr txBox="1"/>
          <p:nvPr/>
        </p:nvSpPr>
        <p:spPr>
          <a:xfrm>
            <a:off x="3689736" y="2996952"/>
            <a:ext cx="751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D’un point de vue législatif, le reclassement désigne le processus de </a:t>
            </a:r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changement d’emploi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d’un fonctionnaire, motivé par une </a:t>
            </a:r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altération de son état de santé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conduisant à une </a:t>
            </a:r>
            <a:r>
              <a:rPr lang="fr-FR" u="sng" dirty="0">
                <a:latin typeface="Calibri" panose="020F0502020204030204" pitchFamily="34" charset="0"/>
                <a:cs typeface="Calibri" panose="020F0502020204030204" pitchFamily="34" charset="0"/>
              </a:rPr>
              <a:t>modification de sa situation statutaire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(changement de corps et de grade).</a:t>
            </a:r>
          </a:p>
          <a:p>
            <a:pPr algn="just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Tout reclassement doit être prouvé par la reconnaissance de l’inaptitude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5794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378" y="1027823"/>
            <a:ext cx="1326144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3BBA1B-CB34-7E3B-4BE2-C1B68B543DC3}"/>
              </a:ext>
            </a:extLst>
          </p:cNvPr>
          <p:cNvSpPr txBox="1"/>
          <p:nvPr/>
        </p:nvSpPr>
        <p:spPr>
          <a:xfrm>
            <a:off x="3689736" y="2904937"/>
            <a:ext cx="751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sources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différents types de congés et l’arrivée à l’inaptitude (CLM, CLD, disponibilité d’office pour raisons de santé)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conseil médical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Période de Préparation au Reclassement (PPR)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reclassement en pratique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attendus déclaratifs</a:t>
            </a:r>
          </a:p>
        </p:txBody>
      </p:sp>
    </p:spTree>
    <p:extLst>
      <p:ext uri="{BB962C8B-B14F-4D97-AF65-F5344CB8AC3E}">
        <p14:creationId xmlns:p14="http://schemas.microsoft.com/office/powerpoint/2010/main" val="1097202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730" y="1018989"/>
            <a:ext cx="4464496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s’effectue le reclassement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7BC366-EEDB-BD5D-A89D-ABCFE7DB52DA}"/>
              </a:ext>
            </a:extLst>
          </p:cNvPr>
          <p:cNvSpPr txBox="1"/>
          <p:nvPr/>
        </p:nvSpPr>
        <p:spPr>
          <a:xfrm>
            <a:off x="3503712" y="307383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position d'activité jusqu'à la date du reclassement, et au maximum pendant 3 mois.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le reclassement n’est plus subordonné à une demande de l’intéressé.</a:t>
            </a:r>
          </a:p>
        </p:txBody>
      </p:sp>
    </p:spTree>
    <p:extLst>
      <p:ext uri="{BB962C8B-B14F-4D97-AF65-F5344CB8AC3E}">
        <p14:creationId xmlns:p14="http://schemas.microsoft.com/office/powerpoint/2010/main" val="1760779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968" y="1196752"/>
            <a:ext cx="2808312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 de l’intéressé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3EA1ED-0DF6-5471-7B83-7341635F5583}"/>
              </a:ext>
            </a:extLst>
          </p:cNvPr>
          <p:cNvSpPr txBox="1"/>
          <p:nvPr/>
        </p:nvSpPr>
        <p:spPr>
          <a:xfrm>
            <a:off x="3931729" y="2819588"/>
            <a:ext cx="8291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9125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Initiative de la procédure</a:t>
            </a:r>
          </a:p>
          <a:p>
            <a:endParaRPr lang="fr-FR" dirty="0"/>
          </a:p>
          <a:p>
            <a:r>
              <a:rPr lang="fr-FR" b="1" dirty="0">
                <a:solidFill>
                  <a:srgbClr val="00ADD6"/>
                </a:solidFill>
              </a:rPr>
              <a:t>L 826-3</a:t>
            </a: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(…)</a:t>
            </a: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Le reclassement est subordonné à la présentation d'une demande par l'intéressé.</a:t>
            </a:r>
            <a:br>
              <a:rPr lang="fr-FR" dirty="0"/>
            </a:br>
            <a:r>
              <a:rPr lang="fr-FR" b="0" i="0" u="sng" dirty="0">
                <a:solidFill>
                  <a:srgbClr val="000000"/>
                </a:solidFill>
                <a:effectLst/>
                <a:latin typeface="sourcesanspro"/>
              </a:rPr>
              <a:t>Par dérogation, la procédure de reclassement peut être engagée en l'absence de demande de l'intéressé</a:t>
            </a:r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 qui dispose, dans ce cas, de voies de recours.</a:t>
            </a:r>
          </a:p>
          <a:p>
            <a:endParaRPr lang="fr-FR" dirty="0">
              <a:solidFill>
                <a:srgbClr val="000000"/>
              </a:solidFill>
              <a:latin typeface="sourcesanspro"/>
            </a:endParaRPr>
          </a:p>
        </p:txBody>
      </p:sp>
    </p:spTree>
    <p:extLst>
      <p:ext uri="{BB962C8B-B14F-4D97-AF65-F5344CB8AC3E}">
        <p14:creationId xmlns:p14="http://schemas.microsoft.com/office/powerpoint/2010/main" val="693035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864" y="1078129"/>
            <a:ext cx="4608512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s’effectue le reclassement ? 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7BC366-EEDB-BD5D-A89D-ABCFE7DB52DA}"/>
              </a:ext>
            </a:extLst>
          </p:cNvPr>
          <p:cNvSpPr txBox="1"/>
          <p:nvPr/>
        </p:nvSpPr>
        <p:spPr>
          <a:xfrm>
            <a:off x="3434491" y="2653091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>
                <a:solidFill>
                  <a:srgbClr val="00ADD6"/>
                </a:solidFill>
                <a:effectLst/>
                <a:latin typeface="sourcesanspro"/>
              </a:rPr>
              <a:t>L 826-3</a:t>
            </a: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Le reclassement peut être réalisé par </a:t>
            </a:r>
            <a:r>
              <a:rPr lang="fr-FR" b="0" i="0" u="sng" dirty="0">
                <a:solidFill>
                  <a:srgbClr val="000000"/>
                </a:solidFill>
                <a:effectLst/>
                <a:latin typeface="sourcesanspro"/>
              </a:rPr>
              <a:t>intégration</a:t>
            </a:r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 dans un autre grade du même corps, du même cadre d'emplois ou le cas échéant, du même emploi.</a:t>
            </a:r>
          </a:p>
          <a:p>
            <a:r>
              <a:rPr lang="fr-FR" b="1" dirty="0">
                <a:solidFill>
                  <a:srgbClr val="00ADD6"/>
                </a:solidFill>
                <a:latin typeface="sourcesanspro"/>
              </a:rPr>
              <a:t>L 826-4</a:t>
            </a: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Le fonctionnaire reconnu inapte à l'exercice de ses fonctions, peut être reclassé par la voie du </a:t>
            </a:r>
            <a:r>
              <a:rPr lang="fr-FR" b="0" i="0" u="sng" dirty="0">
                <a:solidFill>
                  <a:srgbClr val="000000"/>
                </a:solidFill>
                <a:effectLst/>
                <a:latin typeface="sourcesanspro"/>
              </a:rPr>
              <a:t>détachement</a:t>
            </a:r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 dans un corps, cadre d'emplois ou emploi </a:t>
            </a:r>
            <a:r>
              <a:rPr lang="fr-FR" b="0" i="0" u="sng" dirty="0">
                <a:solidFill>
                  <a:srgbClr val="000000"/>
                </a:solidFill>
                <a:effectLst/>
                <a:latin typeface="sourcesanspro"/>
              </a:rPr>
              <a:t>de niveau équivalent ou inférieur</a:t>
            </a:r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.</a:t>
            </a:r>
            <a:br>
              <a:rPr lang="fr-FR" dirty="0"/>
            </a:br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Au terme d'une période d'un an, le fonctionnaire ainsi détaché peut demander son intégration dans le corps, cadre d'emplois ou emploi de détachement.</a:t>
            </a:r>
          </a:p>
        </p:txBody>
      </p:sp>
    </p:spTree>
    <p:extLst>
      <p:ext uri="{BB962C8B-B14F-4D97-AF65-F5344CB8AC3E}">
        <p14:creationId xmlns:p14="http://schemas.microsoft.com/office/powerpoint/2010/main" val="1594852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72" y="1098228"/>
            <a:ext cx="4392488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s’effectue le reclassement ? 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7BC366-EEDB-BD5D-A89D-ABCFE7DB52DA}"/>
              </a:ext>
            </a:extLst>
          </p:cNvPr>
          <p:cNvSpPr txBox="1"/>
          <p:nvPr/>
        </p:nvSpPr>
        <p:spPr>
          <a:xfrm>
            <a:off x="3503712" y="2636912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ADD6"/>
                </a:solidFill>
                <a:latin typeface="sourcesanspro"/>
              </a:rPr>
              <a:t>L 826-5</a:t>
            </a: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En vue de permettre son reclassement, le fonctionnaire reconnu inapte à l'exercice de ses fonctions peut, quelle que soit la position dans laquelle il se trouve, accéder à tout corps, cadre d'emplois ou emploi d'un niveau supérieur, équivalent ou inférieur.</a:t>
            </a:r>
            <a:br>
              <a:rPr lang="fr-FR" dirty="0"/>
            </a:br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Le reclassement s'effectue selon les modalités et les conditions d'ancienneté fixées par le statut particulier de ce corps, ce cadre d'emplois ou cet emploi, nonobstant la limite d'âge supérieure, en application :</a:t>
            </a:r>
            <a:br>
              <a:rPr lang="fr-FR" dirty="0"/>
            </a:br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1° Des dispositions relatives au </a:t>
            </a:r>
            <a:r>
              <a:rPr lang="fr-FR" b="0" i="0" u="sng" dirty="0">
                <a:solidFill>
                  <a:srgbClr val="000000"/>
                </a:solidFill>
                <a:effectLst/>
                <a:latin typeface="sourcesanspro"/>
              </a:rPr>
              <a:t>recrutement par promotion interne</a:t>
            </a:r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 ;</a:t>
            </a:r>
            <a:br>
              <a:rPr lang="fr-FR" dirty="0"/>
            </a:br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2° Pour la fonction publique territoriale et la fonction publique hospitalière, des dispositions relatives au </a:t>
            </a:r>
            <a:r>
              <a:rPr lang="fr-FR" b="0" i="0" u="sng" dirty="0">
                <a:solidFill>
                  <a:srgbClr val="000000"/>
                </a:solidFill>
                <a:effectLst/>
                <a:latin typeface="sourcesanspro"/>
              </a:rPr>
              <a:t>recrutement par concours et au recrutement sans concours</a:t>
            </a:r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 mentionné aux articles L. 326-1 et L. 352-4.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957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864" y="994262"/>
            <a:ext cx="4464496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s’effectue le reclassement ? 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7BC366-EEDB-BD5D-A89D-ABCFE7DB52DA}"/>
              </a:ext>
            </a:extLst>
          </p:cNvPr>
          <p:cNvSpPr txBox="1"/>
          <p:nvPr/>
        </p:nvSpPr>
        <p:spPr>
          <a:xfrm>
            <a:off x="3359696" y="280099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reclassement peut ainsi s’effectuer :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intégration directe dans un autre grade dans le même corps ou cadre d’emplois</a:t>
            </a:r>
            <a:endParaRPr lang="fr-FR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détachement 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promotion interne, concours ou recrutement direct sans concours sous conditions</a:t>
            </a:r>
          </a:p>
        </p:txBody>
      </p:sp>
    </p:spTree>
    <p:extLst>
      <p:ext uri="{BB962C8B-B14F-4D97-AF65-F5344CB8AC3E}">
        <p14:creationId xmlns:p14="http://schemas.microsoft.com/office/powerpoint/2010/main" val="2042384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912" y="1069789"/>
            <a:ext cx="3600400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Reclassement par détachement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7BC366-EEDB-BD5D-A89D-ABCFE7DB52DA}"/>
              </a:ext>
            </a:extLst>
          </p:cNvPr>
          <p:cNvSpPr txBox="1"/>
          <p:nvPr/>
        </p:nvSpPr>
        <p:spPr>
          <a:xfrm>
            <a:off x="4979876" y="3295251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Plusieurs propositions d’emplois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Doit intervenir dans les 3 mois suivant la demande  ou la décision</a:t>
            </a:r>
          </a:p>
        </p:txBody>
      </p:sp>
    </p:spTree>
    <p:extLst>
      <p:ext uri="{BB962C8B-B14F-4D97-AF65-F5344CB8AC3E}">
        <p14:creationId xmlns:p14="http://schemas.microsoft.com/office/powerpoint/2010/main" val="347716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245" y="1069789"/>
            <a:ext cx="3794266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Reclassement par détachement 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7BC366-EEDB-BD5D-A89D-ABCFE7DB52DA}"/>
              </a:ext>
            </a:extLst>
          </p:cNvPr>
          <p:cNvSpPr txBox="1"/>
          <p:nvPr/>
        </p:nvSpPr>
        <p:spPr>
          <a:xfrm>
            <a:off x="4007768" y="3018252"/>
            <a:ext cx="733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un autre corps ou cadre d’emploi de niveau équivalent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inférieur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Intégration dans le corps ou cadre d’emploi d’accueil après un an</a:t>
            </a:r>
          </a:p>
        </p:txBody>
      </p:sp>
    </p:spTree>
    <p:extLst>
      <p:ext uri="{BB962C8B-B14F-4D97-AF65-F5344CB8AC3E}">
        <p14:creationId xmlns:p14="http://schemas.microsoft.com/office/powerpoint/2010/main" val="2433931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1018989"/>
            <a:ext cx="3794266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Reclassement par détachement 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7BC366-EEDB-BD5D-A89D-ABCFE7DB52DA}"/>
              </a:ext>
            </a:extLst>
          </p:cNvPr>
          <p:cNvSpPr txBox="1"/>
          <p:nvPr/>
        </p:nvSpPr>
        <p:spPr>
          <a:xfrm>
            <a:off x="4579676" y="3144157"/>
            <a:ext cx="617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Constat de l’inaptitude définitive aux fonctions initiales :</a:t>
            </a: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Maintien en détachement</a:t>
            </a:r>
          </a:p>
          <a:p>
            <a:pPr marL="1076325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Demande d’intégration passé un an</a:t>
            </a:r>
          </a:p>
        </p:txBody>
      </p:sp>
    </p:spTree>
    <p:extLst>
      <p:ext uri="{BB962C8B-B14F-4D97-AF65-F5344CB8AC3E}">
        <p14:creationId xmlns:p14="http://schemas.microsoft.com/office/powerpoint/2010/main" val="107488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80" y="1000561"/>
            <a:ext cx="4248472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Reclassement par détachement 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7BC366-EEDB-BD5D-A89D-ABCFE7DB52DA}"/>
              </a:ext>
            </a:extLst>
          </p:cNvPr>
          <p:cNvSpPr txBox="1"/>
          <p:nvPr/>
        </p:nvSpPr>
        <p:spPr>
          <a:xfrm>
            <a:off x="3503712" y="263691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ADD6"/>
                </a:solidFill>
                <a:latin typeface="sourcesanspro"/>
              </a:rPr>
              <a:t>L 826-6</a:t>
            </a: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Le fonctionnaire reconnu inapte à l'exercice de ses fonctions, qui est classé dans son emploi de détachement ou d'intégration en application de la présente section, à un échelon doté d'un indice brut inférieur à celui détenu dans son grade d'origine, conserve, à titre personnel, le bénéfice de son indice brut jusqu'au jour où il bénéficie dans son nouveau corps, cadre d'emplois ou emploi, d'un indice brut au moins égal.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52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960" y="1077218"/>
            <a:ext cx="1398152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3BBA1B-CB34-7E3B-4BE2-C1B68B543DC3}"/>
              </a:ext>
            </a:extLst>
          </p:cNvPr>
          <p:cNvSpPr txBox="1"/>
          <p:nvPr/>
        </p:nvSpPr>
        <p:spPr>
          <a:xfrm>
            <a:off x="3689736" y="2904937"/>
            <a:ext cx="751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sources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différents types de congés et l’arrivée à l’inaptitude (CLM, CLD, disponibilité d’office pour raisons de santé)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 conseil médical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Période de Préparation au Reclassement (PPR)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 reclassement en pratique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attendus déclaratifs</a:t>
            </a:r>
          </a:p>
        </p:txBody>
      </p:sp>
    </p:spTree>
    <p:extLst>
      <p:ext uri="{BB962C8B-B14F-4D97-AF65-F5344CB8AC3E}">
        <p14:creationId xmlns:p14="http://schemas.microsoft.com/office/powerpoint/2010/main" val="1672906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968" y="1015493"/>
            <a:ext cx="2766304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agents contractuels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3BBA1B-CB34-7E3B-4BE2-C1B68B543DC3}"/>
              </a:ext>
            </a:extLst>
          </p:cNvPr>
          <p:cNvSpPr txBox="1"/>
          <p:nvPr/>
        </p:nvSpPr>
        <p:spPr>
          <a:xfrm>
            <a:off x="3637678" y="2543993"/>
            <a:ext cx="751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Après un congé de maladie, de grave maladie ou congé pour accident du travail ou maladie professionnelle</a:t>
            </a:r>
          </a:p>
          <a:p>
            <a:pPr marL="285750" indent="-285750">
              <a:buFontTx/>
              <a:buChar char="-"/>
            </a:pP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Possibilité de licenciement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(entretien préalable à licenciement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inaptitude physique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cas de CDD, l’emploi de reclassement est proposé pour la période restant à courir avant le terme du contrat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Demande de reclassement à présenter par l’intéressé (information dans la lettre de convocation à l’entretien préalable)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Emploi compatible (y compris adaptation de poste) avec l’état de santé et les compétences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Obligation de moyens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Consultation de la commission consultative paritaire (CCP) avant licenciement</a:t>
            </a:r>
          </a:p>
        </p:txBody>
      </p:sp>
    </p:spTree>
    <p:extLst>
      <p:ext uri="{BB962C8B-B14F-4D97-AF65-F5344CB8AC3E}">
        <p14:creationId xmlns:p14="http://schemas.microsoft.com/office/powerpoint/2010/main" val="1327625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96" y="1124744"/>
            <a:ext cx="4536504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Agents contractuels/ Textes de référence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3EA1ED-0DF6-5471-7B83-7341635F5583}"/>
              </a:ext>
            </a:extLst>
          </p:cNvPr>
          <p:cNvSpPr txBox="1"/>
          <p:nvPr/>
        </p:nvSpPr>
        <p:spPr>
          <a:xfrm>
            <a:off x="3711078" y="3140968"/>
            <a:ext cx="8145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FPE Décret n° 86-83 du 17 janvier 1986 relatif aux agents contractuels de la FPE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FPT Décret n° 88-145 du 15 février 1988 relatif aux agents non titulaires de la FPT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FPH Décret n° 91-155 du 6 février 1991 relatif aux agents contractuels de la FPH</a:t>
            </a:r>
          </a:p>
        </p:txBody>
      </p:sp>
    </p:spTree>
    <p:extLst>
      <p:ext uri="{BB962C8B-B14F-4D97-AF65-F5344CB8AC3E}">
        <p14:creationId xmlns:p14="http://schemas.microsoft.com/office/powerpoint/2010/main" val="2537364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43351"/>
            <a:ext cx="1398152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3BBA1B-CB34-7E3B-4BE2-C1B68B543DC3}"/>
              </a:ext>
            </a:extLst>
          </p:cNvPr>
          <p:cNvSpPr txBox="1"/>
          <p:nvPr/>
        </p:nvSpPr>
        <p:spPr>
          <a:xfrm>
            <a:off x="3689736" y="2904937"/>
            <a:ext cx="751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sources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différents types de congés et l’arrivée à l’inaptitude (CLM, CLD, disponibilité d’office pour raisons de santé)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conseil médical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Période de Préparation au Reclassement (PPR)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reclassement en pratique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attendus déclaratifs</a:t>
            </a:r>
          </a:p>
        </p:txBody>
      </p:sp>
    </p:spTree>
    <p:extLst>
      <p:ext uri="{BB962C8B-B14F-4D97-AF65-F5344CB8AC3E}">
        <p14:creationId xmlns:p14="http://schemas.microsoft.com/office/powerpoint/2010/main" val="3409399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28" y="1085647"/>
            <a:ext cx="2766304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attendus déclaratifs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2D129A-2D9A-CBF8-0673-99146361DE78}"/>
              </a:ext>
            </a:extLst>
          </p:cNvPr>
          <p:cNvSpPr txBox="1"/>
          <p:nvPr/>
        </p:nvSpPr>
        <p:spPr>
          <a:xfrm>
            <a:off x="3547880" y="2549128"/>
            <a:ext cx="7240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266700" algn="just">
              <a:buFont typeface="Courier New" panose="02070309020205020404" pitchFamily="49" charset="0"/>
              <a:buChar char="o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Le reclassement sera pris en compte si celui-ci a été effectué avant le 31/12/n-1 de la campagne de déclaration</a:t>
            </a:r>
          </a:p>
          <a:p>
            <a:pPr marL="268288" algn="just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4988" indent="-266700" algn="just">
              <a:buFont typeface="Courier New" panose="02070309020205020404" pitchFamily="49" charset="0"/>
              <a:buChar char="o"/>
            </a:pPr>
            <a:r>
              <a:rPr lang="fr-FR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Les pièces justificatives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attendues </a:t>
            </a:r>
            <a:r>
              <a:rPr lang="fr-FR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sont les suivantes :</a:t>
            </a:r>
          </a:p>
          <a:p>
            <a:pPr marL="1011238" lvl="1" indent="-285750" algn="just">
              <a:buFont typeface="Wingdings" panose="05000000000000000000" pitchFamily="2" charset="2"/>
              <a:buChar char="§"/>
            </a:pPr>
            <a:r>
              <a:rPr lang="fr-FR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Une copie d’acte s’agissant de la demande de l’intéressé(e) ou de l’entretien avec l’intéressé(e) dans le cas où l’établissement a pris l’initiative de la procédure</a:t>
            </a:r>
          </a:p>
          <a:p>
            <a:pPr marL="1011238" lvl="1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Une c</a:t>
            </a:r>
            <a:r>
              <a:rPr lang="fr-FR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opie de la reconnaissance de l’inaptitude à l’ancien poste par le médecin du travail ou conseil médical, portant proposition de reclassement</a:t>
            </a:r>
          </a:p>
          <a:p>
            <a:pPr marL="1011238" lvl="1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La notification du changement d’affectation (note de service, attestation) et/ou l’avis de la commission administrative paritaire</a:t>
            </a:r>
            <a:r>
              <a:rPr lang="fr-FR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3847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071" y="1085647"/>
            <a:ext cx="6774434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qualité de reclassement est-elle reconnue dans le temps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2D129A-2D9A-CBF8-0673-99146361DE78}"/>
              </a:ext>
            </a:extLst>
          </p:cNvPr>
          <p:cNvSpPr txBox="1"/>
          <p:nvPr/>
        </p:nvSpPr>
        <p:spPr>
          <a:xfrm>
            <a:off x="3547880" y="2549128"/>
            <a:ext cx="7240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266700" algn="just">
              <a:buFont typeface="Courier New" panose="02070309020205020404" pitchFamily="49" charset="0"/>
              <a:buChar char="o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Le reclassement est pris en compte si celui-ci a été effectué avant le 31/12 de l’année N. Il est valable jusqu’au départ de l’agent.</a:t>
            </a:r>
          </a:p>
          <a:p>
            <a:pPr marL="534988" indent="-266700" algn="just">
              <a:buFont typeface="Courier New" panose="02070309020205020404" pitchFamily="49" charset="0"/>
              <a:buChar char="o"/>
            </a:pPr>
            <a:endParaRPr lang="fr-F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4988" indent="-266700" algn="just">
              <a:buFont typeface="Courier New" panose="02070309020205020404" pitchFamily="49" charset="0"/>
              <a:buChar char="o"/>
            </a:pPr>
            <a:r>
              <a:rPr lang="fr-FR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Il convient d’apprécier la situation d’un agent durant l’année N-1 et non d’anticiper sa situation.</a:t>
            </a:r>
            <a:endParaRPr lang="fr-F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4988" indent="-266700" algn="just">
              <a:buFont typeface="Courier New" panose="02070309020205020404" pitchFamily="49" charset="0"/>
              <a:buChar char="o"/>
            </a:pPr>
            <a:endParaRPr lang="fr-F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027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35803"/>
            <a:ext cx="2995282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attendus déclaratifs / exemple 1 OK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35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9BDE5E-6E46-A556-F6E9-9E1F560B2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-16933"/>
            <a:ext cx="5655733" cy="685800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1C28A93-A5E1-2F43-8327-925614455043}"/>
              </a:ext>
            </a:extLst>
          </p:cNvPr>
          <p:cNvCxnSpPr/>
          <p:nvPr/>
        </p:nvCxnSpPr>
        <p:spPr>
          <a:xfrm>
            <a:off x="6456040" y="2294638"/>
            <a:ext cx="841938" cy="0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8ED6A52-789D-9B7C-F239-7DF1849648C6}"/>
              </a:ext>
            </a:extLst>
          </p:cNvPr>
          <p:cNvCxnSpPr>
            <a:cxnSpLocks/>
          </p:cNvCxnSpPr>
          <p:nvPr/>
        </p:nvCxnSpPr>
        <p:spPr>
          <a:xfrm>
            <a:off x="6456040" y="2780928"/>
            <a:ext cx="936104" cy="0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43CD367-58F9-CF03-B5F8-EBB0A3DA24E7}"/>
              </a:ext>
            </a:extLst>
          </p:cNvPr>
          <p:cNvCxnSpPr>
            <a:cxnSpLocks/>
          </p:cNvCxnSpPr>
          <p:nvPr/>
        </p:nvCxnSpPr>
        <p:spPr>
          <a:xfrm>
            <a:off x="6456040" y="3717032"/>
            <a:ext cx="936104" cy="0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A00615A-9F92-BBA8-0EFC-3E6B4E1BBEDA}"/>
              </a:ext>
            </a:extLst>
          </p:cNvPr>
          <p:cNvCxnSpPr>
            <a:cxnSpLocks/>
          </p:cNvCxnSpPr>
          <p:nvPr/>
        </p:nvCxnSpPr>
        <p:spPr>
          <a:xfrm>
            <a:off x="6441450" y="3717032"/>
            <a:ext cx="1526758" cy="0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90044C7-449F-E490-F2F1-55D90EA35534}"/>
              </a:ext>
            </a:extLst>
          </p:cNvPr>
          <p:cNvCxnSpPr>
            <a:cxnSpLocks/>
          </p:cNvCxnSpPr>
          <p:nvPr/>
        </p:nvCxnSpPr>
        <p:spPr>
          <a:xfrm>
            <a:off x="6456040" y="3645024"/>
            <a:ext cx="1512168" cy="0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414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35803"/>
            <a:ext cx="2995282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attendus déclaratifs / exemple 2 OK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3FB8DB-2B19-3FF6-3272-C787AB992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140" y="0"/>
            <a:ext cx="5481364" cy="6858000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F5174EC-97AB-D9D6-7F06-2D07E29BD0AE}"/>
              </a:ext>
            </a:extLst>
          </p:cNvPr>
          <p:cNvCxnSpPr>
            <a:cxnSpLocks/>
          </p:cNvCxnSpPr>
          <p:nvPr/>
        </p:nvCxnSpPr>
        <p:spPr>
          <a:xfrm>
            <a:off x="7752184" y="2636912"/>
            <a:ext cx="936104" cy="0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E02B129-1C79-B5D1-5D26-A00B53B77E85}"/>
              </a:ext>
            </a:extLst>
          </p:cNvPr>
          <p:cNvCxnSpPr>
            <a:cxnSpLocks/>
          </p:cNvCxnSpPr>
          <p:nvPr/>
        </p:nvCxnSpPr>
        <p:spPr>
          <a:xfrm>
            <a:off x="7752184" y="3068960"/>
            <a:ext cx="936104" cy="0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E3FA90D-CB92-66DD-FCD3-87152281641A}"/>
              </a:ext>
            </a:extLst>
          </p:cNvPr>
          <p:cNvCxnSpPr>
            <a:cxnSpLocks/>
          </p:cNvCxnSpPr>
          <p:nvPr/>
        </p:nvCxnSpPr>
        <p:spPr>
          <a:xfrm>
            <a:off x="7752184" y="3212976"/>
            <a:ext cx="1224136" cy="0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81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35803"/>
            <a:ext cx="4536504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attendus déclaratifs / exemple 2 OK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37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119A2F-DBBB-76D5-89DB-D8B3DC553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1044187"/>
            <a:ext cx="6624736" cy="4995002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64DD55A-321F-63AE-E835-432DF862116B}"/>
              </a:ext>
            </a:extLst>
          </p:cNvPr>
          <p:cNvCxnSpPr>
            <a:cxnSpLocks/>
          </p:cNvCxnSpPr>
          <p:nvPr/>
        </p:nvCxnSpPr>
        <p:spPr>
          <a:xfrm>
            <a:off x="5159896" y="2204864"/>
            <a:ext cx="720080" cy="0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84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35803"/>
            <a:ext cx="3014304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attendus déclaratifs / exemple 3 KO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6" name="Image 5" descr="Une image contenant texte, capture d’écran, lettre, document&#10;&#10;Description générée automatiquement">
            <a:extLst>
              <a:ext uri="{FF2B5EF4-FFF2-40B4-BE49-F238E27FC236}">
                <a16:creationId xmlns:a16="http://schemas.microsoft.com/office/drawing/2014/main" id="{ECC231F2-3374-6129-DD0F-215A8FDC3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942" y="-2434"/>
            <a:ext cx="4680520" cy="6732099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531B7B3-153E-97C3-3FC1-8686272C3C15}"/>
              </a:ext>
            </a:extLst>
          </p:cNvPr>
          <p:cNvCxnSpPr>
            <a:cxnSpLocks/>
          </p:cNvCxnSpPr>
          <p:nvPr/>
        </p:nvCxnSpPr>
        <p:spPr>
          <a:xfrm>
            <a:off x="7323729" y="1340768"/>
            <a:ext cx="936104" cy="0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B465C28-D9C6-12AD-50F3-3E7CAD70D4A1}"/>
              </a:ext>
            </a:extLst>
          </p:cNvPr>
          <p:cNvSpPr/>
          <p:nvPr/>
        </p:nvSpPr>
        <p:spPr>
          <a:xfrm>
            <a:off x="6361874" y="3429000"/>
            <a:ext cx="914400" cy="1440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E65308-F2DB-612A-D667-75B1D3E879CF}"/>
              </a:ext>
            </a:extLst>
          </p:cNvPr>
          <p:cNvSpPr/>
          <p:nvPr/>
        </p:nvSpPr>
        <p:spPr>
          <a:xfrm>
            <a:off x="7334581" y="1281237"/>
            <a:ext cx="914400" cy="1440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C1B495-8A11-7123-F792-E0F7110AB794}"/>
              </a:ext>
            </a:extLst>
          </p:cNvPr>
          <p:cNvSpPr/>
          <p:nvPr/>
        </p:nvSpPr>
        <p:spPr>
          <a:xfrm>
            <a:off x="6344185" y="2600914"/>
            <a:ext cx="914400" cy="1440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EBC00-596F-CFBD-A530-716D71CE82EC}"/>
              </a:ext>
            </a:extLst>
          </p:cNvPr>
          <p:cNvSpPr/>
          <p:nvPr/>
        </p:nvSpPr>
        <p:spPr>
          <a:xfrm>
            <a:off x="7334581" y="2810696"/>
            <a:ext cx="914400" cy="1440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381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98249"/>
            <a:ext cx="3414376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attendus déclaratifs / exemple 4 KO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6" name="Image 5" descr="Une image contenant texte, lettre, capture d’écran, Police&#10;&#10;Description générée automatiquement">
            <a:extLst>
              <a:ext uri="{FF2B5EF4-FFF2-40B4-BE49-F238E27FC236}">
                <a16:creationId xmlns:a16="http://schemas.microsoft.com/office/drawing/2014/main" id="{55409AB7-3DD3-0764-F972-47ABA7D12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896" y="130966"/>
            <a:ext cx="4896544" cy="67413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97C00A-15EB-B256-5112-C0E660D93ECA}"/>
              </a:ext>
            </a:extLst>
          </p:cNvPr>
          <p:cNvSpPr/>
          <p:nvPr/>
        </p:nvSpPr>
        <p:spPr>
          <a:xfrm>
            <a:off x="6240016" y="1725985"/>
            <a:ext cx="914400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0AE97D-BF68-CE9A-6024-0D20923ED956}"/>
              </a:ext>
            </a:extLst>
          </p:cNvPr>
          <p:cNvSpPr/>
          <p:nvPr/>
        </p:nvSpPr>
        <p:spPr>
          <a:xfrm>
            <a:off x="6384032" y="1556792"/>
            <a:ext cx="914400" cy="1691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50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834" y="1027823"/>
            <a:ext cx="1326144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3BBA1B-CB34-7E3B-4BE2-C1B68B543DC3}"/>
              </a:ext>
            </a:extLst>
          </p:cNvPr>
          <p:cNvSpPr txBox="1"/>
          <p:nvPr/>
        </p:nvSpPr>
        <p:spPr>
          <a:xfrm>
            <a:off x="3689736" y="2904937"/>
            <a:ext cx="751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Les sources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différents types de congés et l’arrivée à l’inaptitude (CLM, CLD, disponibilité d’office pour raisons de santé)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 conseil médical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Période de Préparation au Reclassement (PPR)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 reclassement en pratique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attendus déclaratifs</a:t>
            </a:r>
          </a:p>
        </p:txBody>
      </p:sp>
    </p:spTree>
    <p:extLst>
      <p:ext uri="{BB962C8B-B14F-4D97-AF65-F5344CB8AC3E}">
        <p14:creationId xmlns:p14="http://schemas.microsoft.com/office/powerpoint/2010/main" val="3145662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404664"/>
            <a:ext cx="3054336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attendus déclaratifs / exemple 5 KO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40</a:t>
            </a:fld>
            <a:endParaRPr lang="fr-FR" dirty="0"/>
          </a:p>
        </p:txBody>
      </p:sp>
      <p:pic>
        <p:nvPicPr>
          <p:cNvPr id="6" name="Image 5" descr="Une image contenant texte, lettre, document&#10;&#10;Description générée automatiquement">
            <a:extLst>
              <a:ext uri="{FF2B5EF4-FFF2-40B4-BE49-F238E27FC236}">
                <a16:creationId xmlns:a16="http://schemas.microsoft.com/office/drawing/2014/main" id="{80BE6762-6F62-4924-BC24-551BF1583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0"/>
            <a:ext cx="482453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29B81-B9E3-BE62-CE64-6B5D08A819F5}"/>
              </a:ext>
            </a:extLst>
          </p:cNvPr>
          <p:cNvSpPr/>
          <p:nvPr/>
        </p:nvSpPr>
        <p:spPr>
          <a:xfrm>
            <a:off x="7680176" y="404664"/>
            <a:ext cx="2016224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60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E5CC1-3CA8-4E23-B62C-26409CA4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887" y="2564904"/>
            <a:ext cx="7098960" cy="1095903"/>
          </a:xfrm>
        </p:spPr>
        <p:txBody>
          <a:bodyPr/>
          <a:lstStyle/>
          <a:p>
            <a:r>
              <a:rPr lang="fr-FR" b="1" dirty="0">
                <a:solidFill>
                  <a:srgbClr val="00B0F0"/>
                </a:solidFill>
              </a:rPr>
              <a:t>Merci pour votre attention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5A83DB-7101-4741-A71D-965DB3F705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BEA9B0-F183-4AE3-8332-791A5E60189D}"/>
              </a:ext>
            </a:extLst>
          </p:cNvPr>
          <p:cNvSpPr txBox="1"/>
          <p:nvPr/>
        </p:nvSpPr>
        <p:spPr>
          <a:xfrm>
            <a:off x="2783632" y="4802727"/>
            <a:ext cx="8431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Contact et pour toute information : 	→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www.fiphfp.fr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					→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rec.fiphfp@caissedesdepots.fr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66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338" y="964891"/>
            <a:ext cx="1512168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sources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3EA1ED-0DF6-5471-7B83-7341635F5583}"/>
              </a:ext>
            </a:extLst>
          </p:cNvPr>
          <p:cNvSpPr txBox="1"/>
          <p:nvPr/>
        </p:nvSpPr>
        <p:spPr>
          <a:xfrm>
            <a:off x="3681734" y="2780928"/>
            <a:ext cx="79588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Ordonnance n° 2021-1574 du 24 novembre 2021</a:t>
            </a:r>
          </a:p>
          <a:p>
            <a:endParaRPr lang="fr-FR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Code général de la fonction publique (articles L 826-1 et suivants)</a:t>
            </a:r>
          </a:p>
          <a:p>
            <a:endParaRPr lang="fr-FR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Décret 84-1051 du 30 novembre 1984 (FPE)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Décret 85-1054 du 30 septembre 1985 (FPT)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Décret 89-376 du 8 juin 1989 (FPH)</a:t>
            </a:r>
          </a:p>
        </p:txBody>
      </p:sp>
    </p:spTree>
    <p:extLst>
      <p:ext uri="{BB962C8B-B14F-4D97-AF65-F5344CB8AC3E}">
        <p14:creationId xmlns:p14="http://schemas.microsoft.com/office/powerpoint/2010/main" val="329682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180" y="1133040"/>
            <a:ext cx="1656184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sources 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3EA1ED-0DF6-5471-7B83-7341635F5583}"/>
              </a:ext>
            </a:extLst>
          </p:cNvPr>
          <p:cNvSpPr txBox="1"/>
          <p:nvPr/>
        </p:nvSpPr>
        <p:spPr>
          <a:xfrm>
            <a:off x="3975393" y="3158250"/>
            <a:ext cx="7603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+mj-lt"/>
              </a:rPr>
              <a:t>Reclassement possible dans les trois versants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+mj-lt"/>
              </a:rPr>
              <a:t>Procédure de reclassement sans demande de l’agent.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+mj-lt"/>
              </a:rPr>
              <a:t>Début de PPR avant l’avis du conseil médical</a:t>
            </a:r>
          </a:p>
        </p:txBody>
      </p:sp>
    </p:spTree>
    <p:extLst>
      <p:ext uri="{BB962C8B-B14F-4D97-AF65-F5344CB8AC3E}">
        <p14:creationId xmlns:p14="http://schemas.microsoft.com/office/powerpoint/2010/main" val="111695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64891"/>
            <a:ext cx="1728192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sources 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3EA1ED-0DF6-5471-7B83-7341635F5583}"/>
              </a:ext>
            </a:extLst>
          </p:cNvPr>
          <p:cNvSpPr txBox="1"/>
          <p:nvPr/>
        </p:nvSpPr>
        <p:spPr>
          <a:xfrm>
            <a:off x="3681734" y="3288968"/>
            <a:ext cx="795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+mj-lt"/>
              </a:rPr>
              <a:t>→ </a:t>
            </a:r>
            <a:r>
              <a:rPr lang="fr-FR" sz="2000" b="1" dirty="0">
                <a:latin typeface="+mj-lt"/>
              </a:rPr>
              <a:t>art L 826-1 et suivants du code de la fonction publique</a:t>
            </a:r>
          </a:p>
        </p:txBody>
      </p:sp>
    </p:spTree>
    <p:extLst>
      <p:ext uri="{BB962C8B-B14F-4D97-AF65-F5344CB8AC3E}">
        <p14:creationId xmlns:p14="http://schemas.microsoft.com/office/powerpoint/2010/main" val="298558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078" y="2461764"/>
            <a:ext cx="7098960" cy="340207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 L 826-1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3EA1ED-0DF6-5471-7B83-7341635F5583}"/>
              </a:ext>
            </a:extLst>
          </p:cNvPr>
          <p:cNvSpPr txBox="1"/>
          <p:nvPr/>
        </p:nvSpPr>
        <p:spPr>
          <a:xfrm>
            <a:off x="3711078" y="2834712"/>
            <a:ext cx="800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Lorsqu'un fonctionnaire est reconnu inapte à l'exercice de ses fonctions par suite de l'altération de son état de santé, son poste de travail fait l'objet d'une adaptation, lorsque cela est possible.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732E81C-96B1-1420-4A2F-EE331E494FCD}"/>
              </a:ext>
            </a:extLst>
          </p:cNvPr>
          <p:cNvSpPr txBox="1">
            <a:spLocks/>
          </p:cNvSpPr>
          <p:nvPr/>
        </p:nvSpPr>
        <p:spPr>
          <a:xfrm>
            <a:off x="3711078" y="3790783"/>
            <a:ext cx="7098960" cy="358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 L 826-3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FDD51B-976B-0683-858A-5498661C2AEA}"/>
              </a:ext>
            </a:extLst>
          </p:cNvPr>
          <p:cNvSpPr txBox="1"/>
          <p:nvPr/>
        </p:nvSpPr>
        <p:spPr>
          <a:xfrm>
            <a:off x="3727723" y="4149493"/>
            <a:ext cx="8001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Le fonctionnaire reconnu inapte à l'exercice de ses fonctions par suite de l'altération de son état de santé dont le poste de travail ne peut être adapté, peut être reclassé </a:t>
            </a:r>
            <a:r>
              <a:rPr lang="fr-FR" b="0" i="0" u="sng" dirty="0">
                <a:solidFill>
                  <a:srgbClr val="000000"/>
                </a:solidFill>
                <a:effectLst/>
                <a:latin typeface="sourcesanspro"/>
              </a:rPr>
              <a:t>dans un emploi d'un autre corps ou cadre d'emplois</a:t>
            </a:r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 </a:t>
            </a:r>
            <a:r>
              <a:rPr lang="fr-FR" b="0" i="0" u="sng" dirty="0">
                <a:solidFill>
                  <a:srgbClr val="000000"/>
                </a:solidFill>
                <a:effectLst/>
                <a:latin typeface="sourcesanspro"/>
              </a:rPr>
              <a:t>en priorité dans son administration d'origine</a:t>
            </a:r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 ou, à défaut, </a:t>
            </a:r>
            <a:r>
              <a:rPr lang="fr-FR" b="0" i="0" u="sng" dirty="0">
                <a:solidFill>
                  <a:srgbClr val="000000"/>
                </a:solidFill>
                <a:effectLst/>
                <a:latin typeface="sourcesanspro"/>
              </a:rPr>
              <a:t>dans toute administration ou établissement public</a:t>
            </a:r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 mentionnés à l'article L. 2, </a:t>
            </a:r>
            <a:r>
              <a:rPr lang="fr-FR" b="0" i="0" u="sng" dirty="0">
                <a:solidFill>
                  <a:srgbClr val="000000"/>
                </a:solidFill>
                <a:effectLst/>
                <a:latin typeface="sourcesanspro"/>
              </a:rPr>
              <a:t>s'il a été déclaré en mesure de remplir les fonctions correspondantes</a:t>
            </a:r>
            <a:r>
              <a:rPr lang="fr-FR" b="0" i="0" dirty="0">
                <a:solidFill>
                  <a:srgbClr val="000000"/>
                </a:solidFill>
                <a:effectLst/>
                <a:latin typeface="sourcesanspro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118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88EF1-CD54-4442-BA57-5CD10FA8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818" y="1315855"/>
            <a:ext cx="1470160" cy="576064"/>
          </a:xfrm>
        </p:spPr>
        <p:txBody>
          <a:bodyPr/>
          <a:lstStyle/>
          <a:p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98CBB0-F500-4380-A77F-601D3D6D6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D0B57-7CC7-4CCE-98F6-30C4D7880FC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3BBA1B-CB34-7E3B-4BE2-C1B68B543DC3}"/>
              </a:ext>
            </a:extLst>
          </p:cNvPr>
          <p:cNvSpPr txBox="1"/>
          <p:nvPr/>
        </p:nvSpPr>
        <p:spPr>
          <a:xfrm>
            <a:off x="3689736" y="2904937"/>
            <a:ext cx="751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sources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différents types de congés et l’arrivée à l’inaptitude (CLM, CLD, disponibilité d’office pour raisons de santé)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conseil médical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Période de Préparation au Reclassement (PPR)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reclassement en pratique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attendus déclaratifs</a:t>
            </a:r>
          </a:p>
        </p:txBody>
      </p:sp>
    </p:spTree>
    <p:extLst>
      <p:ext uri="{BB962C8B-B14F-4D97-AF65-F5344CB8AC3E}">
        <p14:creationId xmlns:p14="http://schemas.microsoft.com/office/powerpoint/2010/main" val="31001017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alette FIPHF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59A"/>
      </a:accent1>
      <a:accent2>
        <a:srgbClr val="FFCC00"/>
      </a:accent2>
      <a:accent3>
        <a:srgbClr val="00ADD6"/>
      </a:accent3>
      <a:accent4>
        <a:srgbClr val="D682B5"/>
      </a:accent4>
      <a:accent5>
        <a:srgbClr val="007C66"/>
      </a:accent5>
      <a:accent6>
        <a:srgbClr val="E84E0F"/>
      </a:accent6>
      <a:hlink>
        <a:srgbClr val="1E364E"/>
      </a:hlink>
      <a:folHlink>
        <a:srgbClr val="872276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11245</TotalTime>
  <Words>2154</Words>
  <Application>Microsoft Office PowerPoint</Application>
  <PresentationFormat>Grand écran</PresentationFormat>
  <Paragraphs>280</Paragraphs>
  <Slides>41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4" baseType="lpstr">
      <vt:lpstr>Arial</vt:lpstr>
      <vt:lpstr>B Lubalin Graph Demi</vt:lpstr>
      <vt:lpstr>Calibri</vt:lpstr>
      <vt:lpstr>Courier New</vt:lpstr>
      <vt:lpstr>Gotham Bold</vt:lpstr>
      <vt:lpstr>Gotham Book</vt:lpstr>
      <vt:lpstr>Marianne</vt:lpstr>
      <vt:lpstr>Raleway</vt:lpstr>
      <vt:lpstr>sourcesanspro</vt:lpstr>
      <vt:lpstr>Times</vt:lpstr>
      <vt:lpstr>Times New Roman</vt:lpstr>
      <vt:lpstr>Wingdings</vt:lpstr>
      <vt:lpstr>Thème Office</vt:lpstr>
      <vt:lpstr>La Déclaration d’Obligation d’Emploi des Travailleurs Handicapés (DOETH)</vt:lpstr>
      <vt:lpstr>Présentation PowerPoint</vt:lpstr>
      <vt:lpstr>Sommaire</vt:lpstr>
      <vt:lpstr>Sommaire</vt:lpstr>
      <vt:lpstr>Les sources</vt:lpstr>
      <vt:lpstr>Les sources 2</vt:lpstr>
      <vt:lpstr>Les sources 3</vt:lpstr>
      <vt:lpstr>Art L 826-1</vt:lpstr>
      <vt:lpstr>Sommaire</vt:lpstr>
      <vt:lpstr>Les différents types de congés et l’arrivée à l’inaptitude</vt:lpstr>
      <vt:lpstr>Les différents types de congés et l’arrivée à l’inaptitude – articles L 822-1 et L 514-4 (DPRS) du code général de la fonction publique et suivants</vt:lpstr>
      <vt:lpstr>Les différents types de congés et l’arrivée à l’inaptitude</vt:lpstr>
      <vt:lpstr>Sommaire</vt:lpstr>
      <vt:lpstr>Le conseil médical</vt:lpstr>
      <vt:lpstr>Le conseil médical 2</vt:lpstr>
      <vt:lpstr>Sommaire</vt:lpstr>
      <vt:lpstr>La PPR</vt:lpstr>
      <vt:lpstr>La PPR 2</vt:lpstr>
      <vt:lpstr>Situation administrative pendant la PPR</vt:lpstr>
      <vt:lpstr>Sommaire</vt:lpstr>
      <vt:lpstr>Comment s’effectue le reclassement ?</vt:lpstr>
      <vt:lpstr>Demande de l’intéressé</vt:lpstr>
      <vt:lpstr>Comment s’effectue le reclassement ? 2</vt:lpstr>
      <vt:lpstr>Comment s’effectue le reclassement ? 3</vt:lpstr>
      <vt:lpstr>Comment s’effectue le reclassement ? 4</vt:lpstr>
      <vt:lpstr>Reclassement par détachement</vt:lpstr>
      <vt:lpstr>Reclassement par détachement 2</vt:lpstr>
      <vt:lpstr>Reclassement par détachement 4</vt:lpstr>
      <vt:lpstr>Reclassement par détachement 3</vt:lpstr>
      <vt:lpstr>Les agents contractuels</vt:lpstr>
      <vt:lpstr>Agents contractuels/ Textes de référence</vt:lpstr>
      <vt:lpstr>Sommaire</vt:lpstr>
      <vt:lpstr>Les attendus déclaratifs</vt:lpstr>
      <vt:lpstr>La qualité de reclassement est-elle reconnue dans le temps ?</vt:lpstr>
      <vt:lpstr>Les attendus déclaratifs / exemple 1 OK</vt:lpstr>
      <vt:lpstr>Les attendus déclaratifs / exemple 2 OK</vt:lpstr>
      <vt:lpstr>Les attendus déclaratifs / exemple 2 OK</vt:lpstr>
      <vt:lpstr>Les attendus déclaratifs / exemple 3 KO</vt:lpstr>
      <vt:lpstr>Les attendus déclaratifs / exemple 4 KO</vt:lpstr>
      <vt:lpstr>Les attendus déclaratifs / exemple 5 KO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Valleix (TBWA Corporate)</dc:creator>
  <cp:lastModifiedBy>Dalotel, Arnaud</cp:lastModifiedBy>
  <cp:revision>736</cp:revision>
  <cp:lastPrinted>2024-01-30T08:24:47Z</cp:lastPrinted>
  <dcterms:created xsi:type="dcterms:W3CDTF">2021-05-31T17:33:54Z</dcterms:created>
  <dcterms:modified xsi:type="dcterms:W3CDTF">2024-01-30T09:20:22Z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861b9d-47cf-4fa9-b565-a0b0c80f812c_Enabled">
    <vt:lpwstr>true</vt:lpwstr>
  </property>
  <property fmtid="{D5CDD505-2E9C-101B-9397-08002B2CF9AE}" pid="3" name="MSIP_Label_95861b9d-47cf-4fa9-b565-a0b0c80f812c_SetDate">
    <vt:lpwstr>2021-11-05T14:19:28Z</vt:lpwstr>
  </property>
  <property fmtid="{D5CDD505-2E9C-101B-9397-08002B2CF9AE}" pid="4" name="MSIP_Label_95861b9d-47cf-4fa9-b565-a0b0c80f812c_Method">
    <vt:lpwstr>Privileged</vt:lpwstr>
  </property>
  <property fmtid="{D5CDD505-2E9C-101B-9397-08002B2CF9AE}" pid="5" name="MSIP_Label_95861b9d-47cf-4fa9-b565-a0b0c80f812c_Name">
    <vt:lpwstr>95861b9d-47cf-4fa9-b565-a0b0c80f812c</vt:lpwstr>
  </property>
  <property fmtid="{D5CDD505-2E9C-101B-9397-08002B2CF9AE}" pid="6" name="MSIP_Label_95861b9d-47cf-4fa9-b565-a0b0c80f812c_SiteId">
    <vt:lpwstr>6eab6365-8194-49c6-a4d0-e2d1a0fbeb74</vt:lpwstr>
  </property>
  <property fmtid="{D5CDD505-2E9C-101B-9397-08002B2CF9AE}" pid="7" name="MSIP_Label_95861b9d-47cf-4fa9-b565-a0b0c80f812c_ActionId">
    <vt:lpwstr>5d8c1c88-07f3-42df-b858-2611352ab01f</vt:lpwstr>
  </property>
  <property fmtid="{D5CDD505-2E9C-101B-9397-08002B2CF9AE}" pid="8" name="MSIP_Label_95861b9d-47cf-4fa9-b565-a0b0c80f812c_ContentBits">
    <vt:lpwstr>0</vt:lpwstr>
  </property>
</Properties>
</file>