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74"/>
  </p:notesMasterIdLst>
  <p:sldIdLst>
    <p:sldId id="256" r:id="rId6"/>
    <p:sldId id="258" r:id="rId7"/>
    <p:sldId id="257" r:id="rId8"/>
    <p:sldId id="1330" r:id="rId9"/>
    <p:sldId id="1294" r:id="rId10"/>
    <p:sldId id="1345" r:id="rId11"/>
    <p:sldId id="270" r:id="rId12"/>
    <p:sldId id="321" r:id="rId13"/>
    <p:sldId id="330" r:id="rId14"/>
    <p:sldId id="331" r:id="rId15"/>
    <p:sldId id="332" r:id="rId16"/>
    <p:sldId id="333" r:id="rId17"/>
    <p:sldId id="334" r:id="rId18"/>
    <p:sldId id="335" r:id="rId19"/>
    <p:sldId id="1331" r:id="rId20"/>
    <p:sldId id="336" r:id="rId21"/>
    <p:sldId id="322" r:id="rId22"/>
    <p:sldId id="1332" r:id="rId23"/>
    <p:sldId id="323" r:id="rId24"/>
    <p:sldId id="1333" r:id="rId25"/>
    <p:sldId id="324" r:id="rId26"/>
    <p:sldId id="1334" r:id="rId27"/>
    <p:sldId id="325" r:id="rId28"/>
    <p:sldId id="326" r:id="rId29"/>
    <p:sldId id="1335" r:id="rId30"/>
    <p:sldId id="1328" r:id="rId31"/>
    <p:sldId id="1329" r:id="rId32"/>
    <p:sldId id="1298" r:id="rId33"/>
    <p:sldId id="1337" r:id="rId34"/>
    <p:sldId id="1338" r:id="rId35"/>
    <p:sldId id="1339" r:id="rId36"/>
    <p:sldId id="1336" r:id="rId37"/>
    <p:sldId id="1305" r:id="rId38"/>
    <p:sldId id="1310" r:id="rId39"/>
    <p:sldId id="1311" r:id="rId40"/>
    <p:sldId id="1312" r:id="rId41"/>
    <p:sldId id="1313" r:id="rId42"/>
    <p:sldId id="1314" r:id="rId43"/>
    <p:sldId id="1315" r:id="rId44"/>
    <p:sldId id="1306" r:id="rId45"/>
    <p:sldId id="1341" r:id="rId46"/>
    <p:sldId id="1342" r:id="rId47"/>
    <p:sldId id="278" r:id="rId48"/>
    <p:sldId id="1323" r:id="rId49"/>
    <p:sldId id="1316" r:id="rId50"/>
    <p:sldId id="1317" r:id="rId51"/>
    <p:sldId id="1321" r:id="rId52"/>
    <p:sldId id="1324" r:id="rId53"/>
    <p:sldId id="1318" r:id="rId54"/>
    <p:sldId id="1322" r:id="rId55"/>
    <p:sldId id="1300" r:id="rId56"/>
    <p:sldId id="276" r:id="rId57"/>
    <p:sldId id="338" r:id="rId58"/>
    <p:sldId id="340" r:id="rId59"/>
    <p:sldId id="341" r:id="rId60"/>
    <p:sldId id="342" r:id="rId61"/>
    <p:sldId id="295" r:id="rId62"/>
    <p:sldId id="294" r:id="rId63"/>
    <p:sldId id="293" r:id="rId64"/>
    <p:sldId id="292" r:id="rId65"/>
    <p:sldId id="291" r:id="rId66"/>
    <p:sldId id="290" r:id="rId67"/>
    <p:sldId id="289" r:id="rId68"/>
    <p:sldId id="303" r:id="rId69"/>
    <p:sldId id="302" r:id="rId70"/>
    <p:sldId id="1344" r:id="rId71"/>
    <p:sldId id="277" r:id="rId72"/>
    <p:sldId id="1320" r:id="rId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5A8B25"/>
    <a:srgbClr val="00959A"/>
    <a:srgbClr val="007D7A"/>
    <a:srgbClr val="E4E2D9"/>
    <a:srgbClr val="00A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75"/>
    <p:restoredTop sz="91419"/>
  </p:normalViewPr>
  <p:slideViewPr>
    <p:cSldViewPr snapToGrid="0" snapToObjects="1">
      <p:cViewPr varScale="1">
        <p:scale>
          <a:sx n="57" d="100"/>
          <a:sy n="57" d="100"/>
        </p:scale>
        <p:origin x="5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82B0F-385A-4DE5-A7F1-1BEAF47D4E4D}" type="datetimeFigureOut">
              <a:rPr lang="fr-FR" smtClean="0"/>
              <a:t>13/10/2023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9C664-269E-4B71-844A-3ECF66C7F8D4}" type="slidenum">
              <a:rPr lang="fr-FR" smtClean="0"/>
              <a:t>‹N°›</a:t>
            </a:fld>
            <a:endParaRPr lang="fr-FR"/>
          </a:p>
        </p:txBody>
      </p:sp>
    </p:spTree>
    <p:extLst>
      <p:ext uri="{BB962C8B-B14F-4D97-AF65-F5344CB8AC3E}">
        <p14:creationId xmlns:p14="http://schemas.microsoft.com/office/powerpoint/2010/main" val="378076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1200" b="1" i="0" u="none" strike="noStrike" kern="1200" cap="none" spc="-5" normalizeH="0" baseline="0" noProof="0" dirty="0">
                <a:ln>
                  <a:noFill/>
                </a:ln>
                <a:solidFill>
                  <a:srgbClr val="0070C0"/>
                </a:solidFill>
                <a:effectLst/>
                <a:uLnTx/>
                <a:uFillTx/>
                <a:latin typeface="Arial"/>
                <a:ea typeface="+mn-ea"/>
                <a:cs typeface="Arial"/>
              </a:rPr>
              <a:t>Différents axes d’intervention du FIPHFP</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peuvent faire l’objet de financements (répertoriés à travers 32 fiches du catalogue 2023)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Financer les </a:t>
            </a:r>
            <a:r>
              <a:rPr kumimoji="0" lang="fr-FR" sz="1200" b="1" i="0" u="none" strike="noStrike" kern="1200" cap="none" spc="-5" normalizeH="0" baseline="0" noProof="0" dirty="0">
                <a:ln>
                  <a:noFill/>
                </a:ln>
                <a:solidFill>
                  <a:srgbClr val="0070C0"/>
                </a:solidFill>
                <a:effectLst/>
                <a:uLnTx/>
                <a:uFillTx/>
                <a:latin typeface="Arial"/>
                <a:ea typeface="+mn-ea"/>
                <a:cs typeface="Arial"/>
              </a:rPr>
              <a:t>aides techniques à la compensation du handicap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(prothèse auditive, fauteuil roulant, autres prothèses et orthèses)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1" i="0" u="none" strike="noStrike" kern="1200" cap="none" spc="-5" normalizeH="0" baseline="0" noProof="0" dirty="0">
                <a:ln>
                  <a:noFill/>
                </a:ln>
                <a:solidFill>
                  <a:srgbClr val="0070C0"/>
                </a:solidFill>
                <a:effectLst/>
                <a:uLnTx/>
                <a:uFillTx/>
                <a:latin typeface="Arial"/>
                <a:ea typeface="+mn-ea"/>
                <a:cs typeface="Arial"/>
              </a:rPr>
              <a:t>Améliorer les conditions de transport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des agents en situation de handicap (transport adapté domicile/travail, aménagement du véhicule personnel)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1" i="0" u="none" strike="noStrike" kern="1200" cap="none" spc="-5" normalizeH="0" baseline="0" noProof="0" dirty="0">
                <a:ln>
                  <a:noFill/>
                </a:ln>
                <a:solidFill>
                  <a:srgbClr val="0070C0"/>
                </a:solidFill>
                <a:effectLst/>
                <a:uLnTx/>
                <a:uFillTx/>
                <a:latin typeface="Arial"/>
                <a:ea typeface="+mn-ea"/>
                <a:cs typeface="Arial"/>
              </a:rPr>
              <a:t>Former les personnes en situation de handicap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(bilan de compétences et professionnel, formation destinée à compenser le handicap, formation dans le cadre d’une reconversion/reclassement, surcoûts liés aux actions de formation)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Financer les </a:t>
            </a:r>
            <a:r>
              <a:rPr kumimoji="0" lang="fr-FR" sz="1200" b="1" i="0" u="none" strike="noStrike" kern="1200" cap="none" spc="-5" normalizeH="0" baseline="0" noProof="0" dirty="0">
                <a:ln>
                  <a:noFill/>
                </a:ln>
                <a:solidFill>
                  <a:srgbClr val="0070C0"/>
                </a:solidFill>
                <a:effectLst/>
                <a:uLnTx/>
                <a:uFillTx/>
                <a:latin typeface="Arial"/>
                <a:ea typeface="+mn-ea"/>
                <a:cs typeface="Arial"/>
              </a:rPr>
              <a:t>aides à l’aménagement du poste de travail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(aides matérielles et humaines, interprète en LSF, aide au tutorat, etc.) et les études afférentes effectuées avec le concours du médecin du travail et des instances compétentes en matière d’hygiène, de sécurité et de conditions de travail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Favoriser </a:t>
            </a:r>
            <a:r>
              <a:rPr kumimoji="0" lang="fr-FR" sz="1200" b="1" i="0" u="none" strike="noStrike" kern="1200" cap="none" spc="-5" normalizeH="0" baseline="0" noProof="0" dirty="0">
                <a:ln>
                  <a:noFill/>
                </a:ln>
                <a:solidFill>
                  <a:srgbClr val="0070C0"/>
                </a:solidFill>
                <a:effectLst/>
                <a:uLnTx/>
                <a:uFillTx/>
                <a:latin typeface="Arial"/>
                <a:ea typeface="+mn-ea"/>
                <a:cs typeface="Arial"/>
              </a:rPr>
              <a:t>l’insertion professionnelle des personnes handicapées dans l’emploi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dans la fonction publique (prime à l’insertion durable, accompagnement socio-pédagogique)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1" i="0" u="none" strike="noStrike" kern="1200" cap="none" spc="-5" normalizeH="0" baseline="0" noProof="0" dirty="0">
                <a:ln>
                  <a:noFill/>
                </a:ln>
                <a:solidFill>
                  <a:srgbClr val="0070C0"/>
                </a:solidFill>
                <a:effectLst/>
                <a:uLnTx/>
                <a:uFillTx/>
                <a:latin typeface="Arial"/>
                <a:ea typeface="+mn-ea"/>
                <a:cs typeface="Arial"/>
              </a:rPr>
              <a:t>Développer l’apprentissage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(prise en charge de 80% de la rémunération brute de l’apprenti, prime à l’embauche à l’issue de la formation, formation du maître d’apprentissage, etc.)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1" i="0" u="none" strike="noStrike" kern="1200" cap="none" spc="-5" normalizeH="0" baseline="0" noProof="0" dirty="0">
                <a:ln>
                  <a:noFill/>
                </a:ln>
                <a:solidFill>
                  <a:srgbClr val="0070C0"/>
                </a:solidFill>
                <a:effectLst/>
                <a:uLnTx/>
                <a:uFillTx/>
                <a:latin typeface="Arial"/>
                <a:ea typeface="+mn-ea"/>
                <a:cs typeface="Arial"/>
              </a:rPr>
              <a:t>Informer, sensibiliser et former les collaborateurs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susceptibles d’être en relation avec les travailleurs handicapés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Améliorer les</a:t>
            </a:r>
            <a:r>
              <a:rPr kumimoji="0" lang="fr-FR" sz="1200" b="1" i="0" u="none" strike="noStrike" kern="1200" cap="none" spc="-5" normalizeH="0" baseline="0" noProof="0" dirty="0">
                <a:ln>
                  <a:noFill/>
                </a:ln>
                <a:solidFill>
                  <a:srgbClr val="0070C0"/>
                </a:solidFill>
                <a:effectLst/>
                <a:uLnTx/>
                <a:uFillTx/>
                <a:latin typeface="Arial"/>
                <a:ea typeface="+mn-ea"/>
                <a:cs typeface="Arial"/>
              </a:rPr>
              <a:t> conditions de vie des personnes handicapées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(chèque emploi service universel et chèques vacances)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Renforcer les </a:t>
            </a:r>
            <a:r>
              <a:rPr kumimoji="0" lang="fr-FR" sz="1200" b="1" i="0" u="none" strike="noStrike" kern="1200" cap="none" spc="-5" normalizeH="0" baseline="0" noProof="0" dirty="0">
                <a:ln>
                  <a:noFill/>
                </a:ln>
                <a:solidFill>
                  <a:srgbClr val="0070C0"/>
                </a:solidFill>
                <a:effectLst/>
                <a:uLnTx/>
                <a:uFillTx/>
                <a:latin typeface="Arial"/>
                <a:ea typeface="+mn-ea"/>
                <a:cs typeface="Arial"/>
              </a:rPr>
              <a:t>achats auprès du secteur adapté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Les dépenses visant à </a:t>
            </a:r>
            <a:r>
              <a:rPr kumimoji="0" lang="fr-FR" sz="1200" b="1" i="0" u="none" strike="noStrike" kern="1200" cap="none" spc="-5" normalizeH="0" baseline="0" noProof="0" dirty="0">
                <a:ln>
                  <a:noFill/>
                </a:ln>
                <a:solidFill>
                  <a:srgbClr val="0070C0"/>
                </a:solidFill>
                <a:effectLst/>
                <a:uLnTx/>
                <a:uFillTx/>
                <a:latin typeface="Arial"/>
                <a:ea typeface="+mn-ea"/>
                <a:cs typeface="Arial"/>
              </a:rPr>
              <a:t>mettre en œuvre l’accessibilité numérique </a:t>
            </a:r>
            <a:r>
              <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des systèmes d’information développés dans le cadre de l’activité professionnelle</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fr-FR"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2E99C664-269E-4B71-844A-3ECF66C7F8D4}" type="slidenum">
              <a:rPr lang="fr-FR" smtClean="0"/>
              <a:t>53</a:t>
            </a:fld>
            <a:endParaRPr lang="fr-FR"/>
          </a:p>
        </p:txBody>
      </p:sp>
    </p:spTree>
    <p:extLst>
      <p:ext uri="{BB962C8B-B14F-4D97-AF65-F5344CB8AC3E}">
        <p14:creationId xmlns:p14="http://schemas.microsoft.com/office/powerpoint/2010/main" val="2817280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D7AEDB6D-2DBB-4D70-A885-598CBCC23D4F}"/>
              </a:ext>
            </a:extLst>
          </p:cNvPr>
          <p:cNvGrpSpPr/>
          <p:nvPr userDrawn="1"/>
        </p:nvGrpSpPr>
        <p:grpSpPr>
          <a:xfrm>
            <a:off x="-2" y="1652859"/>
            <a:ext cx="3330222" cy="2651962"/>
            <a:chOff x="-2" y="1652859"/>
            <a:chExt cx="3330222" cy="2651962"/>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rotWithShape="1">
            <a:blip r:embed="rId2">
              <a:alphaModFix amt="59000"/>
            </a:blip>
            <a:srcRect b="30791"/>
            <a:stretch/>
          </p:blipFill>
          <p:spPr>
            <a:xfrm rot="5400000">
              <a:off x="339128" y="1313729"/>
              <a:ext cx="2651962" cy="3330222"/>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rotWithShape="1">
            <a:blip r:embed="rId2"/>
            <a:srcRect b="29371"/>
            <a:stretch/>
          </p:blipFill>
          <p:spPr>
            <a:xfrm rot="5400000">
              <a:off x="346808" y="1319457"/>
              <a:ext cx="2463800" cy="3157416"/>
            </a:xfrm>
            <a:prstGeom prst="rect">
              <a:avLst/>
            </a:prstGeom>
          </p:spPr>
        </p:pic>
      </p:grpSp>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4"/>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0"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312090"/>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spTree>
    <p:extLst>
      <p:ext uri="{BB962C8B-B14F-4D97-AF65-F5344CB8AC3E}">
        <p14:creationId xmlns:p14="http://schemas.microsoft.com/office/powerpoint/2010/main" val="329768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ac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6" name="Espace réservé du texte 3">
            <a:extLst>
              <a:ext uri="{FF2B5EF4-FFF2-40B4-BE49-F238E27FC236}">
                <a16:creationId xmlns:a16="http://schemas.microsoft.com/office/drawing/2014/main" id="{5E0DE27C-3200-0F45-A0F0-088E3D6171A7}"/>
              </a:ext>
            </a:extLst>
          </p:cNvPr>
          <p:cNvSpPr>
            <a:spLocks noGrp="1"/>
          </p:cNvSpPr>
          <p:nvPr>
            <p:ph type="body" sz="half" idx="10" hasCustomPrompt="1"/>
          </p:nvPr>
        </p:nvSpPr>
        <p:spPr>
          <a:xfrm>
            <a:off x="2484438" y="3428999"/>
            <a:ext cx="7703171" cy="2723323"/>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p:txBody>
      </p:sp>
      <p:pic>
        <p:nvPicPr>
          <p:cNvPr id="9" name="Image 8">
            <a:extLst>
              <a:ext uri="{FF2B5EF4-FFF2-40B4-BE49-F238E27FC236}">
                <a16:creationId xmlns:a16="http://schemas.microsoft.com/office/drawing/2014/main" id="{5A2D2764-F4C5-F642-8450-16248CAB63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06638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10" name="Espace réservé du texte 9">
            <a:extLst>
              <a:ext uri="{FF2B5EF4-FFF2-40B4-BE49-F238E27FC236}">
                <a16:creationId xmlns:a16="http://schemas.microsoft.com/office/drawing/2014/main" id="{0E2CD597-AC4C-C64C-85A3-14C78C108350}"/>
              </a:ext>
            </a:extLst>
          </p:cNvPr>
          <p:cNvSpPr>
            <a:spLocks noGrp="1"/>
          </p:cNvSpPr>
          <p:nvPr>
            <p:ph type="body" sz="quarter" idx="10" hasCustomPrompt="1"/>
          </p:nvPr>
        </p:nvSpPr>
        <p:spPr>
          <a:xfrm>
            <a:off x="2484438" y="3428999"/>
            <a:ext cx="4910276" cy="1242392"/>
          </a:xfrm>
          <a:prstGeom prst="rect">
            <a:avLst/>
          </a:prstGeom>
        </p:spPr>
        <p:txBody>
          <a:bodyPr/>
          <a:lstStyle>
            <a:lvl1pPr marL="0" indent="0">
              <a:buNone/>
              <a:defRPr sz="4000" b="0">
                <a:solidFill>
                  <a:schemeClr val="bg1"/>
                </a:solidFill>
                <a:highlight>
                  <a:srgbClr val="00ADD6"/>
                </a:highlight>
                <a:latin typeface="+mj-lt"/>
              </a:defRPr>
            </a:lvl1pPr>
          </a:lstStyle>
          <a:p>
            <a:pPr lvl="0"/>
            <a:r>
              <a:rPr lang="fr-FR" dirty="0"/>
              <a:t>MERCI DE VOTRE ATTENTION</a:t>
            </a:r>
          </a:p>
        </p:txBody>
      </p:sp>
      <p:pic>
        <p:nvPicPr>
          <p:cNvPr id="6" name="Image 5">
            <a:extLst>
              <a:ext uri="{FF2B5EF4-FFF2-40B4-BE49-F238E27FC236}">
                <a16:creationId xmlns:a16="http://schemas.microsoft.com/office/drawing/2014/main" id="{26CE0A63-4C2A-164A-BDD6-A6BBEE39C7A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3755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4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92676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62404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18631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5899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49847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326746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8690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A9DE-20C2-4842-B064-255DF87E1B7F}"/>
              </a:ext>
            </a:extLst>
          </p:cNvPr>
          <p:cNvSpPr>
            <a:spLocks noGrp="1"/>
          </p:cNvSpPr>
          <p:nvPr>
            <p:ph type="title" hasCustomPrompt="1"/>
          </p:nvPr>
        </p:nvSpPr>
        <p:spPr>
          <a:xfrm>
            <a:off x="3463012" y="1869534"/>
            <a:ext cx="3288961" cy="637562"/>
          </a:xfrm>
          <a:prstGeom prst="rect">
            <a:avLst/>
          </a:prstGeom>
        </p:spPr>
        <p:txBody>
          <a:bodyPr/>
          <a:lstStyle>
            <a:lvl1pPr>
              <a:defRPr sz="4000" b="0">
                <a:latin typeface="+mj-lt"/>
              </a:defRPr>
            </a:lvl1pPr>
          </a:lstStyle>
          <a:p>
            <a:r>
              <a:rPr lang="fr-FR" dirty="0"/>
              <a:t>SOMMAIRE</a:t>
            </a:r>
          </a:p>
        </p:txBody>
      </p:sp>
      <p:pic>
        <p:nvPicPr>
          <p:cNvPr id="7" name="Image 6">
            <a:extLst>
              <a:ext uri="{FF2B5EF4-FFF2-40B4-BE49-F238E27FC236}">
                <a16:creationId xmlns:a16="http://schemas.microsoft.com/office/drawing/2014/main" id="{1CF14C58-45CA-034A-99A5-901848B3CB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grpSp>
        <p:nvGrpSpPr>
          <p:cNvPr id="3" name="Groupe 2">
            <a:extLst>
              <a:ext uri="{FF2B5EF4-FFF2-40B4-BE49-F238E27FC236}">
                <a16:creationId xmlns:a16="http://schemas.microsoft.com/office/drawing/2014/main" id="{4D23237A-99DF-4F2B-B884-0D0AE26911BE}"/>
              </a:ext>
            </a:extLst>
          </p:cNvPr>
          <p:cNvGrpSpPr/>
          <p:nvPr userDrawn="1"/>
        </p:nvGrpSpPr>
        <p:grpSpPr>
          <a:xfrm>
            <a:off x="670575" y="-2"/>
            <a:ext cx="2536751" cy="3121650"/>
            <a:chOff x="670575" y="-2"/>
            <a:chExt cx="2536751" cy="3121650"/>
          </a:xfrm>
        </p:grpSpPr>
        <p:pic>
          <p:nvPicPr>
            <p:cNvPr id="9" name="Image 8">
              <a:extLst>
                <a:ext uri="{FF2B5EF4-FFF2-40B4-BE49-F238E27FC236}">
                  <a16:creationId xmlns:a16="http://schemas.microsoft.com/office/drawing/2014/main" id="{BC9EDE4A-BA25-DD4B-AA8D-3FFE38CC737B}"/>
                </a:ext>
              </a:extLst>
            </p:cNvPr>
            <p:cNvPicPr>
              <a:picLocks noChangeAspect="1"/>
            </p:cNvPicPr>
            <p:nvPr userDrawn="1"/>
          </p:nvPicPr>
          <p:blipFill rotWithShape="1">
            <a:blip r:embed="rId3"/>
            <a:srcRect b="25128"/>
            <a:stretch/>
          </p:blipFill>
          <p:spPr>
            <a:xfrm rot="10800000">
              <a:off x="838200" y="-2"/>
              <a:ext cx="2165824" cy="2942265"/>
            </a:xfrm>
            <a:prstGeom prst="rect">
              <a:avLst/>
            </a:prstGeom>
          </p:spPr>
        </p:pic>
        <p:pic>
          <p:nvPicPr>
            <p:cNvPr id="12" name="Image 11">
              <a:extLst>
                <a:ext uri="{FF2B5EF4-FFF2-40B4-BE49-F238E27FC236}">
                  <a16:creationId xmlns:a16="http://schemas.microsoft.com/office/drawing/2014/main" id="{67CEAA5B-DED3-E24A-8E11-53FE6C71BC07}"/>
                </a:ext>
              </a:extLst>
            </p:cNvPr>
            <p:cNvPicPr>
              <a:picLocks noChangeAspect="1"/>
            </p:cNvPicPr>
            <p:nvPr userDrawn="1"/>
          </p:nvPicPr>
          <p:blipFill rotWithShape="1">
            <a:blip r:embed="rId3">
              <a:alphaModFix amt="59000"/>
            </a:blip>
            <a:srcRect b="27193"/>
            <a:stretch/>
          </p:blipFill>
          <p:spPr>
            <a:xfrm rot="10800000">
              <a:off x="670575" y="-1"/>
              <a:ext cx="2363052" cy="3121649"/>
            </a:xfrm>
            <a:prstGeom prst="rect">
              <a:avLst/>
            </a:prstGeom>
          </p:spPr>
        </p:pic>
        <p:pic>
          <p:nvPicPr>
            <p:cNvPr id="14" name="Image 13">
              <a:extLst>
                <a:ext uri="{FF2B5EF4-FFF2-40B4-BE49-F238E27FC236}">
                  <a16:creationId xmlns:a16="http://schemas.microsoft.com/office/drawing/2014/main" id="{F26E98FA-C775-E249-8D62-C0EAD77C9350}"/>
                </a:ext>
              </a:extLst>
            </p:cNvPr>
            <p:cNvPicPr>
              <a:picLocks noChangeAspect="1"/>
            </p:cNvPicPr>
            <p:nvPr userDrawn="1"/>
          </p:nvPicPr>
          <p:blipFill>
            <a:blip r:embed="rId4"/>
            <a:stretch>
              <a:fillRect/>
            </a:stretch>
          </p:blipFill>
          <p:spPr>
            <a:xfrm rot="16200000">
              <a:off x="2501217" y="1602695"/>
              <a:ext cx="501777" cy="910441"/>
            </a:xfrm>
            <a:prstGeom prst="rect">
              <a:avLst/>
            </a:prstGeom>
          </p:spPr>
        </p:pic>
      </p:grpSp>
      <p:sp>
        <p:nvSpPr>
          <p:cNvPr id="18" name="Espace réservé du texte 17">
            <a:extLst>
              <a:ext uri="{FF2B5EF4-FFF2-40B4-BE49-F238E27FC236}">
                <a16:creationId xmlns:a16="http://schemas.microsoft.com/office/drawing/2014/main" id="{6C174540-A011-B14B-AF35-966C9B2A0863}"/>
              </a:ext>
            </a:extLst>
          </p:cNvPr>
          <p:cNvSpPr>
            <a:spLocks noGrp="1"/>
          </p:cNvSpPr>
          <p:nvPr>
            <p:ph type="body" sz="quarter" idx="10" hasCustomPrompt="1"/>
          </p:nvPr>
        </p:nvSpPr>
        <p:spPr>
          <a:xfrm>
            <a:off x="3463012" y="3193996"/>
            <a:ext cx="4244975" cy="2068670"/>
          </a:xfrm>
          <a:prstGeom prst="rect">
            <a:avLst/>
          </a:prstGeom>
        </p:spPr>
        <p:txBody>
          <a:bodyPr/>
          <a:lstStyle>
            <a:lvl1pPr marL="0" indent="0">
              <a:buNone/>
              <a:defRPr sz="2800" b="0" i="0">
                <a:latin typeface="+mj-lt"/>
              </a:defRPr>
            </a:lvl1pPr>
          </a:lstStyle>
          <a:p>
            <a:pPr lvl="0"/>
            <a:r>
              <a:rPr lang="fr-FR" dirty="0"/>
              <a:t>TITRE 01</a:t>
            </a:r>
          </a:p>
          <a:p>
            <a:pPr lvl="0"/>
            <a:r>
              <a:rPr lang="fr-FR" dirty="0"/>
              <a:t>TITRE 02</a:t>
            </a:r>
          </a:p>
          <a:p>
            <a:pPr lvl="0"/>
            <a:r>
              <a:rPr lang="fr-FR" dirty="0"/>
              <a:t>TITRE 03</a:t>
            </a:r>
          </a:p>
          <a:p>
            <a:pPr lvl="0"/>
            <a:r>
              <a:rPr lang="fr-FR" dirty="0"/>
              <a:t>TITRE 04</a:t>
            </a:r>
          </a:p>
        </p:txBody>
      </p:sp>
    </p:spTree>
    <p:extLst>
      <p:ext uri="{BB962C8B-B14F-4D97-AF65-F5344CB8AC3E}">
        <p14:creationId xmlns:p14="http://schemas.microsoft.com/office/powerpoint/2010/main" val="215346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768817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318723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96275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107102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4DE79-268F-4C1A-8933-263129D2AF90}" type="datetimeFigureOut">
              <a:rPr lang="en-US" smtClean="0"/>
              <a:t>10/13/2023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047438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lnSpc>
                <a:spcPct val="100000"/>
              </a:lnSpc>
              <a:spcBef>
                <a:spcPts val="0"/>
              </a:spcBef>
              <a:buNone/>
              <a:defRPr sz="1600" b="1" i="0">
                <a:solidFill>
                  <a:schemeClr val="accent6"/>
                </a:solidFill>
                <a:latin typeface="Times" pitchFamily="2" charset="0"/>
              </a:defRPr>
            </a:lvl1pPr>
          </a:lstStyle>
          <a:p>
            <a:pPr lvl="0"/>
            <a:endParaRPr lang="fr-FR" dirty="0"/>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
        <p:nvSpPr>
          <p:cNvPr id="2" name="ZoneTexte 1">
            <a:extLst>
              <a:ext uri="{FF2B5EF4-FFF2-40B4-BE49-F238E27FC236}">
                <a16:creationId xmlns:a16="http://schemas.microsoft.com/office/drawing/2014/main" id="{C8AE8B70-F68A-4D80-B547-BC313E2098F2}"/>
              </a:ext>
            </a:extLst>
          </p:cNvPr>
          <p:cNvSpPr txBox="1"/>
          <p:nvPr userDrawn="1"/>
        </p:nvSpPr>
        <p:spPr>
          <a:xfrm>
            <a:off x="11122998" y="217268"/>
            <a:ext cx="677485" cy="369332"/>
          </a:xfrm>
          <a:prstGeom prst="rect">
            <a:avLst/>
          </a:prstGeom>
          <a:noFill/>
        </p:spPr>
        <p:txBody>
          <a:bodyPr wrap="square" rtlCol="0">
            <a:spAutoFit/>
          </a:bodyPr>
          <a:lstStyle/>
          <a:p>
            <a:fld id="{481B4A90-ACD1-44D9-B093-3AF2BEFF48A8}" type="slidenum">
              <a:rPr lang="fr-FR" smtClean="0"/>
              <a:t>‹N°›</a:t>
            </a:fld>
            <a:endParaRPr lang="fr-FR" dirty="0"/>
          </a:p>
        </p:txBody>
      </p:sp>
    </p:spTree>
    <p:extLst>
      <p:ext uri="{BB962C8B-B14F-4D97-AF65-F5344CB8AC3E}">
        <p14:creationId xmlns:p14="http://schemas.microsoft.com/office/powerpoint/2010/main" val="799215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a:blip r:embed="rId2">
            <a:alphaModFix amt="59000"/>
          </a:blip>
          <a:stretch>
            <a:fillRect/>
          </a:stretch>
        </p:blipFill>
        <p:spPr>
          <a:xfrm rot="5400000">
            <a:off x="-401665" y="572935"/>
            <a:ext cx="2651962" cy="4811809"/>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a:blip r:embed="rId2"/>
          <a:stretch>
            <a:fillRect/>
          </a:stretch>
        </p:blipFill>
        <p:spPr>
          <a:xfrm rot="5400000">
            <a:off x="-309684" y="662965"/>
            <a:ext cx="2463800" cy="4470400"/>
          </a:xfrm>
          <a:prstGeom prst="rect">
            <a:avLst/>
          </a:prstGeom>
        </p:spPr>
      </p:pic>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4"/>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0"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312090"/>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spTree>
    <p:extLst>
      <p:ext uri="{BB962C8B-B14F-4D97-AF65-F5344CB8AC3E}">
        <p14:creationId xmlns:p14="http://schemas.microsoft.com/office/powerpoint/2010/main" val="335760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de chap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98462-69EC-7E46-8E4C-54004F5FD89B}"/>
              </a:ext>
            </a:extLst>
          </p:cNvPr>
          <p:cNvPicPr>
            <a:picLocks noChangeAspect="1"/>
          </p:cNvPicPr>
          <p:nvPr userDrawn="1"/>
        </p:nvPicPr>
        <p:blipFill rotWithShape="1">
          <a:blip r:embed="rId2"/>
          <a:srcRect l="46983" t="14045" r="7513" b="14045"/>
          <a:stretch/>
        </p:blipFill>
        <p:spPr>
          <a:xfrm rot="5400000">
            <a:off x="3901440" y="-3901441"/>
            <a:ext cx="4389120" cy="12192003"/>
          </a:xfrm>
          <a:prstGeom prst="rect">
            <a:avLst/>
          </a:prstGeom>
        </p:spPr>
      </p:pic>
      <p:sp>
        <p:nvSpPr>
          <p:cNvPr id="2" name="Titre 1">
            <a:extLst>
              <a:ext uri="{FF2B5EF4-FFF2-40B4-BE49-F238E27FC236}">
                <a16:creationId xmlns:a16="http://schemas.microsoft.com/office/drawing/2014/main" id="{C02B8D42-F975-8A4C-9BA7-751CF6C6EA96}"/>
              </a:ext>
            </a:extLst>
          </p:cNvPr>
          <p:cNvSpPr>
            <a:spLocks noGrp="1"/>
          </p:cNvSpPr>
          <p:nvPr>
            <p:ph type="title" hasCustomPrompt="1"/>
          </p:nvPr>
        </p:nvSpPr>
        <p:spPr>
          <a:xfrm>
            <a:off x="3681887" y="2466442"/>
            <a:ext cx="7098960" cy="1095903"/>
          </a:xfrm>
          <a:prstGeom prst="rect">
            <a:avLst/>
          </a:prstGeom>
        </p:spPr>
        <p:txBody>
          <a:bodyPr/>
          <a:lstStyle>
            <a:lvl1pPr>
              <a:defRPr sz="3600" b="0">
                <a:latin typeface="+mj-lt"/>
              </a:defRPr>
            </a:lvl1pPr>
          </a:lstStyle>
          <a:p>
            <a:r>
              <a:rPr lang="fr-FR" dirty="0"/>
              <a:t>TITRE DU </a:t>
            </a:r>
            <a:br>
              <a:rPr lang="fr-FR" dirty="0"/>
            </a:br>
            <a:r>
              <a:rPr lang="fr-FR" dirty="0"/>
              <a:t>CHAPITRE</a:t>
            </a:r>
          </a:p>
        </p:txBody>
      </p:sp>
      <p:pic>
        <p:nvPicPr>
          <p:cNvPr id="9" name="Image 8">
            <a:extLst>
              <a:ext uri="{FF2B5EF4-FFF2-40B4-BE49-F238E27FC236}">
                <a16:creationId xmlns:a16="http://schemas.microsoft.com/office/drawing/2014/main" id="{CDED1EC2-6D10-D943-BF30-3F07B44A99CE}"/>
              </a:ext>
            </a:extLst>
          </p:cNvPr>
          <p:cNvPicPr>
            <a:picLocks noChangeAspect="1"/>
          </p:cNvPicPr>
          <p:nvPr userDrawn="1"/>
        </p:nvPicPr>
        <p:blipFill>
          <a:blip r:embed="rId3"/>
          <a:stretch>
            <a:fillRect/>
          </a:stretch>
        </p:blipFill>
        <p:spPr>
          <a:xfrm>
            <a:off x="1634866" y="1057915"/>
            <a:ext cx="1808647" cy="3281670"/>
          </a:xfrm>
          <a:prstGeom prst="rect">
            <a:avLst/>
          </a:prstGeom>
        </p:spPr>
      </p:pic>
      <p:pic>
        <p:nvPicPr>
          <p:cNvPr id="8" name="Image 7">
            <a:extLst>
              <a:ext uri="{FF2B5EF4-FFF2-40B4-BE49-F238E27FC236}">
                <a16:creationId xmlns:a16="http://schemas.microsoft.com/office/drawing/2014/main" id="{A5B624CD-7CB1-A142-96CA-39EBFA3AE707}"/>
              </a:ext>
            </a:extLst>
          </p:cNvPr>
          <p:cNvPicPr>
            <a:picLocks noChangeAspect="1"/>
          </p:cNvPicPr>
          <p:nvPr userDrawn="1"/>
        </p:nvPicPr>
        <p:blipFill>
          <a:blip r:embed="rId3">
            <a:alphaModFix amt="59000"/>
          </a:blip>
          <a:stretch>
            <a:fillRect/>
          </a:stretch>
        </p:blipFill>
        <p:spPr>
          <a:xfrm>
            <a:off x="1607655" y="908795"/>
            <a:ext cx="1973018" cy="3579910"/>
          </a:xfrm>
          <a:prstGeom prst="rect">
            <a:avLst/>
          </a:prstGeom>
        </p:spPr>
      </p:pic>
      <p:pic>
        <p:nvPicPr>
          <p:cNvPr id="10" name="Image 9">
            <a:extLst>
              <a:ext uri="{FF2B5EF4-FFF2-40B4-BE49-F238E27FC236}">
                <a16:creationId xmlns:a16="http://schemas.microsoft.com/office/drawing/2014/main" id="{33B14BF2-EA95-7B4F-A247-F6E6D4412A3A}"/>
              </a:ext>
            </a:extLst>
          </p:cNvPr>
          <p:cNvPicPr>
            <a:picLocks noChangeAspect="1"/>
          </p:cNvPicPr>
          <p:nvPr userDrawn="1"/>
        </p:nvPicPr>
        <p:blipFill>
          <a:blip r:embed="rId4"/>
          <a:stretch>
            <a:fillRect/>
          </a:stretch>
        </p:blipFill>
        <p:spPr>
          <a:xfrm rot="16200000">
            <a:off x="3873585" y="1686822"/>
            <a:ext cx="484071" cy="878314"/>
          </a:xfrm>
          <a:prstGeom prst="rect">
            <a:avLst/>
          </a:prstGeom>
        </p:spPr>
      </p:pic>
      <p:pic>
        <p:nvPicPr>
          <p:cNvPr id="12" name="Image 11">
            <a:extLst>
              <a:ext uri="{FF2B5EF4-FFF2-40B4-BE49-F238E27FC236}">
                <a16:creationId xmlns:a16="http://schemas.microsoft.com/office/drawing/2014/main" id="{6EAD02A5-A1C8-E248-BC71-F33668E15D18}"/>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41701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76335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1bi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ED96489C-ACD1-E244-BE67-15A2DFC3C6F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18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u 2">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2" name="Titre 1">
            <a:extLst>
              <a:ext uri="{FF2B5EF4-FFF2-40B4-BE49-F238E27FC236}">
                <a16:creationId xmlns:a16="http://schemas.microsoft.com/office/drawing/2014/main" id="{7EF6115F-D13A-B540-9305-3DE41D9E54E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5" name="Espace réservé du contenu 14">
            <a:extLst>
              <a:ext uri="{FF2B5EF4-FFF2-40B4-BE49-F238E27FC236}">
                <a16:creationId xmlns:a16="http://schemas.microsoft.com/office/drawing/2014/main" id="{193096DF-576A-7E42-8AF8-A96DE8B5541A}"/>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9" name="Image 8">
            <a:extLst>
              <a:ext uri="{FF2B5EF4-FFF2-40B4-BE49-F238E27FC236}">
                <a16:creationId xmlns:a16="http://schemas.microsoft.com/office/drawing/2014/main" id="{0BE38EDD-399A-084D-8F50-1CBC6B68253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406527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8614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ntenu 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740702"/>
            <a:ext cx="6366556" cy="5660098"/>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Espace réservé du texte 3">
            <a:extLst>
              <a:ext uri="{FF2B5EF4-FFF2-40B4-BE49-F238E27FC236}">
                <a16:creationId xmlns:a16="http://schemas.microsoft.com/office/drawing/2014/main" id="{B6CBE18F-372F-9B44-98E4-F63853451752}"/>
              </a:ext>
            </a:extLst>
          </p:cNvPr>
          <p:cNvSpPr>
            <a:spLocks noGrp="1"/>
          </p:cNvSpPr>
          <p:nvPr>
            <p:ph type="body" sz="half" idx="10" hasCustomPrompt="1"/>
          </p:nvPr>
        </p:nvSpPr>
        <p:spPr>
          <a:xfrm>
            <a:off x="7454347" y="2057400"/>
            <a:ext cx="399914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endParaRPr lang="fr-FR" dirty="0">
              <a:effectLst/>
              <a:latin typeface="Times" pitchFamily="2" charset="0"/>
            </a:endParaRPr>
          </a:p>
        </p:txBody>
      </p:sp>
      <p:pic>
        <p:nvPicPr>
          <p:cNvPr id="6" name="Image 5">
            <a:extLst>
              <a:ext uri="{FF2B5EF4-FFF2-40B4-BE49-F238E27FC236}">
                <a16:creationId xmlns:a16="http://schemas.microsoft.com/office/drawing/2014/main" id="{66C12795-1B09-D54F-992D-76BF3D31A6F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6677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ouble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6C0A35-4EB9-5341-8B8E-CA3C20DDBE68}"/>
              </a:ext>
            </a:extLst>
          </p:cNvPr>
          <p:cNvSpPr>
            <a:spLocks noGrp="1"/>
          </p:cNvSpPr>
          <p:nvPr>
            <p:ph sz="half" idx="1" hasCustomPrompt="1"/>
          </p:nvPr>
        </p:nvSpPr>
        <p:spPr>
          <a:xfrm>
            <a:off x="838200" y="2286001"/>
            <a:ext cx="5181600" cy="3890962"/>
          </a:xfrm>
          <a:prstGeom prst="rect">
            <a:avLst/>
          </a:prstGeom>
        </p:spPr>
        <p:txBody>
          <a:bodyPr/>
          <a:lstStyle>
            <a:lvl1pPr marL="0" indent="0">
              <a:buNone/>
              <a:defRPr b="0">
                <a:latin typeface="+mj-lt"/>
              </a:defRPr>
            </a:lvl1pPr>
          </a:lstStyle>
          <a:p>
            <a:pPr lvl="0"/>
            <a:r>
              <a:rPr lang="fr-FR" dirty="0"/>
              <a:t>TITRE</a:t>
            </a:r>
          </a:p>
        </p:txBody>
      </p:sp>
      <p:sp>
        <p:nvSpPr>
          <p:cNvPr id="4" name="Espace réservé du contenu 3">
            <a:extLst>
              <a:ext uri="{FF2B5EF4-FFF2-40B4-BE49-F238E27FC236}">
                <a16:creationId xmlns:a16="http://schemas.microsoft.com/office/drawing/2014/main" id="{8CBF8C14-E4F4-F34B-9F09-8FC954F2DBBC}"/>
              </a:ext>
            </a:extLst>
          </p:cNvPr>
          <p:cNvSpPr>
            <a:spLocks noGrp="1"/>
          </p:cNvSpPr>
          <p:nvPr>
            <p:ph sz="half" idx="2" hasCustomPrompt="1"/>
          </p:nvPr>
        </p:nvSpPr>
        <p:spPr>
          <a:xfrm>
            <a:off x="6172200" y="2286001"/>
            <a:ext cx="5181600" cy="3890962"/>
          </a:xfrm>
          <a:prstGeom prst="rect">
            <a:avLst/>
          </a:prstGeom>
        </p:spPr>
        <p:txBody>
          <a:bodyPr/>
          <a:lstStyle>
            <a:lvl1pPr marL="0" indent="0">
              <a:buNone/>
              <a:defRPr sz="2800" b="0">
                <a:latin typeface="+mj-lt"/>
              </a:defRPr>
            </a:lvl1pPr>
          </a:lstStyle>
          <a:p>
            <a:pPr lvl="0"/>
            <a:r>
              <a:rPr lang="fr-FR" dirty="0"/>
              <a:t>TITRE</a:t>
            </a:r>
          </a:p>
        </p:txBody>
      </p:sp>
      <p:pic>
        <p:nvPicPr>
          <p:cNvPr id="8" name="Image 7">
            <a:extLst>
              <a:ext uri="{FF2B5EF4-FFF2-40B4-BE49-F238E27FC236}">
                <a16:creationId xmlns:a16="http://schemas.microsoft.com/office/drawing/2014/main" id="{2F771CBB-6C43-4D49-9822-911140128A94}"/>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9" name="Image 8">
            <a:extLst>
              <a:ext uri="{FF2B5EF4-FFF2-40B4-BE49-F238E27FC236}">
                <a16:creationId xmlns:a16="http://schemas.microsoft.com/office/drawing/2014/main" id="{BA57C513-CA84-0348-8E00-D1660F540B4E}"/>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pic>
        <p:nvPicPr>
          <p:cNvPr id="11" name="Image 10">
            <a:extLst>
              <a:ext uri="{FF2B5EF4-FFF2-40B4-BE49-F238E27FC236}">
                <a16:creationId xmlns:a16="http://schemas.microsoft.com/office/drawing/2014/main" id="{AE4EB570-BBEC-884D-83E7-31CC10013F03}"/>
              </a:ext>
            </a:extLst>
          </p:cNvPr>
          <p:cNvPicPr>
            <a:picLocks noChangeAspect="1"/>
          </p:cNvPicPr>
          <p:nvPr userDrawn="1"/>
        </p:nvPicPr>
        <p:blipFill>
          <a:blip r:embed="rId3"/>
          <a:stretch>
            <a:fillRect/>
          </a:stretch>
        </p:blipFill>
        <p:spPr>
          <a:xfrm rot="16200000">
            <a:off x="671898" y="1853196"/>
            <a:ext cx="307561" cy="558049"/>
          </a:xfrm>
          <a:prstGeom prst="rect">
            <a:avLst/>
          </a:prstGeom>
        </p:spPr>
      </p:pic>
      <p:pic>
        <p:nvPicPr>
          <p:cNvPr id="12" name="Image 11">
            <a:extLst>
              <a:ext uri="{FF2B5EF4-FFF2-40B4-BE49-F238E27FC236}">
                <a16:creationId xmlns:a16="http://schemas.microsoft.com/office/drawing/2014/main" id="{27F790B0-1850-E94F-867F-E535C4692494}"/>
              </a:ext>
            </a:extLst>
          </p:cNvPr>
          <p:cNvPicPr>
            <a:picLocks noChangeAspect="1"/>
          </p:cNvPicPr>
          <p:nvPr userDrawn="1"/>
        </p:nvPicPr>
        <p:blipFill>
          <a:blip r:embed="rId3"/>
          <a:stretch>
            <a:fillRect/>
          </a:stretch>
        </p:blipFill>
        <p:spPr>
          <a:xfrm rot="16200000">
            <a:off x="6018419" y="1853195"/>
            <a:ext cx="307561" cy="558049"/>
          </a:xfrm>
          <a:prstGeom prst="rect">
            <a:avLst/>
          </a:prstGeom>
        </p:spPr>
      </p:pic>
      <p:pic>
        <p:nvPicPr>
          <p:cNvPr id="10" name="Image 9">
            <a:extLst>
              <a:ext uri="{FF2B5EF4-FFF2-40B4-BE49-F238E27FC236}">
                <a16:creationId xmlns:a16="http://schemas.microsoft.com/office/drawing/2014/main" id="{B3C2D0AD-DC8C-5248-A69D-503E251BB1F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3592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60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72" r:id="rId4"/>
    <p:sldLayoutId id="2147483674" r:id="rId5"/>
    <p:sldLayoutId id="2147483657" r:id="rId6"/>
    <p:sldLayoutId id="2147483675" r:id="rId7"/>
    <p:sldLayoutId id="2147483673" r:id="rId8"/>
    <p:sldLayoutId id="2147483652" r:id="rId9"/>
    <p:sldLayoutId id="2147483676" r:id="rId10"/>
    <p:sldLayoutId id="2147483655" r:id="rId11"/>
    <p:sldLayoutId id="2147483653" r:id="rId12"/>
    <p:sldLayoutId id="2147483691" r:id="rId13"/>
  </p:sldLayoutIdLst>
  <p:txStyles>
    <p:titleStyle>
      <a:lvl1pPr algn="l" defTabSz="914400" rtl="0" eaLnBrk="1" latinLnBrk="0" hangingPunct="1">
        <a:lnSpc>
          <a:spcPct val="90000"/>
        </a:lnSpc>
        <a:spcBef>
          <a:spcPct val="0"/>
        </a:spcBef>
        <a:buNone/>
        <a:defRPr sz="4400" b="1" kern="1200">
          <a:solidFill>
            <a:schemeClr val="tx1"/>
          </a:solidFill>
          <a:latin typeface="Ralew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EE139A6-E65B-4B48-9A53-793E617FB7DC}"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13/10/2023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Réunion FHF des Directeurs des RH - Hôpital Saint Clair à Sète - 24.06.22</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9EDB64E-4979-415B-9BF9-C6CD2BC7702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5929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www.fiphfp.fr/employeurs/nos-aides-financieres/catalogue-des-intervention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fiphfp.fr/employeurs/nos-aides-financieres/catalogue-des-interventions"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46.jpg"/><Relationship Id="rId4" Type="http://schemas.openxmlformats.org/officeDocument/2006/relationships/image" Target="../media/image45.jp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bing.com/videos/search?q=temoignage+personne+handicap%c3%a9e+entretien+recrutement&amp;docid=603483750266843893&amp;mid=E56CA1AA23068AC2158CE56CA1AA23068AC2158C&amp;view=detail&amp;FORM=VIRE"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ACB5-B073-CB48-B06C-DC6D46688D79}"/>
              </a:ext>
            </a:extLst>
          </p:cNvPr>
          <p:cNvSpPr>
            <a:spLocks noGrp="1"/>
          </p:cNvSpPr>
          <p:nvPr>
            <p:ph type="title"/>
          </p:nvPr>
        </p:nvSpPr>
        <p:spPr>
          <a:xfrm>
            <a:off x="4392579" y="2021685"/>
            <a:ext cx="7441457" cy="2731067"/>
          </a:xfrm>
        </p:spPr>
        <p:txBody>
          <a:bodyPr/>
          <a:lstStyle/>
          <a:p>
            <a:r>
              <a:rPr lang="fr-FR" sz="3200" b="1" dirty="0"/>
              <a:t>Comment recruter un agent en situation de handicap dans la Fonction Publique</a:t>
            </a:r>
            <a:br>
              <a:rPr lang="fr-FR" sz="3200" b="1" dirty="0"/>
            </a:br>
            <a:br>
              <a:rPr lang="fr-FR" sz="1600" b="1" dirty="0">
                <a:solidFill>
                  <a:schemeClr val="accent1"/>
                </a:solidFill>
              </a:rPr>
            </a:br>
            <a:r>
              <a:rPr lang="fr-FR" sz="2400" i="1" dirty="0">
                <a:solidFill>
                  <a:srgbClr val="5A8B25"/>
                </a:solidFill>
              </a:rPr>
              <a:t>Atelier des correspondants Handicap- </a:t>
            </a:r>
            <a:r>
              <a:rPr lang="fr-FR" sz="1800" i="1" dirty="0">
                <a:solidFill>
                  <a:srgbClr val="5A8B25"/>
                </a:solidFill>
              </a:rPr>
              <a:t>13 octobre 2023</a:t>
            </a:r>
          </a:p>
        </p:txBody>
      </p:sp>
      <p:pic>
        <p:nvPicPr>
          <p:cNvPr id="1026" name="Picture 2" descr="Modelo de site, página inicial com ilustração de conversa de entrevista ...">
            <a:extLst>
              <a:ext uri="{FF2B5EF4-FFF2-40B4-BE49-F238E27FC236}">
                <a16:creationId xmlns:a16="http://schemas.microsoft.com/office/drawing/2014/main" id="{ABFE6B45-02FF-639A-4D24-07316C15A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56" b="15138"/>
          <a:stretch/>
        </p:blipFill>
        <p:spPr bwMode="auto">
          <a:xfrm>
            <a:off x="5802119" y="4270272"/>
            <a:ext cx="3230369" cy="224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371394" y="426200"/>
            <a:ext cx="9426222" cy="10387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79 agents de la fonction publique pour 1000 habitants en Occitanie</a:t>
            </a:r>
          </a:p>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Un taux d’administration plus élevé dans la préfecture de région et dans les départements les moins peuplés</a:t>
            </a:r>
          </a:p>
        </p:txBody>
      </p:sp>
      <p:pic>
        <p:nvPicPr>
          <p:cNvPr id="6" name="Image 5">
            <a:extLst>
              <a:ext uri="{FF2B5EF4-FFF2-40B4-BE49-F238E27FC236}">
                <a16:creationId xmlns:a16="http://schemas.microsoft.com/office/drawing/2014/main" id="{0E2C1239-FE7F-1A81-F927-A780B99C0B5B}"/>
              </a:ext>
            </a:extLst>
          </p:cNvPr>
          <p:cNvPicPr>
            <a:picLocks noChangeAspect="1"/>
          </p:cNvPicPr>
          <p:nvPr/>
        </p:nvPicPr>
        <p:blipFill>
          <a:blip r:embed="rId2"/>
          <a:stretch>
            <a:fillRect/>
          </a:stretch>
        </p:blipFill>
        <p:spPr>
          <a:xfrm>
            <a:off x="535258" y="1602606"/>
            <a:ext cx="11352108" cy="5200965"/>
          </a:xfrm>
          <a:prstGeom prst="rect">
            <a:avLst/>
          </a:prstGeom>
        </p:spPr>
      </p:pic>
    </p:spTree>
    <p:extLst>
      <p:ext uri="{BB962C8B-B14F-4D97-AF65-F5344CB8AC3E}">
        <p14:creationId xmlns:p14="http://schemas.microsoft.com/office/powerpoint/2010/main" val="410252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371394" y="517105"/>
            <a:ext cx="9426222" cy="425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Des structures par grade très diversifiées </a:t>
            </a:r>
          </a:p>
        </p:txBody>
      </p:sp>
      <p:pic>
        <p:nvPicPr>
          <p:cNvPr id="5" name="Image 4">
            <a:extLst>
              <a:ext uri="{FF2B5EF4-FFF2-40B4-BE49-F238E27FC236}">
                <a16:creationId xmlns:a16="http://schemas.microsoft.com/office/drawing/2014/main" id="{D77697A9-912B-8EAF-8B2F-E8B045882EE0}"/>
              </a:ext>
            </a:extLst>
          </p:cNvPr>
          <p:cNvPicPr>
            <a:picLocks noChangeAspect="1"/>
          </p:cNvPicPr>
          <p:nvPr/>
        </p:nvPicPr>
        <p:blipFill>
          <a:blip r:embed="rId2"/>
          <a:stretch>
            <a:fillRect/>
          </a:stretch>
        </p:blipFill>
        <p:spPr>
          <a:xfrm>
            <a:off x="1089496" y="953966"/>
            <a:ext cx="9826944" cy="5447868"/>
          </a:xfrm>
          <a:prstGeom prst="rect">
            <a:avLst/>
          </a:prstGeom>
        </p:spPr>
      </p:pic>
    </p:spTree>
    <p:extLst>
      <p:ext uri="{BB962C8B-B14F-4D97-AF65-F5344CB8AC3E}">
        <p14:creationId xmlns:p14="http://schemas.microsoft.com/office/powerpoint/2010/main" val="326160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583267" y="528256"/>
            <a:ext cx="9426222" cy="425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Une large majorité de titulaires</a:t>
            </a:r>
          </a:p>
        </p:txBody>
      </p:sp>
      <p:pic>
        <p:nvPicPr>
          <p:cNvPr id="6" name="Image 5">
            <a:extLst>
              <a:ext uri="{FF2B5EF4-FFF2-40B4-BE49-F238E27FC236}">
                <a16:creationId xmlns:a16="http://schemas.microsoft.com/office/drawing/2014/main" id="{C00B5784-D194-AAED-70A6-5F69DE583F14}"/>
              </a:ext>
            </a:extLst>
          </p:cNvPr>
          <p:cNvPicPr>
            <a:picLocks noChangeAspect="1"/>
          </p:cNvPicPr>
          <p:nvPr/>
        </p:nvPicPr>
        <p:blipFill>
          <a:blip r:embed="rId2"/>
          <a:stretch>
            <a:fillRect/>
          </a:stretch>
        </p:blipFill>
        <p:spPr>
          <a:xfrm>
            <a:off x="1265729" y="1204332"/>
            <a:ext cx="8893167" cy="5341323"/>
          </a:xfrm>
          <a:prstGeom prst="rect">
            <a:avLst/>
          </a:prstGeom>
        </p:spPr>
      </p:pic>
    </p:spTree>
    <p:extLst>
      <p:ext uri="{BB962C8B-B14F-4D97-AF65-F5344CB8AC3E}">
        <p14:creationId xmlns:p14="http://schemas.microsoft.com/office/powerpoint/2010/main" val="177064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511196" y="612256"/>
            <a:ext cx="9426222" cy="425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Des effectifs vieillissants</a:t>
            </a:r>
          </a:p>
        </p:txBody>
      </p:sp>
      <p:pic>
        <p:nvPicPr>
          <p:cNvPr id="6" name="Image 5">
            <a:extLst>
              <a:ext uri="{FF2B5EF4-FFF2-40B4-BE49-F238E27FC236}">
                <a16:creationId xmlns:a16="http://schemas.microsoft.com/office/drawing/2014/main" id="{D717C477-F46D-5A31-DCA8-7E4F83FAA6AE}"/>
              </a:ext>
            </a:extLst>
          </p:cNvPr>
          <p:cNvPicPr>
            <a:picLocks noChangeAspect="1"/>
          </p:cNvPicPr>
          <p:nvPr/>
        </p:nvPicPr>
        <p:blipFill>
          <a:blip r:embed="rId2"/>
          <a:stretch>
            <a:fillRect/>
          </a:stretch>
        </p:blipFill>
        <p:spPr>
          <a:xfrm>
            <a:off x="563865" y="1550020"/>
            <a:ext cx="11064270" cy="4125049"/>
          </a:xfrm>
          <a:prstGeom prst="rect">
            <a:avLst/>
          </a:prstGeom>
        </p:spPr>
      </p:pic>
    </p:spTree>
    <p:extLst>
      <p:ext uri="{BB962C8B-B14F-4D97-AF65-F5344CB8AC3E}">
        <p14:creationId xmlns:p14="http://schemas.microsoft.com/office/powerpoint/2010/main" val="125511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667312" y="515116"/>
            <a:ext cx="7506531" cy="5442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Entrants / sortants de la fonction publique en Occitanie</a:t>
            </a:r>
          </a:p>
        </p:txBody>
      </p:sp>
      <p:pic>
        <p:nvPicPr>
          <p:cNvPr id="5" name="Image 4">
            <a:extLst>
              <a:ext uri="{FF2B5EF4-FFF2-40B4-BE49-F238E27FC236}">
                <a16:creationId xmlns:a16="http://schemas.microsoft.com/office/drawing/2014/main" id="{5750A655-52D3-0E74-D7C6-8E491AF6E01F}"/>
              </a:ext>
            </a:extLst>
          </p:cNvPr>
          <p:cNvPicPr>
            <a:picLocks noChangeAspect="1"/>
          </p:cNvPicPr>
          <p:nvPr/>
        </p:nvPicPr>
        <p:blipFill>
          <a:blip r:embed="rId2"/>
          <a:stretch>
            <a:fillRect/>
          </a:stretch>
        </p:blipFill>
        <p:spPr>
          <a:xfrm>
            <a:off x="667313" y="1940047"/>
            <a:ext cx="10238580" cy="4338984"/>
          </a:xfrm>
          <a:prstGeom prst="rect">
            <a:avLst/>
          </a:prstGeom>
        </p:spPr>
      </p:pic>
    </p:spTree>
    <p:extLst>
      <p:ext uri="{BB962C8B-B14F-4D97-AF65-F5344CB8AC3E}">
        <p14:creationId xmlns:p14="http://schemas.microsoft.com/office/powerpoint/2010/main" val="24586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667312" y="515116"/>
            <a:ext cx="7506531" cy="5442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Entrants / sortants de la fonction publique en Occitanie</a:t>
            </a:r>
          </a:p>
        </p:txBody>
      </p:sp>
      <p:sp>
        <p:nvSpPr>
          <p:cNvPr id="7" name="Espace réservé du texte 3">
            <a:extLst>
              <a:ext uri="{FF2B5EF4-FFF2-40B4-BE49-F238E27FC236}">
                <a16:creationId xmlns:a16="http://schemas.microsoft.com/office/drawing/2014/main" id="{B1AB3E3F-0BCC-FCCF-F0B6-93AE2D0C318B}"/>
              </a:ext>
            </a:extLst>
          </p:cNvPr>
          <p:cNvSpPr txBox="1">
            <a:spLocks/>
          </p:cNvSpPr>
          <p:nvPr/>
        </p:nvSpPr>
        <p:spPr>
          <a:xfrm>
            <a:off x="9015815" y="2348071"/>
            <a:ext cx="2227153" cy="425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Mobilités régionales</a:t>
            </a:r>
          </a:p>
        </p:txBody>
      </p:sp>
      <p:pic>
        <p:nvPicPr>
          <p:cNvPr id="9" name="Image 8">
            <a:extLst>
              <a:ext uri="{FF2B5EF4-FFF2-40B4-BE49-F238E27FC236}">
                <a16:creationId xmlns:a16="http://schemas.microsoft.com/office/drawing/2014/main" id="{18D088F6-1010-A1B5-07F1-3A9085575825}"/>
              </a:ext>
            </a:extLst>
          </p:cNvPr>
          <p:cNvPicPr>
            <a:picLocks noChangeAspect="1"/>
          </p:cNvPicPr>
          <p:nvPr/>
        </p:nvPicPr>
        <p:blipFill>
          <a:blip r:embed="rId2"/>
          <a:stretch>
            <a:fillRect/>
          </a:stretch>
        </p:blipFill>
        <p:spPr>
          <a:xfrm>
            <a:off x="667312" y="1187111"/>
            <a:ext cx="8301839" cy="5306462"/>
          </a:xfrm>
          <a:prstGeom prst="rect">
            <a:avLst/>
          </a:prstGeom>
        </p:spPr>
      </p:pic>
    </p:spTree>
    <p:extLst>
      <p:ext uri="{BB962C8B-B14F-4D97-AF65-F5344CB8AC3E}">
        <p14:creationId xmlns:p14="http://schemas.microsoft.com/office/powerpoint/2010/main" val="257301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ACB5-B073-CB48-B06C-DC6D46688D79}"/>
              </a:ext>
            </a:extLst>
          </p:cNvPr>
          <p:cNvSpPr>
            <a:spLocks noGrp="1"/>
          </p:cNvSpPr>
          <p:nvPr>
            <p:ph type="title"/>
          </p:nvPr>
        </p:nvSpPr>
        <p:spPr>
          <a:xfrm>
            <a:off x="3094870" y="3429000"/>
            <a:ext cx="8903166" cy="2500470"/>
          </a:xfrm>
        </p:spPr>
        <p:txBody>
          <a:bodyPr>
            <a:normAutofit fontScale="90000"/>
          </a:bodyPr>
          <a:lstStyle/>
          <a:p>
            <a:r>
              <a:rPr lang="fr-FR" sz="4000" b="1" dirty="0"/>
              <a:t>Données issues du rapport d’activité et de gestion 2022 du FIPHFP</a:t>
            </a:r>
            <a:br>
              <a:rPr lang="fr-FR" sz="5300" dirty="0"/>
            </a:br>
            <a:br>
              <a:rPr lang="fr-FR" dirty="0"/>
            </a:br>
            <a:br>
              <a:rPr lang="fr-FR" sz="2000" dirty="0"/>
            </a:br>
            <a:endParaRPr lang="fr-FR" sz="2200" dirty="0"/>
          </a:p>
        </p:txBody>
      </p:sp>
    </p:spTree>
    <p:extLst>
      <p:ext uri="{BB962C8B-B14F-4D97-AF65-F5344CB8AC3E}">
        <p14:creationId xmlns:p14="http://schemas.microsoft.com/office/powerpoint/2010/main" val="55180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3">
            <a:extLst>
              <a:ext uri="{FF2B5EF4-FFF2-40B4-BE49-F238E27FC236}">
                <a16:creationId xmlns:a16="http://schemas.microsoft.com/office/drawing/2014/main" id="{BC72580F-EFEC-4F95-A92E-5789EBAEE997}"/>
              </a:ext>
            </a:extLst>
          </p:cNvPr>
          <p:cNvSpPr txBox="1">
            <a:spLocks/>
          </p:cNvSpPr>
          <p:nvPr/>
        </p:nvSpPr>
        <p:spPr>
          <a:xfrm>
            <a:off x="503060" y="69919"/>
            <a:ext cx="10012540" cy="980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br>
              <a:rPr kumimoji="0" lang="fr-FR" sz="3200" b="0" i="0" u="none" strike="noStrike" kern="1200" cap="none" spc="0" normalizeH="0" baseline="0" noProof="0" dirty="0">
                <a:ln>
                  <a:noFill/>
                </a:ln>
                <a:solidFill>
                  <a:srgbClr val="00959A"/>
                </a:solidFill>
                <a:effectLst/>
                <a:uLnTx/>
                <a:uFillTx/>
                <a:latin typeface="Calibri Light" panose="020F0302020204030204"/>
                <a:ea typeface="+mn-ea"/>
                <a:cs typeface="+mn-cs"/>
              </a:rPr>
            </a:br>
            <a:r>
              <a:rPr kumimoji="0" lang="fr-FR" sz="3600" b="1" i="0" u="none" strike="noStrike" kern="1200" cap="none" spc="0" normalizeH="0" baseline="0" noProof="0" dirty="0">
                <a:ln>
                  <a:noFill/>
                </a:ln>
                <a:solidFill>
                  <a:srgbClr val="00959A"/>
                </a:solidFill>
                <a:effectLst/>
                <a:uLnTx/>
                <a:uFillTx/>
                <a:latin typeface="Calibri Light" panose="020F0302020204030204"/>
                <a:ea typeface="+mn-ea"/>
                <a:cs typeface="+mn-cs"/>
              </a:rPr>
              <a:t>Le taux d’emploi direct (France)</a:t>
            </a:r>
            <a:endParaRPr kumimoji="0" lang="fr-FR"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Espace réservé du texte 3">
            <a:extLst>
              <a:ext uri="{FF2B5EF4-FFF2-40B4-BE49-F238E27FC236}">
                <a16:creationId xmlns:a16="http://schemas.microsoft.com/office/drawing/2014/main" id="{BCCB80D4-5C60-4EFF-88FB-192A45CFEB3A}"/>
              </a:ext>
            </a:extLst>
          </p:cNvPr>
          <p:cNvSpPr txBox="1">
            <a:spLocks/>
          </p:cNvSpPr>
          <p:nvPr/>
        </p:nvSpPr>
        <p:spPr>
          <a:xfrm>
            <a:off x="610049" y="5187540"/>
            <a:ext cx="10898009" cy="980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rgbClr val="00959A"/>
                </a:solidFill>
                <a:effectLst/>
                <a:uLnTx/>
                <a:uFillTx/>
                <a:latin typeface="Calibri Light" panose="020F0302020204030204"/>
                <a:ea typeface="+mn-ea"/>
                <a:cs typeface="+mn-cs"/>
              </a:rPr>
              <a:t>En constante évolution depuis la création du Fonds, le taux d’emploi direct est passé de 3,55% en 2006 à 5,45% en 2022 dans la FP, soit + 1,9 point. </a:t>
            </a:r>
          </a:p>
        </p:txBody>
      </p:sp>
      <p:sp>
        <p:nvSpPr>
          <p:cNvPr id="7" name="ZoneTexte 6">
            <a:extLst>
              <a:ext uri="{FF2B5EF4-FFF2-40B4-BE49-F238E27FC236}">
                <a16:creationId xmlns:a16="http://schemas.microsoft.com/office/drawing/2014/main" id="{3C2E1B86-062D-4981-BD56-81C1FF58FF5D}"/>
              </a:ext>
            </a:extLst>
          </p:cNvPr>
          <p:cNvSpPr txBox="1"/>
          <p:nvPr/>
        </p:nvSpPr>
        <p:spPr>
          <a:xfrm>
            <a:off x="8412361" y="2565243"/>
            <a:ext cx="2657139" cy="116955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C00000"/>
                </a:solidFill>
                <a:effectLst/>
                <a:uLnTx/>
                <a:uFillTx/>
                <a:latin typeface="Calibri Light" panose="020F0302020204030204"/>
                <a:ea typeface="+mn-ea"/>
                <a:cs typeface="+mn-cs"/>
              </a:rPr>
              <a:t>Le 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C00000"/>
                </a:solidFill>
                <a:effectLst/>
                <a:uLnTx/>
                <a:uFillTx/>
                <a:latin typeface="Calibri Light" panose="020F0302020204030204"/>
                <a:ea typeface="+mn-ea"/>
                <a:cs typeface="+mn-cs"/>
              </a:rPr>
              <a:t>5,45 %</a:t>
            </a:r>
          </a:p>
        </p:txBody>
      </p:sp>
      <p:pic>
        <p:nvPicPr>
          <p:cNvPr id="8" name="Image 7">
            <a:extLst>
              <a:ext uri="{FF2B5EF4-FFF2-40B4-BE49-F238E27FC236}">
                <a16:creationId xmlns:a16="http://schemas.microsoft.com/office/drawing/2014/main" id="{5D89F6ED-AC6D-4299-B2EE-3CFB892FBC11}"/>
              </a:ext>
            </a:extLst>
          </p:cNvPr>
          <p:cNvPicPr>
            <a:picLocks noChangeAspect="1"/>
          </p:cNvPicPr>
          <p:nvPr/>
        </p:nvPicPr>
        <p:blipFill>
          <a:blip r:embed="rId2"/>
          <a:stretch>
            <a:fillRect/>
          </a:stretch>
        </p:blipFill>
        <p:spPr>
          <a:xfrm>
            <a:off x="2233289" y="1050006"/>
            <a:ext cx="4948285" cy="3949312"/>
          </a:xfrm>
          <a:prstGeom prst="rect">
            <a:avLst/>
          </a:prstGeom>
          <a:ln>
            <a:solidFill>
              <a:schemeClr val="accent1"/>
            </a:solidFill>
          </a:ln>
        </p:spPr>
      </p:pic>
      <p:sp>
        <p:nvSpPr>
          <p:cNvPr id="13" name="ZoneTexte 12">
            <a:extLst>
              <a:ext uri="{FF2B5EF4-FFF2-40B4-BE49-F238E27FC236}">
                <a16:creationId xmlns:a16="http://schemas.microsoft.com/office/drawing/2014/main" id="{924609AD-5F47-497A-87E4-05773E81A73D}"/>
              </a:ext>
            </a:extLst>
          </p:cNvPr>
          <p:cNvSpPr txBox="1"/>
          <p:nvPr/>
        </p:nvSpPr>
        <p:spPr>
          <a:xfrm>
            <a:off x="2935628" y="6130517"/>
            <a:ext cx="84918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Light" panose="020F0302020204030204"/>
                <a:ea typeface="+mn-ea"/>
                <a:cs typeface="+mn-cs"/>
              </a:rPr>
              <a:t>10 régions affichent un taux d’emploi direct supérieur à 6 %</a:t>
            </a:r>
          </a:p>
        </p:txBody>
      </p:sp>
    </p:spTree>
    <p:extLst>
      <p:ext uri="{BB962C8B-B14F-4D97-AF65-F5344CB8AC3E}">
        <p14:creationId xmlns:p14="http://schemas.microsoft.com/office/powerpoint/2010/main" val="216374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3">
            <a:extLst>
              <a:ext uri="{FF2B5EF4-FFF2-40B4-BE49-F238E27FC236}">
                <a16:creationId xmlns:a16="http://schemas.microsoft.com/office/drawing/2014/main" id="{BC72580F-EFEC-4F95-A92E-5789EBAEE997}"/>
              </a:ext>
            </a:extLst>
          </p:cNvPr>
          <p:cNvSpPr txBox="1">
            <a:spLocks/>
          </p:cNvSpPr>
          <p:nvPr/>
        </p:nvSpPr>
        <p:spPr>
          <a:xfrm>
            <a:off x="503060" y="69919"/>
            <a:ext cx="10012540" cy="980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br>
              <a:rPr kumimoji="0" lang="fr-FR" sz="3200" b="0" i="0" u="none" strike="noStrike" kern="1200" cap="none" spc="0" normalizeH="0" baseline="0" noProof="0" dirty="0">
                <a:ln>
                  <a:noFill/>
                </a:ln>
                <a:solidFill>
                  <a:srgbClr val="00959A"/>
                </a:solidFill>
                <a:effectLst/>
                <a:uLnTx/>
                <a:uFillTx/>
                <a:latin typeface="Calibri Light" panose="020F0302020204030204"/>
                <a:ea typeface="+mn-ea"/>
                <a:cs typeface="+mn-cs"/>
              </a:rPr>
            </a:br>
            <a:r>
              <a:rPr kumimoji="0" lang="fr-FR" sz="3600" b="1" i="0" u="none" strike="noStrike" kern="1200" cap="none" spc="0" normalizeH="0" baseline="0" noProof="0" dirty="0">
                <a:ln>
                  <a:noFill/>
                </a:ln>
                <a:solidFill>
                  <a:srgbClr val="00959A"/>
                </a:solidFill>
                <a:effectLst/>
                <a:uLnTx/>
                <a:uFillTx/>
                <a:latin typeface="Calibri Light" panose="020F0302020204030204"/>
                <a:ea typeface="+mn-ea"/>
                <a:cs typeface="+mn-cs"/>
              </a:rPr>
              <a:t>Le taux d’emploi direct (France)</a:t>
            </a:r>
            <a:endParaRPr kumimoji="0" lang="fr-FR"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 name="Groupe 1">
            <a:extLst>
              <a:ext uri="{FF2B5EF4-FFF2-40B4-BE49-F238E27FC236}">
                <a16:creationId xmlns:a16="http://schemas.microsoft.com/office/drawing/2014/main" id="{2F729FC9-87B8-42B9-EB74-25FA97B97116}"/>
              </a:ext>
            </a:extLst>
          </p:cNvPr>
          <p:cNvGrpSpPr/>
          <p:nvPr/>
        </p:nvGrpSpPr>
        <p:grpSpPr>
          <a:xfrm>
            <a:off x="3289610" y="1050006"/>
            <a:ext cx="4774923" cy="5510994"/>
            <a:chOff x="9253488" y="2581926"/>
            <a:chExt cx="2657139" cy="3132000"/>
          </a:xfrm>
        </p:grpSpPr>
        <p:sp>
          <p:nvSpPr>
            <p:cNvPr id="3" name="ZoneTexte 2">
              <a:extLst>
                <a:ext uri="{FF2B5EF4-FFF2-40B4-BE49-F238E27FC236}">
                  <a16:creationId xmlns:a16="http://schemas.microsoft.com/office/drawing/2014/main" id="{DBC16B3D-CAC1-4222-8F4C-A7D3346FF6FD}"/>
                </a:ext>
              </a:extLst>
            </p:cNvPr>
            <p:cNvSpPr txBox="1"/>
            <p:nvPr/>
          </p:nvSpPr>
          <p:spPr>
            <a:xfrm>
              <a:off x="9253488" y="2581926"/>
              <a:ext cx="2657139" cy="3132000"/>
            </a:xfrm>
            <a:prstGeom prst="rect">
              <a:avLst/>
            </a:prstGeom>
            <a:solidFill>
              <a:srgbClr val="E4E2D9"/>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E4ED7C-F97C-4B50-89DC-62CCE403CBB5}"/>
                </a:ext>
              </a:extLst>
            </p:cNvPr>
            <p:cNvSpPr/>
            <p:nvPr/>
          </p:nvSpPr>
          <p:spPr>
            <a:xfrm>
              <a:off x="9397597" y="2787491"/>
              <a:ext cx="2380040" cy="524746"/>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rPr>
                <a:t>Fonction publique d’État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rPr>
                <a:t>4,36 %</a:t>
              </a:r>
              <a:br>
                <a:rPr kumimoji="0" lang="fr-FR" b="0" i="0"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rPr>
              </a:b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Light" panose="020F0302020204030204" pitchFamily="34" charset="0"/>
                  <a:sym typeface="Wingdings" panose="05000000000000000000" pitchFamily="2" charset="2"/>
                </a:rPr>
                <a:t></a:t>
              </a: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- 0,04 point</a:t>
              </a:r>
              <a: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t> </a:t>
              </a:r>
              <a:r>
                <a:rPr kumimoji="0" lang="fr-FR" b="0"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p/r à 2021</a:t>
              </a:r>
              <a:endPar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89B207A-285F-4077-8826-077A8A4DE7BE}"/>
                </a:ext>
              </a:extLst>
            </p:cNvPr>
            <p:cNvSpPr/>
            <p:nvPr/>
          </p:nvSpPr>
          <p:spPr>
            <a:xfrm>
              <a:off x="9397600" y="3517802"/>
              <a:ext cx="2380039" cy="524746"/>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76923C"/>
                  </a:solidFill>
                  <a:effectLst/>
                  <a:uLnTx/>
                  <a:uFillTx/>
                  <a:latin typeface="Calibri Light" panose="020F0302020204030204"/>
                  <a:ea typeface="Calibri" panose="020F0502020204030204" pitchFamily="34" charset="0"/>
                  <a:cs typeface="Times New Roman" panose="02020603050405020304" pitchFamily="18" charset="0"/>
                </a:rPr>
                <a:t>Fonction publique Hospitalière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76923C"/>
                  </a:solidFill>
                  <a:effectLst/>
                  <a:uLnTx/>
                  <a:uFillTx/>
                  <a:latin typeface="Calibri Light" panose="020F0302020204030204"/>
                  <a:ea typeface="Calibri" panose="020F0502020204030204" pitchFamily="34" charset="0"/>
                  <a:cs typeface="Times New Roman" panose="02020603050405020304" pitchFamily="18" charset="0"/>
                </a:rPr>
                <a:t>5,53 %</a:t>
              </a:r>
              <a:br>
                <a:rPr kumimoji="0" lang="fr-FR" b="0" i="0" u="none" strike="noStrike" kern="1200" cap="none" spc="0" normalizeH="0" baseline="0" noProof="0" dirty="0">
                  <a:ln>
                    <a:noFill/>
                  </a:ln>
                  <a:solidFill>
                    <a:srgbClr val="76923C"/>
                  </a:solidFill>
                  <a:effectLst/>
                  <a:uLnTx/>
                  <a:uFillTx/>
                  <a:latin typeface="Calibri Light" panose="020F0302020204030204"/>
                  <a:ea typeface="Calibri" panose="020F0502020204030204" pitchFamily="34" charset="0"/>
                  <a:cs typeface="Times New Roman" panose="02020603050405020304" pitchFamily="18" charset="0"/>
                </a:rPr>
              </a:b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Light" panose="020F0302020204030204" pitchFamily="34" charset="0"/>
                  <a:sym typeface="Wingdings" panose="05000000000000000000" pitchFamily="2" charset="2"/>
                </a:rPr>
                <a:t></a:t>
              </a: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+ 0,05 point</a:t>
              </a:r>
              <a: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t> </a:t>
              </a:r>
              <a:r>
                <a:rPr kumimoji="0" lang="fr-FR" b="0"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p/r à 2021</a:t>
              </a:r>
              <a:endPar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5D2B9B87-2733-414F-A039-5B810D8396F4}"/>
                </a:ext>
              </a:extLst>
            </p:cNvPr>
            <p:cNvSpPr/>
            <p:nvPr/>
          </p:nvSpPr>
          <p:spPr>
            <a:xfrm>
              <a:off x="9397600" y="4285927"/>
              <a:ext cx="2380040" cy="524746"/>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t>Fonction publique Territoriale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t>6,72 %</a:t>
              </a:r>
              <a:b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b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Light" panose="020F0302020204030204" pitchFamily="34" charset="0"/>
                  <a:sym typeface="Wingdings" panose="05000000000000000000" pitchFamily="2" charset="2"/>
                </a:rPr>
                <a:t> </a:t>
              </a:r>
              <a:r>
                <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+ 0,05 point</a:t>
              </a:r>
              <a:r>
                <a:rPr kumimoji="0" lang="fr-FR" b="0" i="0" u="none" strike="noStrike" kern="1200" cap="none" spc="0" normalizeH="0" baseline="0" noProof="0" dirty="0">
                  <a:ln>
                    <a:noFill/>
                  </a:ln>
                  <a:solidFill>
                    <a:srgbClr val="E36C0A"/>
                  </a:solidFill>
                  <a:effectLst/>
                  <a:uLnTx/>
                  <a:uFillTx/>
                  <a:latin typeface="Calibri Light" panose="020F0302020204030204"/>
                  <a:ea typeface="Calibri" panose="020F0502020204030204" pitchFamily="34" charset="0"/>
                  <a:cs typeface="Times New Roman" panose="02020603050405020304" pitchFamily="18" charset="0"/>
                </a:rPr>
                <a:t> </a:t>
              </a:r>
              <a:r>
                <a:rPr kumimoji="0" lang="fr-FR" b="0"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p/r à 2021</a:t>
              </a:r>
              <a:endParaRPr kumimoji="0" lang="fr-FR"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117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346365" y="358496"/>
            <a:ext cx="10432472"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00959A"/>
                </a:solidFill>
                <a:effectLst/>
                <a:uLnTx/>
                <a:uFillTx/>
                <a:latin typeface="Calibri Light" panose="020F0302020204030204"/>
                <a:ea typeface="+mj-ea"/>
                <a:cs typeface="+mj-cs"/>
              </a:rPr>
              <a:t>Les bénéficiaires de l’obligation d’emploi (France)</a:t>
            </a:r>
            <a:endParaRPr kumimoji="0" lang="fr-FR"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9" name="Tableau 8">
            <a:extLst>
              <a:ext uri="{FF2B5EF4-FFF2-40B4-BE49-F238E27FC236}">
                <a16:creationId xmlns:a16="http://schemas.microsoft.com/office/drawing/2014/main" id="{F53713F0-4577-46A2-8ACB-0545B8923D5A}"/>
              </a:ext>
            </a:extLst>
          </p:cNvPr>
          <p:cNvGraphicFramePr>
            <a:graphicFrameLocks noGrp="1"/>
          </p:cNvGraphicFramePr>
          <p:nvPr>
            <p:extLst>
              <p:ext uri="{D42A27DB-BD31-4B8C-83A1-F6EECF244321}">
                <p14:modId xmlns:p14="http://schemas.microsoft.com/office/powerpoint/2010/main" val="1013841256"/>
              </p:ext>
            </p:extLst>
          </p:nvPr>
        </p:nvGraphicFramePr>
        <p:xfrm>
          <a:off x="7973121" y="2542540"/>
          <a:ext cx="2729390" cy="1772920"/>
        </p:xfrm>
        <a:graphic>
          <a:graphicData uri="http://schemas.openxmlformats.org/drawingml/2006/table">
            <a:tbl>
              <a:tblPr firstRow="1" firstCol="1" bandRow="1"/>
              <a:tblGrid>
                <a:gridCol w="1170570">
                  <a:extLst>
                    <a:ext uri="{9D8B030D-6E8A-4147-A177-3AD203B41FA5}">
                      <a16:colId xmlns:a16="http://schemas.microsoft.com/office/drawing/2014/main" val="509069636"/>
                    </a:ext>
                  </a:extLst>
                </a:gridCol>
                <a:gridCol w="194125">
                  <a:extLst>
                    <a:ext uri="{9D8B030D-6E8A-4147-A177-3AD203B41FA5}">
                      <a16:colId xmlns:a16="http://schemas.microsoft.com/office/drawing/2014/main" val="3105420292"/>
                    </a:ext>
                  </a:extLst>
                </a:gridCol>
                <a:gridCol w="1170570">
                  <a:extLst>
                    <a:ext uri="{9D8B030D-6E8A-4147-A177-3AD203B41FA5}">
                      <a16:colId xmlns:a16="http://schemas.microsoft.com/office/drawing/2014/main" val="2541166475"/>
                    </a:ext>
                  </a:extLst>
                </a:gridCol>
                <a:gridCol w="194125">
                  <a:extLst>
                    <a:ext uri="{9D8B030D-6E8A-4147-A177-3AD203B41FA5}">
                      <a16:colId xmlns:a16="http://schemas.microsoft.com/office/drawing/2014/main" val="1948206155"/>
                    </a:ext>
                  </a:extLst>
                </a:gridCol>
              </a:tblGrid>
              <a:tr h="294030">
                <a:tc>
                  <a:txBody>
                    <a:bodyPr/>
                    <a:lstStyle/>
                    <a:p>
                      <a:pPr algn="ctr">
                        <a:spcBef>
                          <a:spcPts val="0"/>
                        </a:spcBef>
                        <a:spcAft>
                          <a:spcPts val="0"/>
                        </a:spcAft>
                      </a:pPr>
                      <a:r>
                        <a:rPr lang="fr-FR" sz="1400" dirty="0">
                          <a:solidFill>
                            <a:srgbClr val="0070C0"/>
                          </a:solidFill>
                          <a:effectLst/>
                          <a:latin typeface="+mj-lt"/>
                          <a:ea typeface="Calibri" panose="020F0502020204030204" pitchFamily="34" charset="0"/>
                          <a:cs typeface="Arial" panose="020B0604020202020204" pitchFamily="34" charset="0"/>
                        </a:rPr>
                        <a:t>FPE</a:t>
                      </a:r>
                    </a:p>
                    <a:p>
                      <a:pPr algn="ctr">
                        <a:spcBef>
                          <a:spcPts val="0"/>
                        </a:spcBef>
                        <a:spcAft>
                          <a:spcPts val="0"/>
                        </a:spcAft>
                      </a:pPr>
                      <a:endParaRPr lang="fr-FR" sz="800" dirty="0">
                        <a:solidFill>
                          <a:srgbClr val="0070C0"/>
                        </a:solidFill>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spcBef>
                          <a:spcPts val="1200"/>
                        </a:spcBef>
                        <a:spcAft>
                          <a:spcPts val="600"/>
                        </a:spcAft>
                      </a:pPr>
                      <a:r>
                        <a:rPr lang="fr-FR" sz="1400" dirty="0">
                          <a:solidFill>
                            <a:srgbClr val="404040"/>
                          </a:solidFill>
                          <a:effectLst/>
                          <a:latin typeface="+mj-lt"/>
                          <a:ea typeface="Calibri" panose="020F0502020204030204" pitchFamily="34" charset="0"/>
                          <a:cs typeface="Times New Roman" panose="02020603050405020304" pitchFamily="18" charset="0"/>
                        </a:rPr>
                        <a:t> </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Bef>
                          <a:spcPts val="0"/>
                        </a:spcBef>
                        <a:spcAft>
                          <a:spcPts val="0"/>
                        </a:spcAft>
                      </a:pPr>
                      <a:r>
                        <a:rPr lang="fr-FR" sz="1400" dirty="0">
                          <a:solidFill>
                            <a:srgbClr val="00B050"/>
                          </a:solidFill>
                          <a:effectLst/>
                          <a:latin typeface="+mj-lt"/>
                          <a:ea typeface="Calibri" panose="020F0502020204030204" pitchFamily="34" charset="0"/>
                          <a:cs typeface="Times New Roman" panose="02020603050405020304" pitchFamily="18" charset="0"/>
                        </a:rPr>
                        <a:t>FPH</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spcBef>
                          <a:spcPts val="1200"/>
                        </a:spcBef>
                        <a:spcAft>
                          <a:spcPts val="600"/>
                        </a:spcAft>
                      </a:pPr>
                      <a:r>
                        <a:rPr lang="fr-FR" sz="1400" dirty="0">
                          <a:solidFill>
                            <a:srgbClr val="00B050"/>
                          </a:solidFill>
                          <a:effectLst/>
                          <a:latin typeface="+mj-lt"/>
                          <a:ea typeface="Calibri" panose="020F0502020204030204" pitchFamily="34" charset="0"/>
                          <a:cs typeface="Times New Roman" panose="02020603050405020304" pitchFamily="18" charset="0"/>
                        </a:rPr>
                        <a:t> </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70125259"/>
                  </a:ext>
                </a:extLst>
              </a:tr>
              <a:tr h="1118207">
                <a:tc>
                  <a:txBody>
                    <a:bodyPr/>
                    <a:lstStyle/>
                    <a:p>
                      <a:pPr algn="ctr">
                        <a:spcBef>
                          <a:spcPts val="1200"/>
                        </a:spcBef>
                        <a:spcAft>
                          <a:spcPts val="600"/>
                        </a:spcAft>
                      </a:pPr>
                      <a:r>
                        <a:rPr lang="fr-FR" sz="1600" b="1" dirty="0">
                          <a:solidFill>
                            <a:srgbClr val="0070C0"/>
                          </a:solidFill>
                          <a:effectLst/>
                          <a:latin typeface="+mj-lt"/>
                          <a:ea typeface="Calibri" panose="020F0502020204030204" pitchFamily="34" charset="0"/>
                          <a:cs typeface="Times New Roman" panose="02020603050405020304" pitchFamily="18" charset="0"/>
                        </a:rPr>
                        <a:t>90 262 BOE</a:t>
                      </a:r>
                      <a:br>
                        <a:rPr lang="fr-FR" sz="1400" dirty="0">
                          <a:solidFill>
                            <a:srgbClr val="0070C0"/>
                          </a:solidFill>
                          <a:effectLst/>
                          <a:latin typeface="+mj-lt"/>
                          <a:ea typeface="Calibri" panose="020F0502020204030204" pitchFamily="34" charset="0"/>
                          <a:cs typeface="Times New Roman" panose="02020603050405020304" pitchFamily="18" charset="0"/>
                        </a:rPr>
                      </a:br>
                      <a:br>
                        <a:rPr lang="fr-FR" sz="1400" dirty="0">
                          <a:solidFill>
                            <a:srgbClr val="0070C0"/>
                          </a:solidFill>
                          <a:effectLst/>
                          <a:latin typeface="+mj-lt"/>
                          <a:ea typeface="Calibri" panose="020F0502020204030204" pitchFamily="34" charset="0"/>
                          <a:cs typeface="Times New Roman" panose="02020603050405020304" pitchFamily="18" charset="0"/>
                        </a:rPr>
                      </a:br>
                      <a:r>
                        <a:rPr lang="fr-FR" sz="1400" kern="1200" dirty="0">
                          <a:solidFill>
                            <a:schemeClr val="tx1"/>
                          </a:solidFill>
                          <a:effectLst/>
                          <a:latin typeface="+mj-lt"/>
                          <a:ea typeface="Calibri" panose="020F0502020204030204" pitchFamily="34" charset="0"/>
                          <a:cs typeface="Times New Roman" panose="02020603050405020304" pitchFamily="18" charset="0"/>
                        </a:rPr>
                        <a:t>34,70 % du total des BOE</a:t>
                      </a:r>
                      <a:endParaRPr lang="fr-FR" sz="1400" dirty="0">
                        <a:solidFill>
                          <a:schemeClr val="tx1"/>
                        </a:solidFill>
                        <a:effectLst/>
                        <a:latin typeface="+mj-lt"/>
                        <a:ea typeface="Calibri" panose="020F0502020204030204" pitchFamily="34" charset="0"/>
                        <a:cs typeface="Times New Roman" panose="02020603050405020304" pitchFamily="18" charset="0"/>
                      </a:endParaRPr>
                    </a:p>
                    <a:p>
                      <a:pPr algn="ctr">
                        <a:spcBef>
                          <a:spcPts val="400"/>
                        </a:spcBef>
                        <a:spcAft>
                          <a:spcPts val="400"/>
                        </a:spcAft>
                      </a:pPr>
                      <a:r>
                        <a:rPr lang="fr-FR" sz="1400" dirty="0">
                          <a:effectLst/>
                          <a:latin typeface="+mj-lt"/>
                          <a:ea typeface="Calibri" panose="020F0502020204030204" pitchFamily="34" charset="0"/>
                          <a:cs typeface="Times New Roman" panose="02020603050405020304" pitchFamily="18" charset="0"/>
                        </a:rPr>
                        <a:t>+ 1 231 BOE p/r à 2021</a:t>
                      </a:r>
                    </a:p>
                  </a:txBody>
                  <a:tcPr marL="68580" marR="68580" marT="0" marB="0">
                    <a:lnL>
                      <a:noFill/>
                    </a:lnL>
                    <a:lnR>
                      <a:noFill/>
                    </a:lnR>
                    <a:lnT w="12700" cap="flat" cmpd="sng" algn="ctr">
                      <a:noFill/>
                      <a:prstDash val="dash"/>
                      <a:round/>
                      <a:headEnd type="none" w="med" len="med"/>
                      <a:tailEnd type="none" w="med" len="med"/>
                    </a:lnT>
                    <a:lnB>
                      <a:noFill/>
                    </a:lnB>
                  </a:tcPr>
                </a:tc>
                <a:tc>
                  <a:txBody>
                    <a:bodyPr/>
                    <a:lstStyle/>
                    <a:p>
                      <a:pPr algn="ctr">
                        <a:spcBef>
                          <a:spcPts val="400"/>
                        </a:spcBef>
                        <a:spcAft>
                          <a:spcPts val="400"/>
                        </a:spcAft>
                      </a:pPr>
                      <a:r>
                        <a:rPr lang="fr-FR" sz="1400" dirty="0">
                          <a:solidFill>
                            <a:srgbClr val="76923C"/>
                          </a:solidFill>
                          <a:effectLst/>
                          <a:latin typeface="+mj-lt"/>
                          <a:ea typeface="Calibri" panose="020F0502020204030204" pitchFamily="34" charset="0"/>
                          <a:cs typeface="Times New Roman" panose="02020603050405020304" pitchFamily="18" charset="0"/>
                        </a:rPr>
                        <a:t> </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Bef>
                          <a:spcPts val="1200"/>
                        </a:spcBef>
                        <a:spcAft>
                          <a:spcPts val="600"/>
                        </a:spcAft>
                      </a:pPr>
                      <a:r>
                        <a:rPr lang="fr-FR" sz="1600" b="1" dirty="0">
                          <a:solidFill>
                            <a:srgbClr val="00B050"/>
                          </a:solidFill>
                          <a:effectLst/>
                          <a:latin typeface="+mj-lt"/>
                          <a:ea typeface="Calibri" panose="020F0502020204030204" pitchFamily="34" charset="0"/>
                          <a:cs typeface="Times New Roman" panose="02020603050405020304" pitchFamily="18" charset="0"/>
                        </a:rPr>
                        <a:t>55 376 BOE</a:t>
                      </a:r>
                      <a:br>
                        <a:rPr lang="fr-FR" sz="1400" dirty="0">
                          <a:solidFill>
                            <a:srgbClr val="00B050"/>
                          </a:solidFill>
                          <a:effectLst/>
                          <a:latin typeface="+mj-lt"/>
                          <a:ea typeface="Calibri" panose="020F0502020204030204" pitchFamily="34" charset="0"/>
                          <a:cs typeface="Times New Roman" panose="02020603050405020304" pitchFamily="18" charset="0"/>
                        </a:rPr>
                      </a:br>
                      <a:br>
                        <a:rPr lang="fr-FR" sz="1400" dirty="0">
                          <a:effectLst/>
                          <a:latin typeface="+mj-lt"/>
                          <a:ea typeface="Calibri" panose="020F0502020204030204" pitchFamily="34" charset="0"/>
                          <a:cs typeface="Times New Roman" panose="02020603050405020304" pitchFamily="18" charset="0"/>
                        </a:rPr>
                      </a:br>
                      <a:r>
                        <a:rPr lang="fr-FR" sz="1400" dirty="0">
                          <a:effectLst/>
                          <a:latin typeface="+mj-lt"/>
                          <a:ea typeface="Calibri" panose="020F0502020204030204" pitchFamily="34" charset="0"/>
                          <a:cs typeface="Times New Roman" panose="02020603050405020304" pitchFamily="18" charset="0"/>
                        </a:rPr>
                        <a:t>21</a:t>
                      </a:r>
                      <a:r>
                        <a:rPr lang="fr-FR" sz="1400" kern="1200" dirty="0">
                          <a:solidFill>
                            <a:schemeClr val="tx1"/>
                          </a:solidFill>
                          <a:effectLst/>
                          <a:latin typeface="+mj-lt"/>
                          <a:ea typeface="Calibri" panose="020F0502020204030204" pitchFamily="34" charset="0"/>
                          <a:cs typeface="Times New Roman" panose="02020603050405020304" pitchFamily="18" charset="0"/>
                        </a:rPr>
                        <a:t>,29 % du total des BOE</a:t>
                      </a:r>
                    </a:p>
                    <a:p>
                      <a:pPr algn="ctr">
                        <a:spcBef>
                          <a:spcPts val="400"/>
                        </a:spcBef>
                        <a:spcAft>
                          <a:spcPts val="400"/>
                        </a:spcAft>
                      </a:pPr>
                      <a:r>
                        <a:rPr lang="fr-FR" sz="1400" kern="1200" dirty="0">
                          <a:solidFill>
                            <a:schemeClr val="tx1"/>
                          </a:solidFill>
                          <a:effectLst/>
                          <a:latin typeface="+mj-lt"/>
                          <a:ea typeface="Calibri" panose="020F0502020204030204" pitchFamily="34" charset="0"/>
                          <a:cs typeface="Times New Roman" panose="02020603050405020304" pitchFamily="18" charset="0"/>
                        </a:rPr>
                        <a:t>+ 774 BOE p/r à 2021</a:t>
                      </a:r>
                    </a:p>
                  </a:txBody>
                  <a:tcPr marL="68580" marR="68580" marT="0" marB="0">
                    <a:lnL>
                      <a:noFill/>
                    </a:lnL>
                    <a:lnR>
                      <a:noFill/>
                    </a:lnR>
                    <a:lnT w="12700" cap="flat" cmpd="sng" algn="ctr">
                      <a:noFill/>
                      <a:prstDash val="dash"/>
                      <a:round/>
                      <a:headEnd type="none" w="med" len="med"/>
                      <a:tailEnd type="none" w="med" len="med"/>
                    </a:lnT>
                    <a:lnB>
                      <a:noFill/>
                    </a:lnB>
                  </a:tcPr>
                </a:tc>
                <a:tc>
                  <a:txBody>
                    <a:bodyPr/>
                    <a:lstStyle/>
                    <a:p>
                      <a:pPr algn="ctr">
                        <a:spcBef>
                          <a:spcPts val="400"/>
                        </a:spcBef>
                        <a:spcAft>
                          <a:spcPts val="400"/>
                        </a:spcAft>
                      </a:pPr>
                      <a:r>
                        <a:rPr lang="fr-FR" sz="1400" dirty="0">
                          <a:solidFill>
                            <a:srgbClr val="E36C0A"/>
                          </a:solidFill>
                          <a:effectLst/>
                          <a:latin typeface="+mj-lt"/>
                          <a:ea typeface="Calibri" panose="020F0502020204030204" pitchFamily="34" charset="0"/>
                          <a:cs typeface="Times New Roman" panose="02020603050405020304" pitchFamily="18" charset="0"/>
                        </a:rPr>
                        <a:t> </a:t>
                      </a:r>
                      <a:endParaRPr lang="fr-FR" sz="14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27737135"/>
                  </a:ext>
                </a:extLst>
              </a:tr>
            </a:tbl>
          </a:graphicData>
        </a:graphic>
      </p:graphicFrame>
      <p:pic>
        <p:nvPicPr>
          <p:cNvPr id="4" name="Image 3">
            <a:extLst>
              <a:ext uri="{FF2B5EF4-FFF2-40B4-BE49-F238E27FC236}">
                <a16:creationId xmlns:a16="http://schemas.microsoft.com/office/drawing/2014/main" id="{8BBF404F-9A76-410F-B95B-5689A3F12F27}"/>
              </a:ext>
            </a:extLst>
          </p:cNvPr>
          <p:cNvPicPr>
            <a:picLocks noChangeAspect="1"/>
          </p:cNvPicPr>
          <p:nvPr/>
        </p:nvPicPr>
        <p:blipFill>
          <a:blip r:embed="rId2"/>
          <a:stretch>
            <a:fillRect/>
          </a:stretch>
        </p:blipFill>
        <p:spPr>
          <a:xfrm>
            <a:off x="444649" y="1099215"/>
            <a:ext cx="10204765" cy="5298385"/>
          </a:xfrm>
          <a:prstGeom prst="rect">
            <a:avLst/>
          </a:prstGeom>
          <a:ln>
            <a:solidFill>
              <a:schemeClr val="accent1"/>
            </a:solidFill>
          </a:ln>
        </p:spPr>
      </p:pic>
    </p:spTree>
    <p:extLst>
      <p:ext uri="{BB962C8B-B14F-4D97-AF65-F5344CB8AC3E}">
        <p14:creationId xmlns:p14="http://schemas.microsoft.com/office/powerpoint/2010/main" val="1366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6A6707-D952-AB4B-AEA8-DB0D5637E4BC}"/>
              </a:ext>
            </a:extLst>
          </p:cNvPr>
          <p:cNvSpPr>
            <a:spLocks noGrp="1"/>
          </p:cNvSpPr>
          <p:nvPr>
            <p:ph type="title"/>
          </p:nvPr>
        </p:nvSpPr>
        <p:spPr/>
        <p:txBody>
          <a:bodyPr/>
          <a:lstStyle/>
          <a:p>
            <a:r>
              <a:rPr lang="fr-FR" dirty="0"/>
              <a:t>Introduction</a:t>
            </a:r>
            <a:br>
              <a:rPr lang="fr-FR" dirty="0"/>
            </a:br>
            <a:br>
              <a:rPr lang="fr-FR" dirty="0"/>
            </a:br>
            <a:br>
              <a:rPr lang="fr-FR" dirty="0"/>
            </a:br>
            <a:br>
              <a:rPr lang="fr-FR" dirty="0"/>
            </a:br>
            <a:r>
              <a:rPr lang="fr-FR" sz="2800" i="1" dirty="0"/>
              <a:t>Marc GUERRIER DE DUMAST</a:t>
            </a:r>
            <a:br>
              <a:rPr lang="fr-FR" sz="2800" i="1" dirty="0"/>
            </a:br>
            <a:r>
              <a:rPr lang="fr-FR" sz="2000" i="1" dirty="0"/>
              <a:t>Directeur Territorial du FIPHFP</a:t>
            </a:r>
          </a:p>
        </p:txBody>
      </p:sp>
      <p:pic>
        <p:nvPicPr>
          <p:cNvPr id="2050" name="Picture 2" descr="Afficher l’image source">
            <a:extLst>
              <a:ext uri="{FF2B5EF4-FFF2-40B4-BE49-F238E27FC236}">
                <a16:creationId xmlns:a16="http://schemas.microsoft.com/office/drawing/2014/main" id="{E4698BAA-FFA2-4305-8EE2-01BE955DB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995" y="5092995"/>
            <a:ext cx="1317330" cy="13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7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346365" y="358496"/>
            <a:ext cx="10432472"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00959A"/>
                </a:solidFill>
                <a:effectLst/>
                <a:uLnTx/>
                <a:uFillTx/>
                <a:latin typeface="Calibri Light" panose="020F0302020204030204"/>
                <a:ea typeface="+mj-ea"/>
                <a:cs typeface="+mj-cs"/>
              </a:rPr>
              <a:t>Les bénéficiaires de l’obligation d’emploi (France)</a:t>
            </a:r>
            <a:endParaRPr kumimoji="0" lang="fr-FR"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ZoneTexte 2">
            <a:extLst>
              <a:ext uri="{FF2B5EF4-FFF2-40B4-BE49-F238E27FC236}">
                <a16:creationId xmlns:a16="http://schemas.microsoft.com/office/drawing/2014/main" id="{DBC16B3D-CAC1-4222-8F4C-A7D3346FF6FD}"/>
              </a:ext>
            </a:extLst>
          </p:cNvPr>
          <p:cNvSpPr txBox="1"/>
          <p:nvPr/>
        </p:nvSpPr>
        <p:spPr>
          <a:xfrm>
            <a:off x="8778582" y="2017373"/>
            <a:ext cx="2968769" cy="3522815"/>
          </a:xfrm>
          <a:prstGeom prst="rect">
            <a:avLst/>
          </a:prstGeom>
          <a:solidFill>
            <a:srgbClr val="E4E2D9"/>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id="{E2AAB88D-18F4-0A4F-BB89-549511DD7548}"/>
              </a:ext>
            </a:extLst>
          </p:cNvPr>
          <p:cNvPicPr>
            <a:picLocks noChangeAspect="1"/>
          </p:cNvPicPr>
          <p:nvPr/>
        </p:nvPicPr>
        <p:blipFill>
          <a:blip r:embed="rId2"/>
          <a:stretch>
            <a:fillRect/>
          </a:stretch>
        </p:blipFill>
        <p:spPr>
          <a:xfrm>
            <a:off x="9253488" y="1630622"/>
            <a:ext cx="331971" cy="602339"/>
          </a:xfrm>
          <a:prstGeom prst="rect">
            <a:avLst/>
          </a:prstGeom>
        </p:spPr>
      </p:pic>
      <p:sp>
        <p:nvSpPr>
          <p:cNvPr id="23" name="ZoneTexte 22">
            <a:extLst>
              <a:ext uri="{FF2B5EF4-FFF2-40B4-BE49-F238E27FC236}">
                <a16:creationId xmlns:a16="http://schemas.microsoft.com/office/drawing/2014/main" id="{158FA7AF-6CC5-4755-97C8-30EECB01BCDE}"/>
              </a:ext>
            </a:extLst>
          </p:cNvPr>
          <p:cNvSpPr txBox="1"/>
          <p:nvPr/>
        </p:nvSpPr>
        <p:spPr>
          <a:xfrm>
            <a:off x="8778582" y="2649635"/>
            <a:ext cx="2968769" cy="263149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Light" panose="020F0302020204030204"/>
                <a:ea typeface="+mn-ea"/>
                <a:cs typeface="+mn-cs"/>
              </a:rPr>
              <a:t>260 095 BOE</a:t>
            </a:r>
            <a:br>
              <a:rPr kumimoji="0" lang="fr-FR" sz="1600" b="1"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rPr>
              <a:t>recensés en 2022</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Light" panose="020F0302020204030204"/>
                <a:ea typeface="+mn-ea"/>
                <a:cs typeface="+mn-cs"/>
              </a:rPr>
              <a:t>+ 4 236 BOE </a:t>
            </a:r>
            <a:r>
              <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rPr>
              <a:t>p/r à 2021</a:t>
            </a:r>
            <a:br>
              <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fr-FR" sz="1300" b="0" i="0" u="none" strike="noStrike" kern="1200" cap="none" spc="0" normalizeH="0" baseline="0" noProof="0" dirty="0">
                <a:ln>
                  <a:noFill/>
                </a:ln>
                <a:solidFill>
                  <a:prstClr val="black"/>
                </a:solidFill>
                <a:effectLst/>
                <a:uLnTx/>
                <a:uFillTx/>
                <a:latin typeface="Calibri Light" panose="020F0302020204030204"/>
                <a:ea typeface="+mn-ea"/>
                <a:cs typeface="+mn-cs"/>
              </a:rPr>
              <a:t>(soit + 1,66 %)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Light" panose="020F0302020204030204"/>
                <a:ea typeface="+mn-ea"/>
                <a:cs typeface="+mn-cs"/>
              </a:rPr>
              <a:t>+ 96 419 BOE </a:t>
            </a:r>
            <a:r>
              <a:rPr kumimoji="0" lang="fr-FR" sz="1500" b="0" i="0" u="none" strike="noStrike" kern="1200" cap="none" spc="0" normalizeH="0" baseline="0" noProof="0" dirty="0">
                <a:ln>
                  <a:noFill/>
                </a:ln>
                <a:solidFill>
                  <a:prstClr val="black"/>
                </a:solidFill>
                <a:effectLst/>
                <a:uLnTx/>
                <a:uFillTx/>
                <a:latin typeface="Calibri Light" panose="020F0302020204030204"/>
                <a:ea typeface="+mn-ea"/>
                <a:cs typeface="+mn-cs"/>
              </a:rPr>
              <a:t>p/r à 2006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Light" panose="020F0302020204030204"/>
                <a:ea typeface="+mn-ea"/>
                <a:cs typeface="+mn-cs"/>
              </a:rPr>
              <a:t>(soit + 58,91 %)</a:t>
            </a:r>
          </a:p>
        </p:txBody>
      </p:sp>
      <p:cxnSp>
        <p:nvCxnSpPr>
          <p:cNvPr id="26" name="Connecteur droit 25">
            <a:extLst>
              <a:ext uri="{FF2B5EF4-FFF2-40B4-BE49-F238E27FC236}">
                <a16:creationId xmlns:a16="http://schemas.microsoft.com/office/drawing/2014/main" id="{FE93CA57-46FD-4176-96CD-31010CE63BBF}"/>
              </a:ext>
            </a:extLst>
          </p:cNvPr>
          <p:cNvCxnSpPr/>
          <p:nvPr/>
        </p:nvCxnSpPr>
        <p:spPr>
          <a:xfrm>
            <a:off x="9176273" y="3515064"/>
            <a:ext cx="2175940" cy="0"/>
          </a:xfrm>
          <a:prstGeom prst="line">
            <a:avLst/>
          </a:prstGeom>
          <a:ln>
            <a:solidFill>
              <a:srgbClr val="E84E0F"/>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E7D3087-2401-410C-881D-FC1C9064478D}"/>
              </a:ext>
            </a:extLst>
          </p:cNvPr>
          <p:cNvCxnSpPr/>
          <p:nvPr/>
        </p:nvCxnSpPr>
        <p:spPr>
          <a:xfrm>
            <a:off x="9197789" y="4495800"/>
            <a:ext cx="2175940" cy="0"/>
          </a:xfrm>
          <a:prstGeom prst="line">
            <a:avLst/>
          </a:prstGeom>
          <a:ln>
            <a:solidFill>
              <a:srgbClr val="E84E0F"/>
            </a:solidFill>
          </a:ln>
        </p:spPr>
        <p:style>
          <a:lnRef idx="1">
            <a:schemeClr val="accent1"/>
          </a:lnRef>
          <a:fillRef idx="0">
            <a:schemeClr val="accent1"/>
          </a:fillRef>
          <a:effectRef idx="0">
            <a:schemeClr val="accent1"/>
          </a:effectRef>
          <a:fontRef idx="minor">
            <a:schemeClr val="tx1"/>
          </a:fontRef>
        </p:style>
      </p:cxnSp>
      <p:graphicFrame>
        <p:nvGraphicFramePr>
          <p:cNvPr id="9" name="Tableau 8">
            <a:extLst>
              <a:ext uri="{FF2B5EF4-FFF2-40B4-BE49-F238E27FC236}">
                <a16:creationId xmlns:a16="http://schemas.microsoft.com/office/drawing/2014/main" id="{F53713F0-4577-46A2-8ACB-0545B8923D5A}"/>
              </a:ext>
            </a:extLst>
          </p:cNvPr>
          <p:cNvGraphicFramePr>
            <a:graphicFrameLocks noGrp="1"/>
          </p:cNvGraphicFramePr>
          <p:nvPr>
            <p:extLst>
              <p:ext uri="{D42A27DB-BD31-4B8C-83A1-F6EECF244321}">
                <p14:modId xmlns:p14="http://schemas.microsoft.com/office/powerpoint/2010/main" val="1499643508"/>
              </p:ext>
            </p:extLst>
          </p:nvPr>
        </p:nvGraphicFramePr>
        <p:xfrm>
          <a:off x="444649" y="2629822"/>
          <a:ext cx="7769288" cy="2297915"/>
        </p:xfrm>
        <a:graphic>
          <a:graphicData uri="http://schemas.openxmlformats.org/drawingml/2006/table">
            <a:tbl>
              <a:tblPr firstRow="1" firstCol="1" bandRow="1"/>
              <a:tblGrid>
                <a:gridCol w="2331946">
                  <a:extLst>
                    <a:ext uri="{9D8B030D-6E8A-4147-A177-3AD203B41FA5}">
                      <a16:colId xmlns:a16="http://schemas.microsoft.com/office/drawing/2014/main" val="509069636"/>
                    </a:ext>
                  </a:extLst>
                </a:gridCol>
                <a:gridCol w="386725">
                  <a:extLst>
                    <a:ext uri="{9D8B030D-6E8A-4147-A177-3AD203B41FA5}">
                      <a16:colId xmlns:a16="http://schemas.microsoft.com/office/drawing/2014/main" val="3105420292"/>
                    </a:ext>
                  </a:extLst>
                </a:gridCol>
                <a:gridCol w="2331946">
                  <a:extLst>
                    <a:ext uri="{9D8B030D-6E8A-4147-A177-3AD203B41FA5}">
                      <a16:colId xmlns:a16="http://schemas.microsoft.com/office/drawing/2014/main" val="2541166475"/>
                    </a:ext>
                  </a:extLst>
                </a:gridCol>
                <a:gridCol w="386725">
                  <a:extLst>
                    <a:ext uri="{9D8B030D-6E8A-4147-A177-3AD203B41FA5}">
                      <a16:colId xmlns:a16="http://schemas.microsoft.com/office/drawing/2014/main" val="1948206155"/>
                    </a:ext>
                  </a:extLst>
                </a:gridCol>
                <a:gridCol w="2331946">
                  <a:extLst>
                    <a:ext uri="{9D8B030D-6E8A-4147-A177-3AD203B41FA5}">
                      <a16:colId xmlns:a16="http://schemas.microsoft.com/office/drawing/2014/main" val="624278363"/>
                    </a:ext>
                  </a:extLst>
                </a:gridCol>
              </a:tblGrid>
              <a:tr h="530067">
                <a:tc>
                  <a:txBody>
                    <a:bodyPr/>
                    <a:lstStyle/>
                    <a:p>
                      <a:pPr algn="ctr">
                        <a:spcBef>
                          <a:spcPts val="0"/>
                        </a:spcBef>
                        <a:spcAft>
                          <a:spcPts val="0"/>
                        </a:spcAft>
                      </a:pPr>
                      <a:r>
                        <a:rPr lang="fr-FR" sz="1800" dirty="0">
                          <a:solidFill>
                            <a:srgbClr val="0070C0"/>
                          </a:solidFill>
                          <a:effectLst/>
                          <a:latin typeface="+mj-lt"/>
                          <a:ea typeface="Calibri" panose="020F0502020204030204" pitchFamily="34" charset="0"/>
                          <a:cs typeface="Arial" panose="020B0604020202020204" pitchFamily="34" charset="0"/>
                        </a:rPr>
                        <a:t>FPE</a:t>
                      </a:r>
                    </a:p>
                    <a:p>
                      <a:pPr algn="ctr">
                        <a:spcBef>
                          <a:spcPts val="0"/>
                        </a:spcBef>
                        <a:spcAft>
                          <a:spcPts val="0"/>
                        </a:spcAft>
                      </a:pPr>
                      <a:endParaRPr lang="fr-FR" sz="1000" dirty="0">
                        <a:solidFill>
                          <a:srgbClr val="0070C0"/>
                        </a:solidFill>
                        <a:effectLst/>
                        <a:latin typeface="+mj-lt"/>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spcBef>
                          <a:spcPts val="1200"/>
                        </a:spcBef>
                        <a:spcAft>
                          <a:spcPts val="600"/>
                        </a:spcAft>
                      </a:pPr>
                      <a:r>
                        <a:rPr lang="fr-FR" sz="1800" dirty="0">
                          <a:solidFill>
                            <a:srgbClr val="404040"/>
                          </a:solidFill>
                          <a:effectLst/>
                          <a:latin typeface="+mj-lt"/>
                          <a:ea typeface="Calibri" panose="020F0502020204030204" pitchFamily="34" charset="0"/>
                          <a:cs typeface="Times New Roman" panose="02020603050405020304" pitchFamily="18" charset="0"/>
                        </a:rPr>
                        <a:t> </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Bef>
                          <a:spcPts val="0"/>
                        </a:spcBef>
                        <a:spcAft>
                          <a:spcPts val="0"/>
                        </a:spcAft>
                      </a:pPr>
                      <a:r>
                        <a:rPr lang="fr-FR" sz="1800" dirty="0">
                          <a:solidFill>
                            <a:srgbClr val="00B050"/>
                          </a:solidFill>
                          <a:effectLst/>
                          <a:latin typeface="+mj-lt"/>
                          <a:ea typeface="Calibri" panose="020F0502020204030204" pitchFamily="34" charset="0"/>
                          <a:cs typeface="Times New Roman" panose="02020603050405020304" pitchFamily="18" charset="0"/>
                        </a:rPr>
                        <a:t>FPH</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spcBef>
                          <a:spcPts val="1200"/>
                        </a:spcBef>
                        <a:spcAft>
                          <a:spcPts val="600"/>
                        </a:spcAft>
                      </a:pPr>
                      <a:r>
                        <a:rPr lang="fr-FR" sz="1800" dirty="0">
                          <a:solidFill>
                            <a:srgbClr val="00B050"/>
                          </a:solidFill>
                          <a:effectLst/>
                          <a:latin typeface="+mj-lt"/>
                          <a:ea typeface="Calibri" panose="020F0502020204030204" pitchFamily="34" charset="0"/>
                          <a:cs typeface="Times New Roman" panose="02020603050405020304" pitchFamily="18" charset="0"/>
                        </a:rPr>
                        <a:t> </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Bef>
                          <a:spcPts val="0"/>
                        </a:spcBef>
                        <a:spcAft>
                          <a:spcPts val="0"/>
                        </a:spcAft>
                      </a:pPr>
                      <a:r>
                        <a:rPr lang="fr-FR" sz="1800" dirty="0">
                          <a:solidFill>
                            <a:srgbClr val="FF6600"/>
                          </a:solidFill>
                          <a:effectLst/>
                          <a:latin typeface="+mj-lt"/>
                          <a:ea typeface="Calibri" panose="020F0502020204030204" pitchFamily="34" charset="0"/>
                          <a:cs typeface="Times New Roman" panose="02020603050405020304" pitchFamily="18" charset="0"/>
                        </a:rPr>
                        <a:t>FPT</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125259"/>
                  </a:ext>
                </a:extLst>
              </a:tr>
              <a:tr h="1767848">
                <a:tc>
                  <a:txBody>
                    <a:bodyPr/>
                    <a:lstStyle/>
                    <a:p>
                      <a:pPr algn="ctr">
                        <a:spcBef>
                          <a:spcPts val="1200"/>
                        </a:spcBef>
                        <a:spcAft>
                          <a:spcPts val="600"/>
                        </a:spcAft>
                      </a:pPr>
                      <a:r>
                        <a:rPr lang="fr-FR" sz="2000" b="1" dirty="0">
                          <a:solidFill>
                            <a:srgbClr val="0070C0"/>
                          </a:solidFill>
                          <a:effectLst/>
                          <a:latin typeface="+mj-lt"/>
                          <a:ea typeface="Calibri" panose="020F0502020204030204" pitchFamily="34" charset="0"/>
                          <a:cs typeface="Times New Roman" panose="02020603050405020304" pitchFamily="18" charset="0"/>
                        </a:rPr>
                        <a:t>90 262 BOE</a:t>
                      </a:r>
                      <a:br>
                        <a:rPr lang="fr-FR" sz="1800" dirty="0">
                          <a:solidFill>
                            <a:srgbClr val="0070C0"/>
                          </a:solidFill>
                          <a:effectLst/>
                          <a:latin typeface="+mj-lt"/>
                          <a:ea typeface="Calibri" panose="020F0502020204030204" pitchFamily="34" charset="0"/>
                          <a:cs typeface="Times New Roman" panose="02020603050405020304" pitchFamily="18" charset="0"/>
                        </a:rPr>
                      </a:br>
                      <a:br>
                        <a:rPr lang="fr-FR" sz="1800" dirty="0">
                          <a:solidFill>
                            <a:srgbClr val="0070C0"/>
                          </a:solidFill>
                          <a:effectLst/>
                          <a:latin typeface="+mj-lt"/>
                          <a:ea typeface="Calibri" panose="020F0502020204030204" pitchFamily="34" charset="0"/>
                          <a:cs typeface="Times New Roman" panose="02020603050405020304" pitchFamily="18" charset="0"/>
                        </a:rPr>
                      </a:br>
                      <a:r>
                        <a:rPr lang="fr-FR" sz="1800" kern="1200" dirty="0">
                          <a:solidFill>
                            <a:schemeClr val="tx1"/>
                          </a:solidFill>
                          <a:effectLst/>
                          <a:latin typeface="+mj-lt"/>
                          <a:ea typeface="Calibri" panose="020F0502020204030204" pitchFamily="34" charset="0"/>
                          <a:cs typeface="Times New Roman" panose="02020603050405020304" pitchFamily="18" charset="0"/>
                        </a:rPr>
                        <a:t>34,70 % du total des BOE</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ctr">
                        <a:spcBef>
                          <a:spcPts val="400"/>
                        </a:spcBef>
                        <a:spcAft>
                          <a:spcPts val="400"/>
                        </a:spcAft>
                      </a:pPr>
                      <a:r>
                        <a:rPr lang="fr-FR" sz="1800" dirty="0">
                          <a:effectLst/>
                          <a:latin typeface="+mj-lt"/>
                          <a:ea typeface="Calibri" panose="020F0502020204030204" pitchFamily="34" charset="0"/>
                          <a:cs typeface="Times New Roman" panose="02020603050405020304" pitchFamily="18" charset="0"/>
                        </a:rPr>
                        <a:t>+ 1 231 BOE p/r à 2021</a:t>
                      </a:r>
                    </a:p>
                  </a:txBody>
                  <a:tcPr marL="68580" marR="68580" marT="0" marB="0">
                    <a:lnL>
                      <a:noFill/>
                    </a:lnL>
                    <a:lnR>
                      <a:noFill/>
                    </a:lnR>
                    <a:lnT w="12700" cap="flat" cmpd="sng" algn="ctr">
                      <a:noFill/>
                      <a:prstDash val="dash"/>
                      <a:round/>
                      <a:headEnd type="none" w="med" len="med"/>
                      <a:tailEnd type="none" w="med" len="med"/>
                    </a:lnT>
                    <a:lnB>
                      <a:noFill/>
                    </a:lnB>
                  </a:tcPr>
                </a:tc>
                <a:tc>
                  <a:txBody>
                    <a:bodyPr/>
                    <a:lstStyle/>
                    <a:p>
                      <a:pPr algn="ctr">
                        <a:spcBef>
                          <a:spcPts val="400"/>
                        </a:spcBef>
                        <a:spcAft>
                          <a:spcPts val="400"/>
                        </a:spcAft>
                      </a:pPr>
                      <a:r>
                        <a:rPr lang="fr-FR" sz="1800" dirty="0">
                          <a:solidFill>
                            <a:srgbClr val="76923C"/>
                          </a:solidFill>
                          <a:effectLst/>
                          <a:latin typeface="+mj-lt"/>
                          <a:ea typeface="Calibri" panose="020F0502020204030204" pitchFamily="34" charset="0"/>
                          <a:cs typeface="Times New Roman" panose="02020603050405020304" pitchFamily="18" charset="0"/>
                        </a:rPr>
                        <a:t> </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Bef>
                          <a:spcPts val="1200"/>
                        </a:spcBef>
                        <a:spcAft>
                          <a:spcPts val="600"/>
                        </a:spcAft>
                      </a:pPr>
                      <a:r>
                        <a:rPr lang="fr-FR" sz="2000" b="1" dirty="0">
                          <a:solidFill>
                            <a:srgbClr val="00B050"/>
                          </a:solidFill>
                          <a:effectLst/>
                          <a:latin typeface="+mj-lt"/>
                          <a:ea typeface="Calibri" panose="020F0502020204030204" pitchFamily="34" charset="0"/>
                          <a:cs typeface="Times New Roman" panose="02020603050405020304" pitchFamily="18" charset="0"/>
                        </a:rPr>
                        <a:t>55 376 BOE</a:t>
                      </a:r>
                      <a:br>
                        <a:rPr lang="fr-FR" sz="1800" dirty="0">
                          <a:solidFill>
                            <a:srgbClr val="00B050"/>
                          </a:solidFill>
                          <a:effectLst/>
                          <a:latin typeface="+mj-lt"/>
                          <a:ea typeface="Calibri" panose="020F0502020204030204" pitchFamily="34" charset="0"/>
                          <a:cs typeface="Times New Roman" panose="02020603050405020304" pitchFamily="18" charset="0"/>
                        </a:rPr>
                      </a:br>
                      <a:br>
                        <a:rPr lang="fr-FR" sz="1800" dirty="0">
                          <a:effectLst/>
                          <a:latin typeface="+mj-lt"/>
                          <a:ea typeface="Calibri" panose="020F0502020204030204" pitchFamily="34" charset="0"/>
                          <a:cs typeface="Times New Roman" panose="02020603050405020304" pitchFamily="18" charset="0"/>
                        </a:rPr>
                      </a:br>
                      <a:r>
                        <a:rPr lang="fr-FR" sz="1800" dirty="0">
                          <a:effectLst/>
                          <a:latin typeface="+mj-lt"/>
                          <a:ea typeface="Calibri" panose="020F0502020204030204" pitchFamily="34" charset="0"/>
                          <a:cs typeface="Times New Roman" panose="02020603050405020304" pitchFamily="18" charset="0"/>
                        </a:rPr>
                        <a:t>21</a:t>
                      </a:r>
                      <a:r>
                        <a:rPr lang="fr-FR" sz="1800" kern="1200" dirty="0">
                          <a:solidFill>
                            <a:schemeClr val="tx1"/>
                          </a:solidFill>
                          <a:effectLst/>
                          <a:latin typeface="+mj-lt"/>
                          <a:ea typeface="Calibri" panose="020F0502020204030204" pitchFamily="34" charset="0"/>
                          <a:cs typeface="Times New Roman" panose="02020603050405020304" pitchFamily="18" charset="0"/>
                        </a:rPr>
                        <a:t>,29 % du total des BOE</a:t>
                      </a:r>
                    </a:p>
                    <a:p>
                      <a:pPr algn="ctr">
                        <a:spcBef>
                          <a:spcPts val="400"/>
                        </a:spcBef>
                        <a:spcAft>
                          <a:spcPts val="400"/>
                        </a:spcAft>
                      </a:pPr>
                      <a:r>
                        <a:rPr lang="fr-FR" sz="1800" kern="1200" dirty="0">
                          <a:solidFill>
                            <a:schemeClr val="tx1"/>
                          </a:solidFill>
                          <a:effectLst/>
                          <a:latin typeface="+mj-lt"/>
                          <a:ea typeface="Calibri" panose="020F0502020204030204" pitchFamily="34" charset="0"/>
                          <a:cs typeface="Times New Roman" panose="02020603050405020304" pitchFamily="18" charset="0"/>
                        </a:rPr>
                        <a:t>+ 774 BOE p/r à 2021</a:t>
                      </a:r>
                    </a:p>
                  </a:txBody>
                  <a:tcPr marL="68580" marR="68580" marT="0" marB="0">
                    <a:lnL>
                      <a:noFill/>
                    </a:lnL>
                    <a:lnR>
                      <a:noFill/>
                    </a:lnR>
                    <a:lnT w="12700" cap="flat" cmpd="sng" algn="ctr">
                      <a:noFill/>
                      <a:prstDash val="dash"/>
                      <a:round/>
                      <a:headEnd type="none" w="med" len="med"/>
                      <a:tailEnd type="none" w="med" len="med"/>
                    </a:lnT>
                    <a:lnB>
                      <a:noFill/>
                    </a:lnB>
                  </a:tcPr>
                </a:tc>
                <a:tc>
                  <a:txBody>
                    <a:bodyPr/>
                    <a:lstStyle/>
                    <a:p>
                      <a:pPr algn="ctr">
                        <a:spcBef>
                          <a:spcPts val="400"/>
                        </a:spcBef>
                        <a:spcAft>
                          <a:spcPts val="400"/>
                        </a:spcAft>
                      </a:pPr>
                      <a:r>
                        <a:rPr lang="fr-FR" sz="1800" dirty="0">
                          <a:solidFill>
                            <a:srgbClr val="E36C0A"/>
                          </a:solidFill>
                          <a:effectLst/>
                          <a:latin typeface="+mj-lt"/>
                          <a:ea typeface="Calibri" panose="020F0502020204030204" pitchFamily="34" charset="0"/>
                          <a:cs typeface="Times New Roman" panose="02020603050405020304" pitchFamily="18" charset="0"/>
                        </a:rPr>
                        <a:t> </a:t>
                      </a:r>
                      <a:endParaRPr lang="fr-FR"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Bef>
                          <a:spcPts val="1200"/>
                        </a:spcBef>
                        <a:spcAft>
                          <a:spcPts val="600"/>
                        </a:spcAft>
                      </a:pPr>
                      <a:r>
                        <a:rPr lang="fr-FR" sz="2000" b="1" dirty="0">
                          <a:solidFill>
                            <a:srgbClr val="FF6600"/>
                          </a:solidFill>
                          <a:effectLst/>
                          <a:latin typeface="+mj-lt"/>
                          <a:ea typeface="Calibri" panose="020F0502020204030204" pitchFamily="34" charset="0"/>
                          <a:cs typeface="Times New Roman" panose="02020603050405020304" pitchFamily="18" charset="0"/>
                        </a:rPr>
                        <a:t>114 457 BOE</a:t>
                      </a:r>
                      <a:br>
                        <a:rPr lang="fr-FR" sz="1800" b="1" dirty="0">
                          <a:solidFill>
                            <a:srgbClr val="FF6600"/>
                          </a:solidFill>
                          <a:effectLst/>
                          <a:latin typeface="+mj-lt"/>
                          <a:ea typeface="Calibri" panose="020F0502020204030204" pitchFamily="34" charset="0"/>
                          <a:cs typeface="Times New Roman" panose="02020603050405020304" pitchFamily="18" charset="0"/>
                        </a:rPr>
                      </a:br>
                      <a:br>
                        <a:rPr lang="fr-FR" sz="1800" dirty="0">
                          <a:solidFill>
                            <a:srgbClr val="FF6600"/>
                          </a:solidFill>
                          <a:effectLst/>
                          <a:latin typeface="+mj-lt"/>
                          <a:ea typeface="Calibri" panose="020F0502020204030204" pitchFamily="34" charset="0"/>
                          <a:cs typeface="Times New Roman" panose="02020603050405020304" pitchFamily="18" charset="0"/>
                        </a:rPr>
                      </a:br>
                      <a:r>
                        <a:rPr lang="fr-FR" sz="1800" kern="1200" dirty="0">
                          <a:solidFill>
                            <a:schemeClr val="tx1"/>
                          </a:solidFill>
                          <a:effectLst/>
                          <a:latin typeface="+mj-lt"/>
                          <a:ea typeface="Calibri" panose="020F0502020204030204" pitchFamily="34" charset="0"/>
                          <a:cs typeface="Times New Roman" panose="02020603050405020304" pitchFamily="18" charset="0"/>
                        </a:rPr>
                        <a:t>44,01 % du total des BOE</a:t>
                      </a:r>
                    </a:p>
                    <a:p>
                      <a:pPr algn="ctr">
                        <a:spcBef>
                          <a:spcPts val="400"/>
                        </a:spcBef>
                        <a:spcAft>
                          <a:spcPts val="400"/>
                        </a:spcAft>
                      </a:pPr>
                      <a:r>
                        <a:rPr lang="fr-FR" sz="1800" kern="1200" dirty="0">
                          <a:solidFill>
                            <a:schemeClr val="tx1"/>
                          </a:solidFill>
                          <a:effectLst/>
                          <a:latin typeface="+mj-lt"/>
                          <a:ea typeface="Calibri" panose="020F0502020204030204" pitchFamily="34" charset="0"/>
                          <a:cs typeface="Times New Roman" panose="02020603050405020304" pitchFamily="18" charset="0"/>
                        </a:rPr>
                        <a:t>+ 2 231 BOE p/r à 2021</a:t>
                      </a:r>
                    </a:p>
                  </a:txBody>
                  <a:tcPr marL="68580" marR="68580" marT="0" marB="0">
                    <a:lnL>
                      <a:noFill/>
                    </a:lnL>
                    <a:lnR>
                      <a:noFill/>
                    </a:lnR>
                    <a:lnT w="12700" cap="flat" cmpd="sng" algn="ctr">
                      <a:noFill/>
                      <a:prstDash val="dash"/>
                      <a:round/>
                      <a:headEnd type="none" w="med" len="med"/>
                      <a:tailEnd type="none" w="med" len="med"/>
                    </a:lnT>
                    <a:lnB>
                      <a:noFill/>
                    </a:lnB>
                  </a:tcPr>
                </a:tc>
                <a:extLst>
                  <a:ext uri="{0D108BD9-81ED-4DB2-BD59-A6C34878D82A}">
                    <a16:rowId xmlns:a16="http://schemas.microsoft.com/office/drawing/2014/main" val="3027737135"/>
                  </a:ext>
                </a:extLst>
              </a:tr>
            </a:tbl>
          </a:graphicData>
        </a:graphic>
      </p:graphicFrame>
    </p:spTree>
    <p:extLst>
      <p:ext uri="{BB962C8B-B14F-4D97-AF65-F5344CB8AC3E}">
        <p14:creationId xmlns:p14="http://schemas.microsoft.com/office/powerpoint/2010/main" val="3442591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839787" y="453621"/>
            <a:ext cx="9964525"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00959A"/>
                </a:solidFill>
                <a:effectLst/>
                <a:uLnTx/>
                <a:uFillTx/>
                <a:latin typeface="Calibri Light" panose="020F0302020204030204"/>
                <a:ea typeface="+mj-ea"/>
                <a:cs typeface="+mj-cs"/>
              </a:rPr>
              <a:t>Les bénéficiaires de l’obligation d’emploi (</a:t>
            </a:r>
            <a:r>
              <a:rPr kumimoji="0" lang="fr-FR" sz="2400" b="1" i="0" u="none" strike="noStrike" kern="1200" cap="none" spc="0" normalizeH="0" baseline="0" noProof="0" dirty="0">
                <a:ln>
                  <a:noFill/>
                </a:ln>
                <a:solidFill>
                  <a:srgbClr val="00959A"/>
                </a:solidFill>
                <a:effectLst/>
                <a:uLnTx/>
                <a:uFillTx/>
                <a:latin typeface="Calibri Light" panose="020F0302020204030204"/>
                <a:ea typeface="+mj-ea"/>
                <a:cs typeface="+mj-cs"/>
              </a:rPr>
              <a:t>France</a:t>
            </a:r>
            <a:r>
              <a:rPr kumimoji="0" lang="fr-FR" sz="2800" b="1" i="0" u="none" strike="noStrike" kern="1200" cap="none" spc="0" normalizeH="0" baseline="0" noProof="0" dirty="0">
                <a:ln>
                  <a:noFill/>
                </a:ln>
                <a:solidFill>
                  <a:srgbClr val="00959A"/>
                </a:solidFill>
                <a:effectLst/>
                <a:uLnTx/>
                <a:uFillTx/>
                <a:latin typeface="Calibri Light" panose="020F0302020204030204"/>
                <a:ea typeface="+mj-ea"/>
                <a:cs typeface="+mj-cs"/>
              </a:rPr>
              <a:t>)</a:t>
            </a:r>
            <a:endParaRPr kumimoji="0" lang="fr-FR"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5" name="ZoneTexte 14">
            <a:extLst>
              <a:ext uri="{FF2B5EF4-FFF2-40B4-BE49-F238E27FC236}">
                <a16:creationId xmlns:a16="http://schemas.microsoft.com/office/drawing/2014/main" id="{32C070A2-2E8B-4D61-8538-F712D2E1BE55}"/>
              </a:ext>
            </a:extLst>
          </p:cNvPr>
          <p:cNvSpPr txBox="1"/>
          <p:nvPr/>
        </p:nvSpPr>
        <p:spPr>
          <a:xfrm>
            <a:off x="1238609" y="5287747"/>
            <a:ext cx="9089297" cy="100027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Légèrement inférieure à celle des hommes jusqu’en 2008, la part de </a:t>
            </a:r>
            <a:r>
              <a:rPr kumimoji="0" lang="fr-FR" b="1" i="0" u="none" strike="noStrike" kern="1200" cap="none" spc="0" normalizeH="0" baseline="0" noProof="0" dirty="0">
                <a:ln>
                  <a:noFill/>
                </a:ln>
                <a:solidFill>
                  <a:prstClr val="black"/>
                </a:solidFill>
                <a:effectLst/>
                <a:uLnTx/>
                <a:uFillTx/>
                <a:latin typeface="Calibri Light" panose="020F0302020204030204"/>
                <a:ea typeface="+mn-ea"/>
                <a:cs typeface="+mn-cs"/>
              </a:rPr>
              <a:t>femmes BOE </a:t>
            </a: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n’a cessé d’augmenter depuis : </a:t>
            </a:r>
            <a:r>
              <a:rPr kumimoji="0" lang="fr-FR" b="1" i="0" u="none" strike="noStrike" kern="1200" cap="none" spc="0" normalizeH="0" baseline="0" noProof="0" dirty="0">
                <a:ln>
                  <a:noFill/>
                </a:ln>
                <a:solidFill>
                  <a:prstClr val="black"/>
                </a:solidFill>
                <a:effectLst/>
                <a:uLnTx/>
                <a:uFillTx/>
                <a:latin typeface="Calibri Light" panose="020F0302020204030204"/>
                <a:ea typeface="+mn-ea"/>
                <a:cs typeface="+mn-cs"/>
              </a:rPr>
              <a:t>67% en 2022 </a:t>
            </a: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contre 48% en 2006.</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A l’inverse la part de </a:t>
            </a:r>
            <a:r>
              <a:rPr kumimoji="0" lang="fr-FR" b="1" i="0" u="none" strike="noStrike" kern="1200" cap="none" spc="0" normalizeH="0" baseline="0" noProof="0" dirty="0">
                <a:ln>
                  <a:noFill/>
                </a:ln>
                <a:solidFill>
                  <a:prstClr val="black"/>
                </a:solidFill>
                <a:effectLst/>
                <a:uLnTx/>
                <a:uFillTx/>
                <a:latin typeface="Calibri Light" panose="020F0302020204030204"/>
                <a:ea typeface="+mn-ea"/>
                <a:cs typeface="+mn-cs"/>
              </a:rPr>
              <a:t>BOE masculins</a:t>
            </a: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 diminue chaque année : </a:t>
            </a:r>
            <a:r>
              <a:rPr kumimoji="0" lang="fr-FR" b="1" i="0" u="none" strike="noStrike" kern="1200" cap="none" spc="0" normalizeH="0" baseline="0" noProof="0" dirty="0">
                <a:ln>
                  <a:noFill/>
                </a:ln>
                <a:solidFill>
                  <a:prstClr val="black"/>
                </a:solidFill>
                <a:effectLst/>
                <a:uLnTx/>
                <a:uFillTx/>
                <a:latin typeface="Calibri Light" panose="020F0302020204030204"/>
                <a:ea typeface="+mn-ea"/>
                <a:cs typeface="+mn-cs"/>
              </a:rPr>
              <a:t>33% en 2022 </a:t>
            </a: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contre 52% en 2006.</a:t>
            </a:r>
            <a:endPar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Image 3">
            <a:extLst>
              <a:ext uri="{FF2B5EF4-FFF2-40B4-BE49-F238E27FC236}">
                <a16:creationId xmlns:a16="http://schemas.microsoft.com/office/drawing/2014/main" id="{D5BE7C9A-5865-4868-8085-149C383F9F3D}"/>
              </a:ext>
            </a:extLst>
          </p:cNvPr>
          <p:cNvPicPr>
            <a:picLocks noChangeAspect="1"/>
          </p:cNvPicPr>
          <p:nvPr/>
        </p:nvPicPr>
        <p:blipFill>
          <a:blip r:embed="rId2"/>
          <a:stretch>
            <a:fillRect/>
          </a:stretch>
        </p:blipFill>
        <p:spPr>
          <a:xfrm>
            <a:off x="1204333" y="1550020"/>
            <a:ext cx="9235432" cy="3136902"/>
          </a:xfrm>
          <a:prstGeom prst="rect">
            <a:avLst/>
          </a:prstGeom>
          <a:ln>
            <a:solidFill>
              <a:schemeClr val="accent1"/>
            </a:solidFill>
          </a:ln>
        </p:spPr>
      </p:pic>
    </p:spTree>
    <p:extLst>
      <p:ext uri="{BB962C8B-B14F-4D97-AF65-F5344CB8AC3E}">
        <p14:creationId xmlns:p14="http://schemas.microsoft.com/office/powerpoint/2010/main" val="157898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839787" y="453621"/>
            <a:ext cx="9964525"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a:defRPr/>
            </a:pPr>
            <a:r>
              <a:rPr lang="fr-FR" sz="2800" b="1" dirty="0">
                <a:latin typeface="Calibri Light" panose="020F0302020204030204"/>
              </a:rPr>
              <a:t>Les bénéficiaires de l’obligation d’emploi (France)</a:t>
            </a:r>
          </a:p>
        </p:txBody>
      </p:sp>
      <p:sp>
        <p:nvSpPr>
          <p:cNvPr id="16" name="ZoneTexte 15">
            <a:extLst>
              <a:ext uri="{FF2B5EF4-FFF2-40B4-BE49-F238E27FC236}">
                <a16:creationId xmlns:a16="http://schemas.microsoft.com/office/drawing/2014/main" id="{34DB4840-40DC-4583-98C0-8B64C68A75B8}"/>
              </a:ext>
            </a:extLst>
          </p:cNvPr>
          <p:cNvSpPr txBox="1"/>
          <p:nvPr/>
        </p:nvSpPr>
        <p:spPr>
          <a:xfrm>
            <a:off x="462012" y="4591813"/>
            <a:ext cx="10874277" cy="187743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Light" panose="020F0302020204030204"/>
                <a:ea typeface="+mn-ea"/>
                <a:cs typeface="+mn-cs"/>
              </a:rPr>
              <a:t>85 % des BOE ont plus de 40 ans en 2022.</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Light" panose="020F0302020204030204"/>
                <a:ea typeface="+mn-ea"/>
                <a:cs typeface="+mn-cs"/>
              </a:rPr>
              <a:t>Plus de la moitié des BOE a entre 41 et 55 ans et un tiers est âgée de 56 ans et plus.</a:t>
            </a:r>
          </a:p>
          <a:p>
            <a:pPr marL="171450" marR="0" lvl="0"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prstClr val="black"/>
                </a:solidFill>
                <a:effectLst/>
                <a:uLnTx/>
                <a:uFillTx/>
                <a:latin typeface="Calibri Light" panose="020F0302020204030204"/>
                <a:ea typeface="+mn-ea"/>
                <a:cs typeface="+mn-cs"/>
              </a:rPr>
              <a:t>Le nombre de BOE âgés de 25 ans et moins n’a pas évolué depuis 2007 : 1 % des BOE en 2022 contre 2 % en 2006</a:t>
            </a:r>
          </a:p>
          <a:p>
            <a:pPr marL="171450" marR="0" lvl="0"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3"/>
              </a:rPr>
              <a:t>51% </a:t>
            </a:r>
            <a:r>
              <a:rPr kumimoji="0" lang="fr-FR" sz="1600" b="0" i="0" u="none" strike="noStrike" kern="1200" cap="none" spc="0" normalizeH="0" baseline="0" noProof="0" dirty="0">
                <a:ln>
                  <a:noFill/>
                </a:ln>
                <a:solidFill>
                  <a:prstClr val="black"/>
                </a:solidFill>
                <a:effectLst/>
                <a:uLnTx/>
                <a:uFillTx/>
                <a:latin typeface="Calibri Light" panose="020F0302020204030204"/>
                <a:ea typeface="+mn-ea"/>
                <a:cs typeface="+mn-cs"/>
              </a:rPr>
              <a:t>des BOE sont âgés de 41 à 55 ans. Ils étaient 78% en 2008 (52% en 2021).</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prstClr val="black"/>
                </a:solidFill>
                <a:effectLst/>
                <a:uLnTx/>
                <a:uFillTx/>
                <a:latin typeface="Calibri Light" panose="020F0302020204030204"/>
                <a:ea typeface="+mn-ea"/>
                <a:cs typeface="+mn-cs"/>
              </a:rPr>
              <a:t>Enfin, le nombre de BOE âgés de 56 ans et plus augmente chaque année depuis 2009, affichant 34% en 2022. Ils étaient 13 % en 2009 et seulement 2% en 2006.</a:t>
            </a:r>
          </a:p>
        </p:txBody>
      </p:sp>
      <p:pic>
        <p:nvPicPr>
          <p:cNvPr id="7" name="Image 6">
            <a:extLst>
              <a:ext uri="{FF2B5EF4-FFF2-40B4-BE49-F238E27FC236}">
                <a16:creationId xmlns:a16="http://schemas.microsoft.com/office/drawing/2014/main" id="{12AE90B3-039B-47BD-8993-BBE05329844D}"/>
              </a:ext>
            </a:extLst>
          </p:cNvPr>
          <p:cNvPicPr>
            <a:picLocks noChangeAspect="1"/>
          </p:cNvPicPr>
          <p:nvPr/>
        </p:nvPicPr>
        <p:blipFill>
          <a:blip r:embed="rId2"/>
          <a:stretch>
            <a:fillRect/>
          </a:stretch>
        </p:blipFill>
        <p:spPr>
          <a:xfrm>
            <a:off x="1275355" y="1206822"/>
            <a:ext cx="8253655" cy="3226311"/>
          </a:xfrm>
          <a:prstGeom prst="rect">
            <a:avLst/>
          </a:prstGeom>
          <a:ln>
            <a:solidFill>
              <a:schemeClr val="accent1"/>
            </a:solidFill>
          </a:ln>
        </p:spPr>
      </p:pic>
    </p:spTree>
    <p:extLst>
      <p:ext uri="{BB962C8B-B14F-4D97-AF65-F5344CB8AC3E}">
        <p14:creationId xmlns:p14="http://schemas.microsoft.com/office/powerpoint/2010/main" val="267163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405415" y="429570"/>
            <a:ext cx="9806894"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959A"/>
                </a:solidFill>
                <a:effectLst/>
                <a:uLnTx/>
                <a:uFillTx/>
                <a:latin typeface="Calibri Light" panose="020F0302020204030204"/>
                <a:ea typeface="+mj-ea"/>
                <a:cs typeface="+mj-cs"/>
              </a:rPr>
              <a:t>Les bénéficiaires de l’obligation d’emploi (France)</a:t>
            </a:r>
            <a:endParaRPr kumimoji="0" lang="fr-FR" sz="1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1" name="ZoneTexte 10">
            <a:extLst>
              <a:ext uri="{FF2B5EF4-FFF2-40B4-BE49-F238E27FC236}">
                <a16:creationId xmlns:a16="http://schemas.microsoft.com/office/drawing/2014/main" id="{845E83A9-D508-4853-BB95-0EA6D583D9DC}"/>
              </a:ext>
            </a:extLst>
          </p:cNvPr>
          <p:cNvSpPr txBox="1"/>
          <p:nvPr/>
        </p:nvSpPr>
        <p:spPr>
          <a:xfrm>
            <a:off x="7911966" y="989179"/>
            <a:ext cx="3782729" cy="4478149"/>
          </a:xfrm>
          <a:prstGeom prst="rect">
            <a:avLst/>
          </a:prstGeom>
          <a:solidFill>
            <a:schemeClr val="accent1">
              <a:lumMod val="60000"/>
              <a:lumOff val="40000"/>
            </a:schemeClr>
          </a:solidFill>
        </p:spPr>
        <p:txBody>
          <a:bodyPr wrap="square" rtlCol="0">
            <a:spAutoFit/>
          </a:bodyPr>
          <a:lstStyle/>
          <a:p>
            <a:pPr marL="180000" marR="0" lvl="0" indent="-180000" algn="just"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En 2022 + de la moitié des BOE sont des agents de catégorie C, en baisse de 9 % </a:t>
            </a:r>
            <a:r>
              <a:rPr lang="fr-FR" dirty="0" err="1">
                <a:solidFill>
                  <a:prstClr val="black"/>
                </a:solidFill>
                <a:latin typeface="Calibri Light" panose="020F0302020204030204"/>
              </a:rPr>
              <a:t>p.r</a:t>
            </a:r>
            <a:r>
              <a:rPr lang="fr-FR" dirty="0">
                <a:solidFill>
                  <a:prstClr val="black"/>
                </a:solidFill>
                <a:latin typeface="Calibri Light" panose="020F0302020204030204"/>
              </a:rPr>
              <a:t> </a:t>
            </a: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à 2021. Ils représentent 52 % des BOE employés dans la Fonction publique (58 % en 2021).</a:t>
            </a:r>
          </a:p>
          <a:p>
            <a:pPr marL="176213" marR="0" lvl="0" indent="0" algn="just" defTabSz="457200" rtl="0" eaLnBrk="1" fontAlgn="auto" latinLnBrk="0" hangingPunct="1">
              <a:lnSpc>
                <a:spcPct val="100000"/>
              </a:lnSpc>
              <a:spcBef>
                <a:spcPts val="0"/>
              </a:spcBef>
              <a:spcAft>
                <a:spcPts val="60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Et 77 % des BOE présents dans la FPT et 44 % dans la FPH,</a:t>
            </a:r>
          </a:p>
          <a:p>
            <a:pPr marL="180000" marR="0" lvl="0" indent="-180000" algn="just"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rPr>
              <a:t>Les BOE de catégorie B représentent 17 % du total des BOE (13 % en 2021), soit une augmentation de près de 33 %.</a:t>
            </a:r>
          </a:p>
          <a:p>
            <a:pPr marL="180000" marR="0" lvl="0" indent="-180000" algn="just"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b="0" i="0" u="none" strike="noStrike" kern="1200" cap="none" spc="0" normalizeH="0" baseline="0" noProof="0" dirty="0">
                <a:ln>
                  <a:noFill/>
                </a:ln>
                <a:solidFill>
                  <a:prstClr val="black"/>
                </a:solidFill>
                <a:effectLst/>
                <a:uLnTx/>
                <a:uFillTx/>
                <a:latin typeface="Calibri Light" panose="020F0302020204030204"/>
                <a:ea typeface="+mn-ea"/>
                <a:cs typeface="+mn-cs"/>
                <a:sym typeface="Wingdings 2" panose="05020102010507070707" pitchFamily="18" charset="2"/>
              </a:rPr>
              <a:t>Le nombre de BOE de catégorie A se maintient par rapport à 2021 et atteint 19 %. Ils représentent 40 % des BOE de la FPE.</a:t>
            </a:r>
          </a:p>
        </p:txBody>
      </p:sp>
      <p:sp>
        <p:nvSpPr>
          <p:cNvPr id="17" name="Rectangle 16">
            <a:extLst>
              <a:ext uri="{FF2B5EF4-FFF2-40B4-BE49-F238E27FC236}">
                <a16:creationId xmlns:a16="http://schemas.microsoft.com/office/drawing/2014/main" id="{53B37581-CD35-4746-9600-6A8646C5625C}"/>
              </a:ext>
            </a:extLst>
          </p:cNvPr>
          <p:cNvSpPr/>
          <p:nvPr/>
        </p:nvSpPr>
        <p:spPr>
          <a:xfrm>
            <a:off x="583362" y="5172558"/>
            <a:ext cx="7068721" cy="1354217"/>
          </a:xfrm>
          <a:prstGeom prst="rect">
            <a:avLst/>
          </a:prstGeom>
        </p:spPr>
        <p:txBody>
          <a:bodyPr wrap="square">
            <a:spAutoFit/>
          </a:bodyPr>
          <a:lstStyle/>
          <a:p>
            <a:pPr marL="180000" marR="0" lvl="0" indent="-180000" algn="just" defTabSz="457200" rtl="0" eaLnBrk="1" fontAlgn="auto" latinLnBrk="0" hangingPunct="1">
              <a:spcBef>
                <a:spcPts val="0"/>
              </a:spcBef>
              <a:spcAft>
                <a:spcPts val="600"/>
              </a:spcAft>
              <a:buClrTx/>
              <a:buSzPts val="1200"/>
              <a:buFont typeface="Wingdings" panose="05000000000000000000" pitchFamily="2" charset="2"/>
              <a:buChar char="§"/>
              <a:tabLst/>
              <a:defRPr/>
            </a:pPr>
            <a:r>
              <a:rPr kumimoji="0" lang="fr-FR" b="1"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74 % des BOE sont des travailleurs reconnus handicapés par la CDAPH (RQTH et assimilé).</a:t>
            </a:r>
            <a:endParaRPr kumimoji="0" lang="fr-FR"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180000" marR="0" lvl="0" indent="-180000" algn="just" defTabSz="457200" rtl="0" eaLnBrk="1" fontAlgn="auto" latinLnBrk="0" hangingPunct="1">
              <a:spcBef>
                <a:spcPts val="0"/>
              </a:spcBef>
              <a:spcAft>
                <a:spcPts val="600"/>
              </a:spcAft>
              <a:buClrTx/>
              <a:buSzPts val="1200"/>
              <a:buFont typeface="Wingdings" panose="05000000000000000000" pitchFamily="2" charset="2"/>
              <a:buChar char="§"/>
              <a:tabLst/>
              <a:defRPr/>
            </a:pPr>
            <a:r>
              <a:rPr kumimoji="0" lang="fr-FR" b="1"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11 % sont titulaires d’une allocation temporaire d’invalidité (ATI)</a:t>
            </a:r>
            <a:endParaRPr kumimoji="0" lang="fr-FR"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180000" marR="0" lvl="0" indent="-180000" algn="just" defTabSz="457200" rtl="0" eaLnBrk="1" fontAlgn="auto" latinLnBrk="0" hangingPunct="1">
              <a:spcBef>
                <a:spcPts val="0"/>
              </a:spcBef>
              <a:spcAft>
                <a:spcPts val="600"/>
              </a:spcAft>
              <a:buClrTx/>
              <a:buSzPts val="1200"/>
              <a:buFont typeface="Wingdings" panose="05000000000000000000" pitchFamily="2" charset="2"/>
              <a:buChar char="§"/>
              <a:tabLst/>
              <a:defRPr/>
            </a:pPr>
            <a:r>
              <a:rPr kumimoji="0" lang="fr-FR" b="1" i="0" u="none"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rPr>
              <a:t>7 % sont des agents ayant fait l’objet d’une décision de reclassement</a:t>
            </a:r>
            <a:endParaRPr kumimoji="0" lang="fr-FR"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A8AE6ADF-041E-433E-A868-493B0B2BD00F}"/>
              </a:ext>
            </a:extLst>
          </p:cNvPr>
          <p:cNvPicPr>
            <a:picLocks noChangeAspect="1"/>
          </p:cNvPicPr>
          <p:nvPr/>
        </p:nvPicPr>
        <p:blipFill>
          <a:blip r:embed="rId2"/>
          <a:stretch>
            <a:fillRect/>
          </a:stretch>
        </p:blipFill>
        <p:spPr>
          <a:xfrm>
            <a:off x="355029" y="1222686"/>
            <a:ext cx="7210428" cy="3518132"/>
          </a:xfrm>
          <a:prstGeom prst="rect">
            <a:avLst/>
          </a:prstGeom>
          <a:ln>
            <a:solidFill>
              <a:schemeClr val="accent1"/>
            </a:solidFill>
          </a:ln>
        </p:spPr>
      </p:pic>
    </p:spTree>
    <p:extLst>
      <p:ext uri="{BB962C8B-B14F-4D97-AF65-F5344CB8AC3E}">
        <p14:creationId xmlns:p14="http://schemas.microsoft.com/office/powerpoint/2010/main" val="420815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221636" y="213654"/>
            <a:ext cx="10842089"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959A"/>
                </a:solidFill>
                <a:effectLst/>
                <a:uLnTx/>
                <a:uFillTx/>
                <a:latin typeface="Calibri Light" panose="020F0302020204030204"/>
                <a:ea typeface="+mj-ea"/>
                <a:cs typeface="+mj-cs"/>
              </a:rPr>
              <a:t>Recrutements et Maintiens dans l’emploi</a:t>
            </a:r>
            <a:endParaRPr kumimoji="0" lang="fr-FR" sz="1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9" name="ZoneTexte 18">
            <a:extLst>
              <a:ext uri="{FF2B5EF4-FFF2-40B4-BE49-F238E27FC236}">
                <a16:creationId xmlns:a16="http://schemas.microsoft.com/office/drawing/2014/main" id="{3FBF3BB1-DFC3-4B79-9710-A8CD3801EAE0}"/>
              </a:ext>
            </a:extLst>
          </p:cNvPr>
          <p:cNvSpPr txBox="1"/>
          <p:nvPr/>
        </p:nvSpPr>
        <p:spPr>
          <a:xfrm>
            <a:off x="452388" y="2329761"/>
            <a:ext cx="6865505"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34 028 recrutements réalisés par les 3 versants de la  FP en 2022</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FPE : 7 050 recrutements (21% du total)</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FPH : 7 548 recrutements (22% du total)</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FPT : 19 430 recrutements (57% du total)</a:t>
            </a:r>
          </a:p>
          <a:p>
            <a:pPr marL="62865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Light" panose="020F0302020204030204"/>
                <a:ea typeface="+mn-ea"/>
                <a:cs typeface="+mn-cs"/>
              </a:rPr>
              <a:t>348 300 recrutements réalisés depuis 2006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769785B6-FC0F-49B5-B28D-88EAFBEBEAF5}"/>
              </a:ext>
            </a:extLst>
          </p:cNvPr>
          <p:cNvPicPr>
            <a:picLocks noChangeAspect="1"/>
          </p:cNvPicPr>
          <p:nvPr/>
        </p:nvPicPr>
        <p:blipFill>
          <a:blip r:embed="rId2"/>
          <a:stretch>
            <a:fillRect/>
          </a:stretch>
        </p:blipFill>
        <p:spPr>
          <a:xfrm>
            <a:off x="7317893" y="1999946"/>
            <a:ext cx="4296591" cy="3417087"/>
          </a:xfrm>
          <a:prstGeom prst="rect">
            <a:avLst/>
          </a:prstGeom>
          <a:ln>
            <a:solidFill>
              <a:schemeClr val="accent1"/>
            </a:solidFill>
          </a:ln>
        </p:spPr>
      </p:pic>
    </p:spTree>
    <p:extLst>
      <p:ext uri="{BB962C8B-B14F-4D97-AF65-F5344CB8AC3E}">
        <p14:creationId xmlns:p14="http://schemas.microsoft.com/office/powerpoint/2010/main" val="313371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a:extLst>
              <a:ext uri="{FF2B5EF4-FFF2-40B4-BE49-F238E27FC236}">
                <a16:creationId xmlns:a16="http://schemas.microsoft.com/office/drawing/2014/main" id="{B2D88FA1-767C-4AEE-AEB2-1BFC940F3368}"/>
              </a:ext>
            </a:extLst>
          </p:cNvPr>
          <p:cNvSpPr txBox="1">
            <a:spLocks/>
          </p:cNvSpPr>
          <p:nvPr/>
        </p:nvSpPr>
        <p:spPr>
          <a:xfrm>
            <a:off x="221636" y="213654"/>
            <a:ext cx="10842089" cy="559608"/>
          </a:xfrm>
          <a:prstGeom prst="rect">
            <a:avLst/>
          </a:prstGeom>
        </p:spPr>
        <p:txBody>
          <a:bodyPr anchor="b"/>
          <a:lstStyle>
            <a:lvl1pPr algn="l" defTabSz="914400" rtl="0" eaLnBrk="1" latinLnBrk="0" hangingPunct="1">
              <a:lnSpc>
                <a:spcPct val="90000"/>
              </a:lnSpc>
              <a:spcBef>
                <a:spcPct val="0"/>
              </a:spcBef>
              <a:buNone/>
              <a:defRPr sz="3200" b="0" kern="1200">
                <a:solidFill>
                  <a:srgbClr val="00959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0959A"/>
                </a:solidFill>
                <a:effectLst/>
                <a:uLnTx/>
                <a:uFillTx/>
                <a:latin typeface="Calibri Light" panose="020F0302020204030204"/>
                <a:ea typeface="+mj-ea"/>
                <a:cs typeface="+mj-cs"/>
              </a:rPr>
              <a:t>Recrutements et Maintiens dans l’emploi</a:t>
            </a:r>
            <a:endParaRPr kumimoji="0" lang="fr-FR" sz="1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ZoneTexte 8">
            <a:extLst>
              <a:ext uri="{FF2B5EF4-FFF2-40B4-BE49-F238E27FC236}">
                <a16:creationId xmlns:a16="http://schemas.microsoft.com/office/drawing/2014/main" id="{ADEC4B8E-DFBE-44B2-9F66-10C8598D586E}"/>
              </a:ext>
            </a:extLst>
          </p:cNvPr>
          <p:cNvSpPr txBox="1"/>
          <p:nvPr/>
        </p:nvSpPr>
        <p:spPr>
          <a:xfrm>
            <a:off x="5642680" y="2589199"/>
            <a:ext cx="6236353" cy="221599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8 243 maintiens réalisés par les 3 versants de la FP en 2022</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FPE : 658 maintiens (8% du total)</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FPH : 2 851 maintiens (35% du total)</a:t>
            </a:r>
          </a:p>
          <a:p>
            <a:pPr marL="62865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Light" panose="020F0302020204030204"/>
                <a:ea typeface="+mn-ea"/>
                <a:cs typeface="+mn-cs"/>
              </a:rPr>
              <a:t>FPT : 4 734 maintiens (57% du total)</a:t>
            </a: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Light" panose="020F0302020204030204"/>
                <a:ea typeface="+mn-ea"/>
                <a:cs typeface="+mn-cs"/>
              </a:rPr>
              <a:t>219 973 maintiens dans l’emploi réalisés depuis 2006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122637C8-1C62-47A2-8BAB-31E988DB7EEA}"/>
              </a:ext>
            </a:extLst>
          </p:cNvPr>
          <p:cNvPicPr>
            <a:picLocks noChangeAspect="1"/>
          </p:cNvPicPr>
          <p:nvPr/>
        </p:nvPicPr>
        <p:blipFill>
          <a:blip r:embed="rId2"/>
          <a:stretch>
            <a:fillRect/>
          </a:stretch>
        </p:blipFill>
        <p:spPr>
          <a:xfrm>
            <a:off x="312967" y="1511167"/>
            <a:ext cx="4848245" cy="4002006"/>
          </a:xfrm>
          <a:prstGeom prst="rect">
            <a:avLst/>
          </a:prstGeom>
          <a:ln>
            <a:solidFill>
              <a:schemeClr val="accent1"/>
            </a:solidFill>
          </a:ln>
        </p:spPr>
      </p:pic>
    </p:spTree>
    <p:extLst>
      <p:ext uri="{BB962C8B-B14F-4D97-AF65-F5344CB8AC3E}">
        <p14:creationId xmlns:p14="http://schemas.microsoft.com/office/powerpoint/2010/main" val="31926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8" name="object 3"/>
          <p:cNvPicPr/>
          <p:nvPr/>
        </p:nvPicPr>
        <p:blipFill>
          <a:blip r:embed="rId3" cstate="print"/>
          <a:stretch>
            <a:fillRect/>
          </a:stretch>
        </p:blipFill>
        <p:spPr>
          <a:xfrm>
            <a:off x="1040296" y="2032506"/>
            <a:ext cx="6652637" cy="4356623"/>
          </a:xfrm>
          <a:prstGeom prst="rect">
            <a:avLst/>
          </a:prstGeom>
        </p:spPr>
      </p:pic>
      <p:grpSp>
        <p:nvGrpSpPr>
          <p:cNvPr id="9" name="object 4"/>
          <p:cNvGrpSpPr/>
          <p:nvPr/>
        </p:nvGrpSpPr>
        <p:grpSpPr>
          <a:xfrm>
            <a:off x="8938300" y="2032628"/>
            <a:ext cx="2866831" cy="4356623"/>
            <a:chOff x="7443216" y="2118360"/>
            <a:chExt cx="2696210" cy="4674235"/>
          </a:xfrm>
        </p:grpSpPr>
        <p:pic>
          <p:nvPicPr>
            <p:cNvPr id="10" name="object 5"/>
            <p:cNvPicPr/>
            <p:nvPr/>
          </p:nvPicPr>
          <p:blipFill>
            <a:blip r:embed="rId4" cstate="print"/>
            <a:stretch>
              <a:fillRect/>
            </a:stretch>
          </p:blipFill>
          <p:spPr>
            <a:xfrm>
              <a:off x="7627620" y="2118360"/>
              <a:ext cx="1876044" cy="2775204"/>
            </a:xfrm>
            <a:prstGeom prst="rect">
              <a:avLst/>
            </a:prstGeom>
          </p:spPr>
        </p:pic>
        <p:pic>
          <p:nvPicPr>
            <p:cNvPr id="11" name="object 6"/>
            <p:cNvPicPr/>
            <p:nvPr/>
          </p:nvPicPr>
          <p:blipFill>
            <a:blip r:embed="rId5" cstate="print"/>
            <a:stretch>
              <a:fillRect/>
            </a:stretch>
          </p:blipFill>
          <p:spPr>
            <a:xfrm>
              <a:off x="7443216" y="4860034"/>
              <a:ext cx="2695955" cy="1932430"/>
            </a:xfrm>
            <a:prstGeom prst="rect">
              <a:avLst/>
            </a:prstGeom>
          </p:spPr>
        </p:pic>
      </p:grpSp>
      <p:sp>
        <p:nvSpPr>
          <p:cNvPr id="3" name="Rectangle à coins arrondis 7">
            <a:extLst>
              <a:ext uri="{FF2B5EF4-FFF2-40B4-BE49-F238E27FC236}">
                <a16:creationId xmlns:a16="http://schemas.microsoft.com/office/drawing/2014/main" id="{942E0DFB-8ABA-8AA2-5292-91C0920FAE23}"/>
              </a:ext>
            </a:extLst>
          </p:cNvPr>
          <p:cNvSpPr/>
          <p:nvPr/>
        </p:nvSpPr>
        <p:spPr>
          <a:xfrm>
            <a:off x="3665197" y="528887"/>
            <a:ext cx="7486507" cy="118164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Chiffres clés de l’emploi des personnes en situation de handicap en Occitanie</a:t>
            </a:r>
          </a:p>
        </p:txBody>
      </p:sp>
    </p:spTree>
    <p:extLst>
      <p:ext uri="{BB962C8B-B14F-4D97-AF65-F5344CB8AC3E}">
        <p14:creationId xmlns:p14="http://schemas.microsoft.com/office/powerpoint/2010/main" val="284510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grpSp>
        <p:nvGrpSpPr>
          <p:cNvPr id="8" name="object 3"/>
          <p:cNvGrpSpPr/>
          <p:nvPr/>
        </p:nvGrpSpPr>
        <p:grpSpPr>
          <a:xfrm>
            <a:off x="1040296" y="2480645"/>
            <a:ext cx="10764836" cy="3317967"/>
            <a:chOff x="203011" y="2168010"/>
            <a:chExt cx="11989435" cy="3463290"/>
          </a:xfrm>
        </p:grpSpPr>
        <p:pic>
          <p:nvPicPr>
            <p:cNvPr id="9" name="object 4"/>
            <p:cNvPicPr/>
            <p:nvPr/>
          </p:nvPicPr>
          <p:blipFill>
            <a:blip r:embed="rId3" cstate="print"/>
            <a:stretch>
              <a:fillRect/>
            </a:stretch>
          </p:blipFill>
          <p:spPr>
            <a:xfrm>
              <a:off x="203011" y="2168010"/>
              <a:ext cx="6143304" cy="3436665"/>
            </a:xfrm>
            <a:prstGeom prst="rect">
              <a:avLst/>
            </a:prstGeom>
          </p:spPr>
        </p:pic>
        <p:pic>
          <p:nvPicPr>
            <p:cNvPr id="10" name="object 5"/>
            <p:cNvPicPr/>
            <p:nvPr/>
          </p:nvPicPr>
          <p:blipFill>
            <a:blip r:embed="rId4" cstate="print"/>
            <a:stretch>
              <a:fillRect/>
            </a:stretch>
          </p:blipFill>
          <p:spPr>
            <a:xfrm>
              <a:off x="5792723" y="2628900"/>
              <a:ext cx="6399276" cy="3002280"/>
            </a:xfrm>
            <a:prstGeom prst="rect">
              <a:avLst/>
            </a:prstGeom>
          </p:spPr>
        </p:pic>
      </p:grpSp>
      <p:sp>
        <p:nvSpPr>
          <p:cNvPr id="5" name="Rectangle à coins arrondis 7">
            <a:extLst>
              <a:ext uri="{FF2B5EF4-FFF2-40B4-BE49-F238E27FC236}">
                <a16:creationId xmlns:a16="http://schemas.microsoft.com/office/drawing/2014/main" id="{48C5BAEF-6F33-3D47-2807-87EA64F0E83F}"/>
              </a:ext>
            </a:extLst>
          </p:cNvPr>
          <p:cNvSpPr/>
          <p:nvPr/>
        </p:nvSpPr>
        <p:spPr>
          <a:xfrm>
            <a:off x="3665197" y="739628"/>
            <a:ext cx="7486507" cy="118164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Chiffres clés de l’emploi des personnes en situation de handicap en Occitanie</a:t>
            </a:r>
          </a:p>
        </p:txBody>
      </p:sp>
    </p:spTree>
    <p:extLst>
      <p:ext uri="{BB962C8B-B14F-4D97-AF65-F5344CB8AC3E}">
        <p14:creationId xmlns:p14="http://schemas.microsoft.com/office/powerpoint/2010/main" val="30921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B0D0A-D17F-4F3C-ACA2-47459FA901E6}"/>
              </a:ext>
            </a:extLst>
          </p:cNvPr>
          <p:cNvSpPr>
            <a:spLocks noGrp="1"/>
          </p:cNvSpPr>
          <p:nvPr>
            <p:ph type="title"/>
          </p:nvPr>
        </p:nvSpPr>
        <p:spPr>
          <a:xfrm>
            <a:off x="3681886" y="2466442"/>
            <a:ext cx="7971397" cy="1095903"/>
          </a:xfrm>
        </p:spPr>
        <p:txBody>
          <a:bodyPr/>
          <a:lstStyle/>
          <a:p>
            <a:r>
              <a:rPr lang="fr-FR" dirty="0"/>
              <a:t>Recruter un agent en situation de Handicap dans la Fonction Publique</a:t>
            </a:r>
          </a:p>
        </p:txBody>
      </p:sp>
      <p:pic>
        <p:nvPicPr>
          <p:cNvPr id="1026" name="Picture 2" descr="Your Ultimate Guide to Employee Onboarding">
            <a:extLst>
              <a:ext uri="{FF2B5EF4-FFF2-40B4-BE49-F238E27FC236}">
                <a16:creationId xmlns:a16="http://schemas.microsoft.com/office/drawing/2014/main" id="{B79880DB-8A7A-4C74-20E9-5BF738BCA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746" y="3841125"/>
            <a:ext cx="3922713" cy="261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4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47077F5-AD08-A8B7-BDBD-1F13FA612538}"/>
              </a:ext>
            </a:extLst>
          </p:cNvPr>
          <p:cNvPicPr>
            <a:picLocks noChangeAspect="1"/>
          </p:cNvPicPr>
          <p:nvPr/>
        </p:nvPicPr>
        <p:blipFill>
          <a:blip r:embed="rId2"/>
          <a:stretch>
            <a:fillRect/>
          </a:stretch>
        </p:blipFill>
        <p:spPr>
          <a:xfrm>
            <a:off x="586104" y="434898"/>
            <a:ext cx="11019791" cy="6073518"/>
          </a:xfrm>
          <a:prstGeom prst="rect">
            <a:avLst/>
          </a:prstGeom>
        </p:spPr>
      </p:pic>
    </p:spTree>
    <p:extLst>
      <p:ext uri="{BB962C8B-B14F-4D97-AF65-F5344CB8AC3E}">
        <p14:creationId xmlns:p14="http://schemas.microsoft.com/office/powerpoint/2010/main" val="381698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463012" y="472534"/>
            <a:ext cx="7465183" cy="637562"/>
          </a:xfrm>
        </p:spPr>
        <p:txBody>
          <a:bodyPr/>
          <a:lstStyle/>
          <a:p>
            <a:r>
              <a:rPr lang="fr-FR" dirty="0"/>
              <a:t>Objectifs de ce webinaire </a:t>
            </a:r>
          </a:p>
        </p:txBody>
      </p:sp>
      <p:sp>
        <p:nvSpPr>
          <p:cNvPr id="3" name="Espace réservé du texte 2">
            <a:extLst>
              <a:ext uri="{FF2B5EF4-FFF2-40B4-BE49-F238E27FC236}">
                <a16:creationId xmlns:a16="http://schemas.microsoft.com/office/drawing/2014/main" id="{076818D4-B5AB-2544-A17E-2B0A38750C86}"/>
              </a:ext>
            </a:extLst>
          </p:cNvPr>
          <p:cNvSpPr>
            <a:spLocks noGrp="1"/>
          </p:cNvSpPr>
          <p:nvPr>
            <p:ph type="body" sz="quarter" idx="10"/>
          </p:nvPr>
        </p:nvSpPr>
        <p:spPr>
          <a:xfrm>
            <a:off x="3463012" y="1704847"/>
            <a:ext cx="8500388" cy="2068670"/>
          </a:xfrm>
        </p:spPr>
        <p:txBody>
          <a:bodyPr/>
          <a:lstStyle/>
          <a:p>
            <a:pPr marL="342900" indent="-342900">
              <a:buFont typeface="Arial" panose="020B0604020202020204" pitchFamily="34" charset="0"/>
              <a:buChar char="•"/>
            </a:pPr>
            <a:r>
              <a:rPr lang="fr-FR" sz="2400" dirty="0">
                <a:ea typeface="+mj-ea"/>
                <a:cs typeface="+mj-cs"/>
              </a:rPr>
              <a:t>Mieux comprendre les </a:t>
            </a:r>
            <a:r>
              <a:rPr lang="fr-FR" sz="2400" b="1" dirty="0">
                <a:solidFill>
                  <a:schemeClr val="accent3">
                    <a:lumMod val="75000"/>
                  </a:schemeClr>
                </a:solidFill>
                <a:ea typeface="+mj-ea"/>
                <a:cs typeface="+mj-cs"/>
              </a:rPr>
              <a:t>spécificités</a:t>
            </a:r>
            <a:r>
              <a:rPr lang="fr-FR" sz="2400" dirty="0">
                <a:ea typeface="+mj-ea"/>
                <a:cs typeface="+mj-cs"/>
              </a:rPr>
              <a:t> du recrutement des PSH</a:t>
            </a:r>
          </a:p>
          <a:p>
            <a:pPr marL="342900" indent="-342900">
              <a:buFont typeface="Arial" panose="020B0604020202020204" pitchFamily="34" charset="0"/>
              <a:buChar char="•"/>
            </a:pPr>
            <a:r>
              <a:rPr lang="fr-FR" sz="2400" b="1" dirty="0">
                <a:solidFill>
                  <a:schemeClr val="accent3">
                    <a:lumMod val="75000"/>
                  </a:schemeClr>
                </a:solidFill>
                <a:ea typeface="+mj-ea"/>
                <a:cs typeface="+mj-cs"/>
              </a:rPr>
              <a:t>Adapter son process </a:t>
            </a:r>
            <a:r>
              <a:rPr lang="fr-FR" sz="2400" dirty="0">
                <a:ea typeface="+mj-ea"/>
                <a:cs typeface="+mj-cs"/>
              </a:rPr>
              <a:t>pour le rendre plus efficace : définition du besoin</a:t>
            </a:r>
          </a:p>
          <a:p>
            <a:pPr marL="342900" indent="-342900">
              <a:buFont typeface="Arial" panose="020B0604020202020204" pitchFamily="34" charset="0"/>
              <a:buChar char="•"/>
            </a:pPr>
            <a:r>
              <a:rPr lang="fr-FR" sz="2400" b="1" dirty="0">
                <a:solidFill>
                  <a:schemeClr val="accent3">
                    <a:lumMod val="75000"/>
                  </a:schemeClr>
                </a:solidFill>
                <a:ea typeface="+mj-ea"/>
                <a:cs typeface="+mj-cs"/>
              </a:rPr>
              <a:t>Améliorer son questionnement </a:t>
            </a:r>
            <a:r>
              <a:rPr lang="fr-FR" sz="2400" dirty="0">
                <a:ea typeface="+mj-ea"/>
                <a:cs typeface="+mj-cs"/>
              </a:rPr>
              <a:t>et l’orienter sur les compétences</a:t>
            </a:r>
          </a:p>
          <a:p>
            <a:pPr marL="342900" indent="-342900">
              <a:buFont typeface="Arial" panose="020B0604020202020204" pitchFamily="34" charset="0"/>
              <a:buChar char="•"/>
            </a:pPr>
            <a:r>
              <a:rPr lang="fr-FR" sz="2400" b="1" dirty="0">
                <a:solidFill>
                  <a:schemeClr val="accent3">
                    <a:lumMod val="75000"/>
                  </a:schemeClr>
                </a:solidFill>
                <a:ea typeface="+mj-ea"/>
                <a:cs typeface="+mj-cs"/>
              </a:rPr>
              <a:t>Renforcer sa posture </a:t>
            </a:r>
          </a:p>
          <a:p>
            <a:pPr marL="342900" indent="-342900">
              <a:buFont typeface="Arial" panose="020B0604020202020204" pitchFamily="34" charset="0"/>
              <a:buChar char="•"/>
            </a:pPr>
            <a:r>
              <a:rPr lang="fr-FR" sz="2400" dirty="0">
                <a:ea typeface="+mj-ea"/>
                <a:cs typeface="+mj-cs"/>
              </a:rPr>
              <a:t>Regard et conseils </a:t>
            </a:r>
            <a:r>
              <a:rPr lang="fr-FR" sz="2400" b="1" dirty="0">
                <a:solidFill>
                  <a:schemeClr val="accent3">
                    <a:lumMod val="75000"/>
                  </a:schemeClr>
                </a:solidFill>
                <a:ea typeface="+mj-ea"/>
                <a:cs typeface="+mj-cs"/>
              </a:rPr>
              <a:t>CAP EMPLOI</a:t>
            </a:r>
          </a:p>
          <a:p>
            <a:pPr marL="342900" indent="-342900">
              <a:buFont typeface="Arial" panose="020B0604020202020204" pitchFamily="34" charset="0"/>
              <a:buChar char="•"/>
            </a:pPr>
            <a:r>
              <a:rPr lang="fr-FR" sz="2400" dirty="0">
                <a:ea typeface="+mj-ea"/>
                <a:cs typeface="+mj-cs"/>
              </a:rPr>
              <a:t>Découvrir le </a:t>
            </a:r>
            <a:r>
              <a:rPr lang="fr-FR" sz="2400" b="1" dirty="0">
                <a:solidFill>
                  <a:schemeClr val="accent3">
                    <a:lumMod val="75000"/>
                  </a:schemeClr>
                </a:solidFill>
                <a:ea typeface="+mj-ea"/>
                <a:cs typeface="+mj-cs"/>
              </a:rPr>
              <a:t>futur kit outils recrutement du FIPHFP</a:t>
            </a:r>
          </a:p>
        </p:txBody>
      </p:sp>
    </p:spTree>
    <p:extLst>
      <p:ext uri="{BB962C8B-B14F-4D97-AF65-F5344CB8AC3E}">
        <p14:creationId xmlns:p14="http://schemas.microsoft.com/office/powerpoint/2010/main" val="347498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815033-AD24-551A-6B23-8E855DCB4B7F}"/>
              </a:ext>
            </a:extLst>
          </p:cNvPr>
          <p:cNvPicPr>
            <a:picLocks noChangeAspect="1"/>
          </p:cNvPicPr>
          <p:nvPr/>
        </p:nvPicPr>
        <p:blipFill rotWithShape="1">
          <a:blip r:embed="rId2"/>
          <a:srcRect t="2322" r="1718" b="7249"/>
          <a:stretch/>
        </p:blipFill>
        <p:spPr bwMode="auto">
          <a:xfrm>
            <a:off x="1103971" y="0"/>
            <a:ext cx="9478536" cy="67463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29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507999" y="1075503"/>
            <a:ext cx="10947269" cy="2603500"/>
          </a:xfrm>
          <a:solidFill>
            <a:schemeClr val="bg1"/>
          </a:solidFill>
        </p:spPr>
        <p:txBody>
          <a:bodyPr/>
          <a:lstStyle/>
          <a:p>
            <a:pPr algn="just">
              <a:lnSpc>
                <a:spcPct val="115000"/>
              </a:lnSpc>
            </a:pPr>
            <a:r>
              <a:rPr lang="fr-FR" sz="1800" b="1" dirty="0">
                <a:solidFill>
                  <a:schemeClr val="accent4">
                    <a:lumMod val="75000"/>
                  </a:schemeClr>
                </a:solidFill>
                <a:effectLst/>
                <a:latin typeface="Arial" panose="020B0604020202020204" pitchFamily="34" charset="0"/>
                <a:ea typeface="Arial" panose="020B0604020202020204" pitchFamily="34" charset="0"/>
              </a:rPr>
              <a:t>De la définition du profil à l’intégration en poste du candidat</a:t>
            </a:r>
          </a:p>
          <a:p>
            <a:pPr algn="just">
              <a:lnSpc>
                <a:spcPct val="115000"/>
              </a:lnSpc>
            </a:pPr>
            <a:endParaRPr lang="fr-FR" sz="1800" b="1" dirty="0">
              <a:latin typeface="Arial" panose="020B0604020202020204" pitchFamily="34" charset="0"/>
              <a:ea typeface="Times New Roman" panose="02020603050405020304" pitchFamily="18" charset="0"/>
            </a:endParaRPr>
          </a:p>
          <a:p>
            <a:pPr algn="just">
              <a:lnSpc>
                <a:spcPct val="115000"/>
              </a:lnSpc>
            </a:pPr>
            <a:r>
              <a:rPr lang="fr-FR" sz="1800" dirty="0">
                <a:latin typeface="Arial" panose="020B0604020202020204" pitchFamily="34" charset="0"/>
                <a:ea typeface="Times New Roman" panose="02020603050405020304" pitchFamily="18" charset="0"/>
              </a:rPr>
              <a:t>Dans la tête d’une PSH </a:t>
            </a:r>
          </a:p>
          <a:p>
            <a:pPr marL="285750" indent="-285750" algn="just">
              <a:lnSpc>
                <a:spcPct val="115000"/>
              </a:lnSpc>
              <a:buFont typeface="Arial" panose="020B0604020202020204" pitchFamily="34" charset="0"/>
              <a:buChar char="•"/>
            </a:pPr>
            <a:r>
              <a:rPr lang="fr-FR" sz="1800" b="1" dirty="0">
                <a:latin typeface="Arial" panose="020B0604020202020204" pitchFamily="34" charset="0"/>
                <a:ea typeface="Times New Roman" panose="02020603050405020304" pitchFamily="18" charset="0"/>
              </a:rPr>
              <a:t>Autocensure</a:t>
            </a:r>
            <a:r>
              <a:rPr lang="fr-FR" sz="1800" dirty="0">
                <a:latin typeface="Arial" panose="020B0604020202020204" pitchFamily="34" charset="0"/>
                <a:ea typeface="Times New Roman" panose="02020603050405020304" pitchFamily="18" charset="0"/>
              </a:rPr>
              <a:t>, manque de confiance en soi, </a:t>
            </a:r>
          </a:p>
          <a:p>
            <a:pPr marL="285750" indent="-285750" algn="just">
              <a:lnSpc>
                <a:spcPct val="115000"/>
              </a:lnSpc>
              <a:buFont typeface="Arial" panose="020B0604020202020204" pitchFamily="34" charset="0"/>
              <a:buChar char="•"/>
            </a:pPr>
            <a:r>
              <a:rPr lang="fr-FR" sz="1800" dirty="0">
                <a:latin typeface="Arial" panose="020B0604020202020204" pitchFamily="34" charset="0"/>
                <a:ea typeface="Times New Roman" panose="02020603050405020304" pitchFamily="18" charset="0"/>
              </a:rPr>
              <a:t>Possible </a:t>
            </a:r>
            <a:r>
              <a:rPr lang="fr-FR" sz="1800" b="1" dirty="0">
                <a:latin typeface="Arial" panose="020B0604020202020204" pitchFamily="34" charset="0"/>
                <a:ea typeface="Times New Roman" panose="02020603050405020304" pitchFamily="18" charset="0"/>
              </a:rPr>
              <a:t>appréhension</a:t>
            </a:r>
            <a:r>
              <a:rPr lang="fr-FR" sz="1800" dirty="0">
                <a:latin typeface="Arial" panose="020B0604020202020204" pitchFamily="34" charset="0"/>
                <a:ea typeface="Times New Roman" panose="02020603050405020304" pitchFamily="18" charset="0"/>
              </a:rPr>
              <a:t> d’être questionnés sur leur handicap</a:t>
            </a:r>
          </a:p>
          <a:p>
            <a:pPr marL="285750" indent="-285750" algn="just">
              <a:lnSpc>
                <a:spcPct val="115000"/>
              </a:lnSpc>
              <a:buFont typeface="Arial" panose="020B0604020202020204" pitchFamily="34" charset="0"/>
              <a:buChar char="•"/>
            </a:pPr>
            <a:r>
              <a:rPr lang="fr-FR" sz="1800" dirty="0">
                <a:latin typeface="Arial" panose="020B0604020202020204" pitchFamily="34" charset="0"/>
                <a:ea typeface="Times New Roman" panose="02020603050405020304" pitchFamily="18" charset="0"/>
              </a:rPr>
              <a:t>Statistiquement </a:t>
            </a:r>
            <a:r>
              <a:rPr lang="fr-FR" sz="1800" b="1" dirty="0">
                <a:latin typeface="Arial" panose="020B0604020202020204" pitchFamily="34" charset="0"/>
                <a:ea typeface="Times New Roman" panose="02020603050405020304" pitchFamily="18" charset="0"/>
              </a:rPr>
              <a:t>peu diplômés : vais-je correspondre ?</a:t>
            </a:r>
          </a:p>
          <a:p>
            <a:pPr marL="285750" indent="-285750" algn="just">
              <a:lnSpc>
                <a:spcPct val="115000"/>
              </a:lnSpc>
              <a:buFont typeface="Arial" panose="020B0604020202020204" pitchFamily="34" charset="0"/>
              <a:buChar char="•"/>
            </a:pPr>
            <a:r>
              <a:rPr lang="fr-FR" sz="1800" dirty="0">
                <a:latin typeface="Arial" panose="020B0604020202020204" pitchFamily="34" charset="0"/>
                <a:ea typeface="Times New Roman" panose="02020603050405020304" pitchFamily="18" charset="0"/>
              </a:rPr>
              <a:t>En reconversion pour certains : </a:t>
            </a:r>
            <a:r>
              <a:rPr lang="fr-FR" sz="1800" b="1" dirty="0">
                <a:latin typeface="Arial" panose="020B0604020202020204" pitchFamily="34" charset="0"/>
                <a:ea typeface="Times New Roman" panose="02020603050405020304" pitchFamily="18" charset="0"/>
              </a:rPr>
              <a:t>comment valoriser mes compétences ?</a:t>
            </a:r>
          </a:p>
          <a:p>
            <a:pPr algn="just">
              <a:lnSpc>
                <a:spcPct val="115000"/>
              </a:lnSpc>
            </a:pPr>
            <a:endParaRPr lang="fr-FR" sz="1800" b="1" dirty="0">
              <a:latin typeface="Arial" panose="020B0604020202020204" pitchFamily="34" charset="0"/>
              <a:ea typeface="Times New Roman" panose="02020603050405020304" pitchFamily="18" charset="0"/>
            </a:endParaRPr>
          </a:p>
          <a:p>
            <a:pPr algn="ctr">
              <a:lnSpc>
                <a:spcPct val="115000"/>
              </a:lnSpc>
            </a:pPr>
            <a:r>
              <a:rPr lang="fr-FR" sz="4400" b="1" dirty="0">
                <a:solidFill>
                  <a:schemeClr val="accent3">
                    <a:lumMod val="75000"/>
                  </a:schemeClr>
                </a:solidFill>
                <a:effectLst/>
                <a:latin typeface="Arial Narrow" panose="020B0606020202030204" pitchFamily="34" charset="0"/>
                <a:ea typeface="Times New Roman" panose="02020603050405020304" pitchFamily="18" charset="0"/>
              </a:rPr>
              <a:t>▼</a:t>
            </a:r>
          </a:p>
          <a:p>
            <a:pPr algn="ctr">
              <a:lnSpc>
                <a:spcPct val="115000"/>
              </a:lnSpc>
            </a:pPr>
            <a:r>
              <a:rPr lang="fr-FR" sz="2400" b="1" dirty="0">
                <a:solidFill>
                  <a:srgbClr val="6BA42C"/>
                </a:solidFill>
                <a:latin typeface="Arial" panose="020B0604020202020204" pitchFamily="34" charset="0"/>
              </a:rPr>
              <a:t>Adapter son process </a:t>
            </a:r>
          </a:p>
          <a:p>
            <a:pPr algn="ctr">
              <a:lnSpc>
                <a:spcPct val="115000"/>
              </a:lnSpc>
            </a:pPr>
            <a:r>
              <a:rPr lang="fr-FR" sz="2400" b="1" dirty="0">
                <a:solidFill>
                  <a:srgbClr val="6BA42C"/>
                </a:solidFill>
                <a:latin typeface="Arial" panose="020B0604020202020204" pitchFamily="34" charset="0"/>
              </a:rPr>
              <a:t>Soigner sa posture pour libérer le potentiel des candidats</a:t>
            </a: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Le process de recrutement</a:t>
            </a:r>
          </a:p>
        </p:txBody>
      </p:sp>
      <p:pic>
        <p:nvPicPr>
          <p:cNvPr id="1026" name="Picture 2" descr="Réfléchir - TA@l’école">
            <a:extLst>
              <a:ext uri="{FF2B5EF4-FFF2-40B4-BE49-F238E27FC236}">
                <a16:creationId xmlns:a16="http://schemas.microsoft.com/office/drawing/2014/main" id="{69E6FB0D-3D69-D3F3-DEE5-22471BEF3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331" y="576560"/>
            <a:ext cx="3667441" cy="244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3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B0D0A-D17F-4F3C-ACA2-47459FA901E6}"/>
              </a:ext>
            </a:extLst>
          </p:cNvPr>
          <p:cNvSpPr>
            <a:spLocks noGrp="1"/>
          </p:cNvSpPr>
          <p:nvPr>
            <p:ph type="title"/>
          </p:nvPr>
        </p:nvSpPr>
        <p:spPr>
          <a:xfrm>
            <a:off x="3681886" y="2466442"/>
            <a:ext cx="7971397" cy="1095903"/>
          </a:xfrm>
        </p:spPr>
        <p:txBody>
          <a:bodyPr/>
          <a:lstStyle/>
          <a:p>
            <a:r>
              <a:rPr lang="fr-FR" dirty="0"/>
              <a:t>Préparer son entretien avec la PSH</a:t>
            </a:r>
          </a:p>
        </p:txBody>
      </p:sp>
      <p:pic>
        <p:nvPicPr>
          <p:cNvPr id="1026" name="Picture 2" descr="L’obligation d’emploi des travailleurs handicapés version 2020 - Azerfi ...">
            <a:extLst>
              <a:ext uri="{FF2B5EF4-FFF2-40B4-BE49-F238E27FC236}">
                <a16:creationId xmlns:a16="http://schemas.microsoft.com/office/drawing/2014/main" id="{27CDE019-1330-AC0D-C487-599EF01B7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114" y="3640404"/>
            <a:ext cx="3863898" cy="257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65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387945" y="1257300"/>
            <a:ext cx="11566162" cy="5288466"/>
          </a:xfrm>
          <a:solidFill>
            <a:schemeClr val="bg1"/>
          </a:solidFill>
        </p:spPr>
        <p:txBody>
          <a:bodyPr/>
          <a:lstStyle/>
          <a:p>
            <a:pPr algn="l"/>
            <a:r>
              <a:rPr lang="fr-FR" sz="2400" dirty="0">
                <a:solidFill>
                  <a:srgbClr val="17181C"/>
                </a:solidFill>
                <a:latin typeface="Inter"/>
              </a:rPr>
              <a:t>Encore + quand il s’agit d’une PSH</a:t>
            </a:r>
          </a:p>
          <a:p>
            <a:pPr algn="l"/>
            <a:r>
              <a:rPr lang="fr-FR" sz="2400" dirty="0">
                <a:solidFill>
                  <a:srgbClr val="17181C"/>
                </a:solidFill>
                <a:latin typeface="Inter"/>
              </a:rPr>
              <a:t>Mobilité interne, candidature extérieure issue du privée, CV transmis par CAP emploi ou CDG…</a:t>
            </a:r>
          </a:p>
          <a:p>
            <a:pPr algn="l"/>
            <a:endParaRPr lang="fr-FR" sz="2400" dirty="0">
              <a:solidFill>
                <a:srgbClr val="17181C"/>
              </a:solidFill>
              <a:latin typeface="Inter"/>
            </a:endParaRPr>
          </a:p>
          <a:p>
            <a:pPr algn="l"/>
            <a:r>
              <a:rPr lang="fr-FR" sz="2400" b="1" i="0" dirty="0">
                <a:solidFill>
                  <a:srgbClr val="17181C"/>
                </a:solidFill>
                <a:effectLst/>
                <a:latin typeface="Inter"/>
              </a:rPr>
              <a:t>Quelles étapes pour la préparation ?</a:t>
            </a:r>
            <a:endParaRPr lang="fr-FR" sz="2400" b="0" i="0" dirty="0">
              <a:solidFill>
                <a:srgbClr val="17181C"/>
              </a:solidFill>
              <a:effectLst/>
              <a:latin typeface="Inter"/>
            </a:endParaRPr>
          </a:p>
          <a:p>
            <a:pPr marL="342900" indent="-342900" algn="l">
              <a:buFont typeface="Arial" panose="020B0604020202020204" pitchFamily="34" charset="0"/>
              <a:buChar char="•"/>
            </a:pPr>
            <a:r>
              <a:rPr lang="fr-FR" sz="2400" dirty="0">
                <a:solidFill>
                  <a:srgbClr val="17181C"/>
                </a:solidFill>
                <a:latin typeface="Inter"/>
              </a:rPr>
              <a:t>Définir un besoin « </a:t>
            </a:r>
            <a:r>
              <a:rPr lang="fr-FR" sz="2400" dirty="0" err="1">
                <a:solidFill>
                  <a:srgbClr val="17181C"/>
                </a:solidFill>
                <a:latin typeface="Inter"/>
              </a:rPr>
              <a:t>handi</a:t>
            </a:r>
            <a:r>
              <a:rPr lang="fr-FR" sz="2400" dirty="0">
                <a:solidFill>
                  <a:srgbClr val="17181C"/>
                </a:solidFill>
                <a:latin typeface="Inter"/>
              </a:rPr>
              <a:t>-compatible » en se basant sur la fiche de poste si existante</a:t>
            </a:r>
          </a:p>
          <a:p>
            <a:pPr marL="342900" indent="-342900" algn="l">
              <a:buFont typeface="Arial" panose="020B0604020202020204" pitchFamily="34" charset="0"/>
              <a:buChar char="•"/>
            </a:pPr>
            <a:r>
              <a:rPr lang="fr-FR" sz="2400" dirty="0">
                <a:solidFill>
                  <a:srgbClr val="17181C"/>
                </a:solidFill>
                <a:latin typeface="Inter"/>
              </a:rPr>
              <a:t>Adapter le besoin au contexte actuel</a:t>
            </a:r>
          </a:p>
          <a:p>
            <a:pPr marL="342900" indent="-342900" algn="l">
              <a:buFont typeface="Arial" panose="020B0604020202020204" pitchFamily="34" charset="0"/>
              <a:buChar char="•"/>
            </a:pPr>
            <a:r>
              <a:rPr lang="fr-FR" sz="2400" dirty="0">
                <a:solidFill>
                  <a:srgbClr val="17181C"/>
                </a:solidFill>
                <a:latin typeface="Inter"/>
              </a:rPr>
              <a:t>Cibler les </a:t>
            </a:r>
            <a:r>
              <a:rPr lang="fr-FR" sz="2400" u="sng" dirty="0">
                <a:solidFill>
                  <a:srgbClr val="17181C"/>
                </a:solidFill>
                <a:latin typeface="Inter"/>
              </a:rPr>
              <a:t>compétences</a:t>
            </a:r>
            <a:r>
              <a:rPr lang="fr-FR" sz="2400" dirty="0">
                <a:solidFill>
                  <a:srgbClr val="17181C"/>
                </a:solidFill>
                <a:latin typeface="Inter"/>
              </a:rPr>
              <a:t> requises  : </a:t>
            </a:r>
            <a:r>
              <a:rPr lang="fr-FR" sz="2400" b="1" dirty="0">
                <a:solidFill>
                  <a:srgbClr val="5A8B25"/>
                </a:solidFill>
                <a:latin typeface="Inter"/>
              </a:rPr>
              <a:t>prioritaires/essentielles</a:t>
            </a:r>
            <a:r>
              <a:rPr lang="fr-FR" sz="2400" dirty="0">
                <a:solidFill>
                  <a:srgbClr val="17181C"/>
                </a:solidFill>
                <a:latin typeface="Inter"/>
              </a:rPr>
              <a:t>, </a:t>
            </a:r>
            <a:r>
              <a:rPr lang="fr-FR" sz="2400" b="1" dirty="0">
                <a:solidFill>
                  <a:srgbClr val="5A8B25"/>
                </a:solidFill>
                <a:latin typeface="Inter"/>
              </a:rPr>
              <a:t>secondaires</a:t>
            </a:r>
            <a:r>
              <a:rPr lang="fr-FR" sz="2400" dirty="0">
                <a:solidFill>
                  <a:srgbClr val="17181C"/>
                </a:solidFill>
                <a:latin typeface="Inter"/>
              </a:rPr>
              <a:t>, </a:t>
            </a:r>
            <a:r>
              <a:rPr lang="fr-FR" sz="2400" b="1" dirty="0">
                <a:solidFill>
                  <a:srgbClr val="5A8B25"/>
                </a:solidFill>
                <a:latin typeface="Inter"/>
              </a:rPr>
              <a:t>transférables</a:t>
            </a:r>
          </a:p>
          <a:p>
            <a:pPr marL="342900" indent="-342900" algn="l">
              <a:buFont typeface="Arial" panose="020B0604020202020204" pitchFamily="34" charset="0"/>
              <a:buChar char="•"/>
            </a:pPr>
            <a:r>
              <a:rPr lang="fr-FR" sz="2400" dirty="0">
                <a:solidFill>
                  <a:srgbClr val="17181C"/>
                </a:solidFill>
                <a:latin typeface="Inter"/>
              </a:rPr>
              <a:t>Sauf s’il est indispensable, </a:t>
            </a:r>
            <a:r>
              <a:rPr lang="fr-FR" sz="2400" b="1" dirty="0">
                <a:solidFill>
                  <a:srgbClr val="17181C"/>
                </a:solidFill>
                <a:latin typeface="Inter"/>
              </a:rPr>
              <a:t>ne pas fonctionner systématiquement par un diplôme</a:t>
            </a:r>
          </a:p>
          <a:p>
            <a:pPr marL="342900" indent="-342900" algn="l">
              <a:buFont typeface="Arial" panose="020B0604020202020204" pitchFamily="34" charset="0"/>
              <a:buChar char="•"/>
            </a:pPr>
            <a:r>
              <a:rPr lang="fr-FR" sz="2400" b="1" dirty="0">
                <a:solidFill>
                  <a:srgbClr val="17181C"/>
                </a:solidFill>
                <a:latin typeface="Inter"/>
              </a:rPr>
              <a:t>Identifier des questions ciblées et pertinentes  </a:t>
            </a:r>
          </a:p>
          <a:p>
            <a:pPr marL="342900" indent="-342900" algn="l">
              <a:buFont typeface="Arial" panose="020B0604020202020204" pitchFamily="34" charset="0"/>
              <a:buChar char="•"/>
            </a:pPr>
            <a:r>
              <a:rPr lang="fr-FR" sz="2400" b="1" dirty="0">
                <a:solidFill>
                  <a:srgbClr val="17181C"/>
                </a:solidFill>
                <a:latin typeface="Inter"/>
              </a:rPr>
              <a:t>Limiter ses stéréotypes et travailler sa posture</a:t>
            </a:r>
          </a:p>
          <a:p>
            <a:pPr algn="l"/>
            <a:endParaRPr lang="fr-FR" sz="2400" dirty="0">
              <a:solidFill>
                <a:srgbClr val="17181C"/>
              </a:solidFill>
              <a:latin typeface="Inter"/>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Un entretien se prépare </a:t>
            </a:r>
          </a:p>
        </p:txBody>
      </p:sp>
    </p:spTree>
    <p:extLst>
      <p:ext uri="{BB962C8B-B14F-4D97-AF65-F5344CB8AC3E}">
        <p14:creationId xmlns:p14="http://schemas.microsoft.com/office/powerpoint/2010/main" val="83507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algn="l">
              <a:lnSpc>
                <a:spcPct val="115000"/>
              </a:lnSpc>
              <a:spcAft>
                <a:spcPts val="600"/>
              </a:spcAft>
            </a:pPr>
            <a:r>
              <a:rPr lang="fr-FR" sz="2400" dirty="0">
                <a:solidFill>
                  <a:srgbClr val="17181C"/>
                </a:solidFill>
                <a:latin typeface="Inter"/>
              </a:rPr>
              <a:t>Une compétence est une </a:t>
            </a:r>
            <a:r>
              <a:rPr lang="fr-FR" sz="2400" b="1" dirty="0">
                <a:solidFill>
                  <a:srgbClr val="17181C"/>
                </a:solidFill>
                <a:latin typeface="Inter"/>
              </a:rPr>
              <a:t>aptitude à réaliser une tâche ou une activité</a:t>
            </a:r>
          </a:p>
          <a:p>
            <a:pPr algn="l">
              <a:lnSpc>
                <a:spcPct val="115000"/>
              </a:lnSpc>
              <a:spcAft>
                <a:spcPts val="600"/>
              </a:spcAft>
            </a:pPr>
            <a:r>
              <a:rPr lang="fr-FR" sz="2400" dirty="0">
                <a:solidFill>
                  <a:srgbClr val="17181C"/>
                </a:solidFill>
                <a:latin typeface="Inter"/>
              </a:rPr>
              <a:t>Différents types de compétences </a:t>
            </a:r>
          </a:p>
          <a:p>
            <a:pPr algn="l">
              <a:lnSpc>
                <a:spcPct val="115000"/>
              </a:lnSpc>
              <a:spcAft>
                <a:spcPts val="600"/>
              </a:spcAft>
            </a:pPr>
            <a:endParaRPr lang="fr-FR" sz="2400" dirty="0">
              <a:solidFill>
                <a:srgbClr val="17181C"/>
              </a:solidFill>
              <a:latin typeface="Inter"/>
            </a:endParaRPr>
          </a:p>
          <a:p>
            <a:pPr algn="l">
              <a:lnSpc>
                <a:spcPct val="115000"/>
              </a:lnSpc>
              <a:spcAft>
                <a:spcPts val="600"/>
              </a:spcAft>
            </a:pPr>
            <a:endParaRPr lang="fr-FR" sz="2400" dirty="0">
              <a:solidFill>
                <a:srgbClr val="17181C"/>
              </a:solidFill>
              <a:latin typeface="Inter"/>
            </a:endParaRPr>
          </a:p>
          <a:p>
            <a:pPr algn="l">
              <a:lnSpc>
                <a:spcPct val="115000"/>
              </a:lnSpc>
              <a:spcAft>
                <a:spcPts val="600"/>
              </a:spcAft>
            </a:pPr>
            <a:r>
              <a:rPr lang="fr-FR" sz="2400" dirty="0">
                <a:solidFill>
                  <a:srgbClr val="17181C"/>
                </a:solidFill>
                <a:latin typeface="Inter"/>
              </a:rPr>
              <a:t>Mobilisation d’un </a:t>
            </a:r>
            <a:r>
              <a:rPr lang="fr-FR" sz="2400" b="1" dirty="0">
                <a:solidFill>
                  <a:srgbClr val="17181C"/>
                </a:solidFill>
                <a:latin typeface="Inter"/>
              </a:rPr>
              <a:t>ensemble de ressources </a:t>
            </a:r>
            <a:r>
              <a:rPr lang="fr-FR" sz="2400" dirty="0">
                <a:solidFill>
                  <a:srgbClr val="17181C"/>
                </a:solidFill>
                <a:latin typeface="Inter"/>
              </a:rPr>
              <a:t>(savoirs, savoir-faire, savoir-être) visant à résoudre une situation plus ou moins complexe</a:t>
            </a:r>
          </a:p>
          <a:p>
            <a:pPr algn="l">
              <a:lnSpc>
                <a:spcPct val="115000"/>
              </a:lnSpc>
              <a:spcAft>
                <a:spcPts val="600"/>
              </a:spcAft>
            </a:pPr>
            <a:r>
              <a:rPr lang="fr-FR" sz="2400" dirty="0">
                <a:solidFill>
                  <a:srgbClr val="17181C"/>
                </a:solidFill>
                <a:latin typeface="Inter"/>
              </a:rPr>
              <a:t>Être compétent(e), c’est pouvoir mobiliser un ensemble intégré de connaissances, de capacités, de comportements pour résoudre des situations et/ou problèmes dans un contexte donné.</a:t>
            </a:r>
          </a:p>
          <a:p>
            <a:pPr algn="l">
              <a:lnSpc>
                <a:spcPct val="115000"/>
              </a:lnSpc>
              <a:spcAft>
                <a:spcPts val="600"/>
              </a:spcAft>
            </a:pPr>
            <a:endParaRPr lang="fr-FR" sz="2400" dirty="0">
              <a:solidFill>
                <a:srgbClr val="17181C"/>
              </a:solidFill>
              <a:latin typeface="Inter"/>
            </a:endParaRPr>
          </a:p>
          <a:p>
            <a:pPr algn="l"/>
            <a:endParaRPr lang="fr-FR" sz="2400" dirty="0">
              <a:solidFill>
                <a:srgbClr val="17181C"/>
              </a:solidFill>
              <a:latin typeface="Inter"/>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Compétence</a:t>
            </a:r>
          </a:p>
        </p:txBody>
      </p:sp>
      <p:sp>
        <p:nvSpPr>
          <p:cNvPr id="4" name="Rectangle : coins arrondis 3">
            <a:extLst>
              <a:ext uri="{FF2B5EF4-FFF2-40B4-BE49-F238E27FC236}">
                <a16:creationId xmlns:a16="http://schemas.microsoft.com/office/drawing/2014/main" id="{1C2FD337-752F-D55A-13A5-2AC10DDD758E}"/>
              </a:ext>
            </a:extLst>
          </p:cNvPr>
          <p:cNvSpPr/>
          <p:nvPr/>
        </p:nvSpPr>
        <p:spPr>
          <a:xfrm>
            <a:off x="711330" y="2628900"/>
            <a:ext cx="2362200" cy="4953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Inter"/>
              </a:rPr>
              <a:t>Professionnelles</a:t>
            </a:r>
            <a:endParaRPr lang="fr-FR" dirty="0">
              <a:latin typeface="Inter"/>
            </a:endParaRPr>
          </a:p>
        </p:txBody>
      </p:sp>
      <p:sp>
        <p:nvSpPr>
          <p:cNvPr id="5" name="Rectangle : coins arrondis 4">
            <a:extLst>
              <a:ext uri="{FF2B5EF4-FFF2-40B4-BE49-F238E27FC236}">
                <a16:creationId xmlns:a16="http://schemas.microsoft.com/office/drawing/2014/main" id="{D35DFFBC-D2C7-1B9B-02A6-27AEA07DC546}"/>
              </a:ext>
            </a:extLst>
          </p:cNvPr>
          <p:cNvSpPr/>
          <p:nvPr/>
        </p:nvSpPr>
        <p:spPr>
          <a:xfrm>
            <a:off x="3303325" y="2628900"/>
            <a:ext cx="2362200" cy="49530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Inter"/>
              </a:rPr>
              <a:t>Techniques</a:t>
            </a:r>
            <a:endParaRPr lang="fr-FR" dirty="0">
              <a:latin typeface="Inter"/>
            </a:endParaRPr>
          </a:p>
        </p:txBody>
      </p:sp>
      <p:sp>
        <p:nvSpPr>
          <p:cNvPr id="6" name="Rectangle : coins arrondis 5">
            <a:extLst>
              <a:ext uri="{FF2B5EF4-FFF2-40B4-BE49-F238E27FC236}">
                <a16:creationId xmlns:a16="http://schemas.microsoft.com/office/drawing/2014/main" id="{4EA514B9-1F14-AA2A-DA74-9CC9F062B9C1}"/>
              </a:ext>
            </a:extLst>
          </p:cNvPr>
          <p:cNvSpPr/>
          <p:nvPr/>
        </p:nvSpPr>
        <p:spPr>
          <a:xfrm>
            <a:off x="5895320" y="2628900"/>
            <a:ext cx="2362200" cy="495300"/>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Inter"/>
              </a:rPr>
              <a:t>Personnelles</a:t>
            </a:r>
            <a:endParaRPr lang="fr-FR" dirty="0">
              <a:latin typeface="Inter"/>
            </a:endParaRPr>
          </a:p>
        </p:txBody>
      </p:sp>
      <p:sp>
        <p:nvSpPr>
          <p:cNvPr id="7" name="Rectangle : coins arrondis 6">
            <a:extLst>
              <a:ext uri="{FF2B5EF4-FFF2-40B4-BE49-F238E27FC236}">
                <a16:creationId xmlns:a16="http://schemas.microsoft.com/office/drawing/2014/main" id="{19BEFFC3-71B5-0C32-4317-7EBE203181DB}"/>
              </a:ext>
            </a:extLst>
          </p:cNvPr>
          <p:cNvSpPr/>
          <p:nvPr/>
        </p:nvSpPr>
        <p:spPr>
          <a:xfrm>
            <a:off x="8487315" y="2628900"/>
            <a:ext cx="2362200" cy="49530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Inter"/>
              </a:rPr>
              <a:t>Relationnelles</a:t>
            </a:r>
            <a:endParaRPr lang="fr-FR" dirty="0">
              <a:latin typeface="Inter"/>
            </a:endParaRPr>
          </a:p>
        </p:txBody>
      </p:sp>
    </p:spTree>
    <p:extLst>
      <p:ext uri="{BB962C8B-B14F-4D97-AF65-F5344CB8AC3E}">
        <p14:creationId xmlns:p14="http://schemas.microsoft.com/office/powerpoint/2010/main" val="1777891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algn="l"/>
            <a:r>
              <a:rPr lang="fr-FR" sz="2400" dirty="0">
                <a:solidFill>
                  <a:srgbClr val="17181C"/>
                </a:solidFill>
                <a:latin typeface="Inter"/>
              </a:rPr>
              <a:t>Savoirs, savoir-faire, savoir être : savoir les distinguer (voir kit)</a:t>
            </a:r>
          </a:p>
          <a:p>
            <a:pPr algn="l"/>
            <a:endParaRPr lang="fr-FR" sz="2400" b="1" dirty="0">
              <a:solidFill>
                <a:srgbClr val="17181C"/>
              </a:solidFill>
              <a:effectLst/>
              <a:latin typeface="Inter"/>
              <a:ea typeface="Raleway" pitchFamily="2" charset="0"/>
              <a:cs typeface="Raleway" pitchFamily="2" charset="0"/>
            </a:endParaRPr>
          </a:p>
          <a:p>
            <a:pPr algn="l"/>
            <a:r>
              <a:rPr lang="fr-FR" sz="2400" b="1" dirty="0">
                <a:solidFill>
                  <a:srgbClr val="17181C"/>
                </a:solidFill>
                <a:latin typeface="Inter"/>
                <a:ea typeface="Raleway" pitchFamily="2" charset="0"/>
                <a:cs typeface="Raleway" pitchFamily="2" charset="0"/>
              </a:rPr>
              <a:t>La compétence doit être : </a:t>
            </a:r>
            <a:endParaRPr lang="fr-FR" sz="1800" b="1" dirty="0">
              <a:solidFill>
                <a:srgbClr val="00B3D9"/>
              </a:solidFill>
              <a:effectLst/>
              <a:latin typeface="Raleway" pitchFamily="2" charset="0"/>
              <a:ea typeface="Raleway" pitchFamily="2" charset="0"/>
              <a:cs typeface="Raleway" pitchFamily="2" charset="0"/>
            </a:endParaRPr>
          </a:p>
          <a:p>
            <a:pPr marL="342900" lvl="0" indent="-342900" algn="just">
              <a:lnSpc>
                <a:spcPct val="115000"/>
              </a:lnSpc>
              <a:spcAft>
                <a:spcPts val="600"/>
              </a:spcAft>
              <a:buFont typeface="Wingdings" panose="05000000000000000000" pitchFamily="2" charset="2"/>
              <a:buChar char="Ø"/>
            </a:pPr>
            <a:r>
              <a:rPr lang="fr-FR" sz="2400" b="1" dirty="0">
                <a:solidFill>
                  <a:schemeClr val="accent4">
                    <a:lumMod val="75000"/>
                  </a:schemeClr>
                </a:solidFill>
                <a:latin typeface="Inter"/>
              </a:rPr>
              <a:t>Observable</a:t>
            </a:r>
            <a:r>
              <a:rPr lang="fr-FR" sz="2400" dirty="0">
                <a:solidFill>
                  <a:srgbClr val="17181C"/>
                </a:solidFill>
                <a:latin typeface="Inter"/>
              </a:rPr>
              <a:t> : ce que la personne fait  </a:t>
            </a:r>
          </a:p>
          <a:p>
            <a:pPr marL="342900" lvl="0" indent="-342900" algn="just">
              <a:lnSpc>
                <a:spcPct val="115000"/>
              </a:lnSpc>
              <a:spcAft>
                <a:spcPts val="600"/>
              </a:spcAft>
              <a:buFont typeface="Wingdings" panose="05000000000000000000" pitchFamily="2" charset="2"/>
              <a:buChar char="Ø"/>
            </a:pPr>
            <a:r>
              <a:rPr lang="fr-FR" sz="2400" b="1" dirty="0">
                <a:solidFill>
                  <a:schemeClr val="accent4">
                    <a:lumMod val="75000"/>
                  </a:schemeClr>
                </a:solidFill>
                <a:latin typeface="Inter"/>
              </a:rPr>
              <a:t>Contextuelle</a:t>
            </a:r>
            <a:r>
              <a:rPr lang="fr-FR" sz="2400" dirty="0">
                <a:solidFill>
                  <a:srgbClr val="17181C"/>
                </a:solidFill>
                <a:latin typeface="Inter"/>
              </a:rPr>
              <a:t> : le contexte dans laquelle elle intervient </a:t>
            </a:r>
          </a:p>
          <a:p>
            <a:pPr marL="342900" lvl="0" indent="-342900" algn="just">
              <a:lnSpc>
                <a:spcPct val="115000"/>
              </a:lnSpc>
              <a:spcAft>
                <a:spcPts val="600"/>
              </a:spcAft>
              <a:buFont typeface="Wingdings" panose="05000000000000000000" pitchFamily="2" charset="2"/>
              <a:buChar char="Ø"/>
            </a:pPr>
            <a:r>
              <a:rPr lang="fr-FR" sz="2400" dirty="0">
                <a:solidFill>
                  <a:srgbClr val="17181C"/>
                </a:solidFill>
                <a:latin typeface="Inter"/>
              </a:rPr>
              <a:t>Liée à des </a:t>
            </a:r>
            <a:r>
              <a:rPr lang="fr-FR" sz="2400" b="1" dirty="0">
                <a:solidFill>
                  <a:schemeClr val="accent4">
                    <a:lumMod val="75000"/>
                  </a:schemeClr>
                </a:solidFill>
                <a:latin typeface="Inter"/>
              </a:rPr>
              <a:t>conditions de réalisation </a:t>
            </a:r>
            <a:r>
              <a:rPr lang="fr-FR" sz="2400" dirty="0">
                <a:solidFill>
                  <a:srgbClr val="17181C"/>
                </a:solidFill>
                <a:latin typeface="Inter"/>
              </a:rPr>
              <a:t>: la manière dont elle le fait</a:t>
            </a:r>
          </a:p>
          <a:p>
            <a:pPr marL="342900" lvl="0" indent="-342900" algn="just">
              <a:lnSpc>
                <a:spcPct val="115000"/>
              </a:lnSpc>
              <a:spcAft>
                <a:spcPts val="600"/>
              </a:spcAft>
              <a:buFont typeface="Wingdings" panose="05000000000000000000" pitchFamily="2" charset="2"/>
              <a:buChar char="Ø"/>
            </a:pPr>
            <a:r>
              <a:rPr lang="fr-FR" sz="2400" b="1" dirty="0">
                <a:solidFill>
                  <a:schemeClr val="accent4">
                    <a:lumMod val="75000"/>
                  </a:schemeClr>
                </a:solidFill>
                <a:latin typeface="Inter"/>
              </a:rPr>
              <a:t>Mesurable</a:t>
            </a:r>
            <a:r>
              <a:rPr lang="fr-FR" sz="2400" dirty="0">
                <a:solidFill>
                  <a:srgbClr val="17181C"/>
                </a:solidFill>
                <a:latin typeface="Inter"/>
              </a:rPr>
              <a:t> : le résultat que cela produit</a:t>
            </a:r>
          </a:p>
          <a:p>
            <a:pPr algn="l"/>
            <a:endParaRPr lang="fr-FR" sz="2400" b="0" i="0" dirty="0">
              <a:solidFill>
                <a:srgbClr val="17181C"/>
              </a:solidFill>
              <a:effectLst/>
              <a:latin typeface="Inter"/>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Compétence</a:t>
            </a:r>
          </a:p>
        </p:txBody>
      </p:sp>
      <p:pic>
        <p:nvPicPr>
          <p:cNvPr id="4" name="Image 3">
            <a:extLst>
              <a:ext uri="{FF2B5EF4-FFF2-40B4-BE49-F238E27FC236}">
                <a16:creationId xmlns:a16="http://schemas.microsoft.com/office/drawing/2014/main" id="{DFFAA14D-496F-53EB-4692-D5C77ED6DEEB}"/>
              </a:ext>
            </a:extLst>
          </p:cNvPr>
          <p:cNvPicPr>
            <a:picLocks noChangeAspect="1"/>
          </p:cNvPicPr>
          <p:nvPr/>
        </p:nvPicPr>
        <p:blipFill>
          <a:blip r:embed="rId2"/>
          <a:stretch>
            <a:fillRect/>
          </a:stretch>
        </p:blipFill>
        <p:spPr>
          <a:xfrm>
            <a:off x="9055100" y="3527742"/>
            <a:ext cx="2235200" cy="1834515"/>
          </a:xfrm>
          <a:prstGeom prst="rect">
            <a:avLst/>
          </a:prstGeom>
        </p:spPr>
      </p:pic>
    </p:spTree>
    <p:extLst>
      <p:ext uri="{BB962C8B-B14F-4D97-AF65-F5344CB8AC3E}">
        <p14:creationId xmlns:p14="http://schemas.microsoft.com/office/powerpoint/2010/main" val="1127906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algn="just">
              <a:lnSpc>
                <a:spcPct val="115000"/>
              </a:lnSpc>
              <a:spcAft>
                <a:spcPts val="675"/>
              </a:spcAft>
            </a:pPr>
            <a:endParaRPr lang="fr-FR" sz="1800" dirty="0">
              <a:latin typeface="Arial" panose="020B0604020202020204" pitchFamily="34" charset="0"/>
            </a:endParaRPr>
          </a:p>
          <a:p>
            <a:pPr algn="just">
              <a:lnSpc>
                <a:spcPct val="115000"/>
              </a:lnSpc>
              <a:spcAft>
                <a:spcPts val="675"/>
              </a:spcAft>
            </a:pPr>
            <a:r>
              <a:rPr lang="fr-FR" sz="1800" dirty="0">
                <a:latin typeface="Arial" panose="020B0604020202020204" pitchFamily="34" charset="0"/>
              </a:rPr>
              <a:t>Dissocier ce que le </a:t>
            </a:r>
            <a:r>
              <a:rPr lang="fr-FR" sz="1800" b="1" dirty="0">
                <a:latin typeface="Arial" panose="020B0604020202020204" pitchFamily="34" charset="0"/>
              </a:rPr>
              <a:t>candidat doit savoir faire d’emblée de ce qu’il peut apprendre en poste</a:t>
            </a:r>
            <a:r>
              <a:rPr lang="fr-FR" sz="1800" dirty="0">
                <a:latin typeface="Arial" panose="020B0604020202020204" pitchFamily="34" charset="0"/>
              </a:rPr>
              <a:t>.</a:t>
            </a:r>
          </a:p>
          <a:p>
            <a:endParaRPr lang="fr-FR" sz="1800" dirty="0">
              <a:latin typeface="Arial" panose="020B0604020202020204" pitchFamily="34" charset="0"/>
            </a:endParaRPr>
          </a:p>
          <a:p>
            <a:r>
              <a:rPr lang="fr-FR" sz="1800" dirty="0">
                <a:latin typeface="Arial" panose="020B0604020202020204" pitchFamily="34" charset="0"/>
              </a:rPr>
              <a:t>Exigence sur le panel des compétences attendues = risque de passer à côté de bon nombre de candidats</a:t>
            </a:r>
          </a:p>
          <a:p>
            <a:endParaRPr lang="fr-FR" sz="1800" dirty="0">
              <a:latin typeface="Arial" panose="020B0604020202020204" pitchFamily="34" charset="0"/>
            </a:endParaRPr>
          </a:p>
          <a:p>
            <a:r>
              <a:rPr lang="fr-FR" sz="1800" dirty="0">
                <a:latin typeface="Arial" panose="020B0604020202020204" pitchFamily="34" charset="0"/>
              </a:rPr>
              <a:t>Encore plus marqué auprès des candidats en situation de handicap qui vont peut-être </a:t>
            </a:r>
            <a:r>
              <a:rPr lang="fr-FR" sz="1800" b="1" dirty="0">
                <a:solidFill>
                  <a:srgbClr val="6BA42C"/>
                </a:solidFill>
                <a:latin typeface="Arial" panose="020B0604020202020204" pitchFamily="34" charset="0"/>
              </a:rPr>
              <a:t>s’autocensurer et ne pas postuler</a:t>
            </a:r>
          </a:p>
          <a:p>
            <a:endParaRPr lang="fr-FR" sz="1800" dirty="0">
              <a:latin typeface="Arial" panose="020B0604020202020204" pitchFamily="34" charset="0"/>
            </a:endParaRPr>
          </a:p>
          <a:p>
            <a:r>
              <a:rPr lang="fr-FR" sz="1800" dirty="0">
                <a:latin typeface="Arial" panose="020B0604020202020204" pitchFamily="34" charset="0"/>
              </a:rPr>
              <a:t>Lors de vos réflexions, réfléchissez également aux compétences déjà détenues par un ou plusieurs membres de l’équipe </a:t>
            </a: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Compétences essentielles et secondaires</a:t>
            </a:r>
          </a:p>
        </p:txBody>
      </p:sp>
    </p:spTree>
    <p:extLst>
      <p:ext uri="{BB962C8B-B14F-4D97-AF65-F5344CB8AC3E}">
        <p14:creationId xmlns:p14="http://schemas.microsoft.com/office/powerpoint/2010/main" val="379570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507999" y="1387737"/>
            <a:ext cx="10947269" cy="2603500"/>
          </a:xfrm>
          <a:solidFill>
            <a:schemeClr val="bg1"/>
          </a:solidFill>
        </p:spPr>
        <p:txBody>
          <a:bodyPr/>
          <a:lstStyle/>
          <a:p>
            <a:pPr algn="just">
              <a:lnSpc>
                <a:spcPct val="115000"/>
              </a:lnSpc>
            </a:pPr>
            <a:r>
              <a:rPr lang="fr-FR" sz="1800" dirty="0">
                <a:effectLst/>
                <a:latin typeface="Arial" panose="020B0604020202020204" pitchFamily="34" charset="0"/>
                <a:ea typeface="Arial" panose="020B0604020202020204" pitchFamily="34" charset="0"/>
              </a:rPr>
              <a:t>Compétences </a:t>
            </a:r>
            <a:r>
              <a:rPr lang="fr-FR" sz="1800" b="1" dirty="0">
                <a:effectLst/>
                <a:latin typeface="Arial" panose="020B0604020202020204" pitchFamily="34" charset="0"/>
                <a:ea typeface="Arial" panose="020B0604020202020204" pitchFamily="34" charset="0"/>
              </a:rPr>
              <a:t>spécifiques acquises au cours d’une activité professionnelle et qui peuvent s’appliquer à d'autres contextes</a:t>
            </a:r>
            <a:r>
              <a:rPr lang="fr-FR" sz="1800" dirty="0">
                <a:effectLst/>
                <a:latin typeface="Arial" panose="020B0604020202020204" pitchFamily="34" charset="0"/>
                <a:ea typeface="Arial" panose="020B0604020202020204" pitchFamily="34" charset="0"/>
              </a:rPr>
              <a:t>. </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r>
              <a:rPr lang="fr-FR" sz="1800" dirty="0">
                <a:effectLst/>
                <a:latin typeface="Arial" panose="020B0604020202020204" pitchFamily="34" charset="0"/>
                <a:ea typeface="Arial" panose="020B0604020202020204" pitchFamily="34" charset="0"/>
              </a:rPr>
              <a:t>Elles sont souvent liées aux </a:t>
            </a:r>
            <a:r>
              <a:rPr lang="fr-FR" sz="1800" b="1" dirty="0">
                <a:solidFill>
                  <a:schemeClr val="accent4">
                    <a:lumMod val="75000"/>
                  </a:schemeClr>
                </a:solidFill>
                <a:effectLst/>
                <a:latin typeface="Arial" panose="020B0604020202020204" pitchFamily="34" charset="0"/>
                <a:ea typeface="Arial" panose="020B0604020202020204" pitchFamily="34" charset="0"/>
              </a:rPr>
              <a:t>savoir-faire</a:t>
            </a:r>
            <a:r>
              <a:rPr lang="fr-FR" sz="1800" dirty="0">
                <a:effectLst/>
                <a:latin typeface="Arial" panose="020B0604020202020204" pitchFamily="34" charset="0"/>
                <a:ea typeface="Arial" panose="020B0604020202020204" pitchFamily="34" charset="0"/>
              </a:rPr>
              <a:t> et </a:t>
            </a:r>
            <a:r>
              <a:rPr lang="fr-FR" sz="1800" b="1" dirty="0">
                <a:solidFill>
                  <a:schemeClr val="accent4">
                    <a:lumMod val="75000"/>
                  </a:schemeClr>
                </a:solidFill>
                <a:effectLst/>
                <a:latin typeface="Arial" panose="020B0604020202020204" pitchFamily="34" charset="0"/>
                <a:ea typeface="Arial" panose="020B0604020202020204" pitchFamily="34" charset="0"/>
              </a:rPr>
              <a:t>savoir-être</a:t>
            </a:r>
            <a:r>
              <a:rPr lang="fr-FR" sz="1800" b="1" dirty="0">
                <a:solidFill>
                  <a:schemeClr val="accent4">
                    <a:lumMod val="75000"/>
                  </a:schemeClr>
                </a:solidFill>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que certaines professions ou activités ont en commun et qui facilitent la transition professionnelle (ex. Areva)</a:t>
            </a:r>
            <a:endParaRPr lang="fr-FR" sz="1800" dirty="0">
              <a:effectLst/>
              <a:latin typeface="Times New Roman" panose="02020603050405020304" pitchFamily="18" charset="0"/>
              <a:ea typeface="Times New Roman" panose="02020603050405020304" pitchFamily="18" charset="0"/>
            </a:endParaRPr>
          </a:p>
          <a:p>
            <a:pPr algn="just">
              <a:lnSpc>
                <a:spcPct val="115000"/>
              </a:lnSpc>
            </a:pPr>
            <a:endParaRPr lang="fr-FR" sz="1800" dirty="0">
              <a:effectLst/>
              <a:latin typeface="Arial" panose="020B0604020202020204" pitchFamily="34" charset="0"/>
              <a:ea typeface="Arial" panose="020B0604020202020204" pitchFamily="34" charset="0"/>
            </a:endParaRPr>
          </a:p>
          <a:p>
            <a:pPr algn="just">
              <a:lnSpc>
                <a:spcPct val="115000"/>
              </a:lnSpc>
            </a:pPr>
            <a:r>
              <a:rPr lang="fr-FR" sz="1800" b="1" dirty="0">
                <a:effectLst/>
                <a:latin typeface="Arial" panose="020B0604020202020204" pitchFamily="34" charset="0"/>
                <a:ea typeface="Arial" panose="020B0604020202020204" pitchFamily="34" charset="0"/>
              </a:rPr>
              <a:t>Quels sont les différents types de compétences transférables ?</a:t>
            </a:r>
          </a:p>
          <a:p>
            <a:pPr algn="just">
              <a:lnSpc>
                <a:spcPct val="115000"/>
              </a:lnSpc>
            </a:pPr>
            <a:endParaRPr lang="fr-FR" sz="1800" b="1" dirty="0">
              <a:latin typeface="Arial" panose="020B0604020202020204" pitchFamily="34" charset="0"/>
              <a:ea typeface="Times New Roman" panose="02020603050405020304" pitchFamily="18" charset="0"/>
            </a:endParaRPr>
          </a:p>
          <a:p>
            <a:pPr algn="just">
              <a:lnSpc>
                <a:spcPct val="115000"/>
              </a:lnSpc>
            </a:pPr>
            <a:endParaRPr lang="fr-FR" sz="1800" b="1" dirty="0">
              <a:effectLst/>
              <a:latin typeface="Times New Roman" panose="02020603050405020304" pitchFamily="18" charset="0"/>
              <a:ea typeface="Times New Roman" panose="02020603050405020304" pitchFamily="18" charset="0"/>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Compétences transférables</a:t>
            </a:r>
          </a:p>
        </p:txBody>
      </p:sp>
      <p:sp>
        <p:nvSpPr>
          <p:cNvPr id="4" name="ZoneTexte 3">
            <a:extLst>
              <a:ext uri="{FF2B5EF4-FFF2-40B4-BE49-F238E27FC236}">
                <a16:creationId xmlns:a16="http://schemas.microsoft.com/office/drawing/2014/main" id="{83D8579B-67AD-5436-3985-B9E216C72B3B}"/>
              </a:ext>
            </a:extLst>
          </p:cNvPr>
          <p:cNvSpPr txBox="1"/>
          <p:nvPr/>
        </p:nvSpPr>
        <p:spPr>
          <a:xfrm>
            <a:off x="1179681" y="4121682"/>
            <a:ext cx="10439270" cy="1324978"/>
          </a:xfrm>
          <a:prstGeom prst="rect">
            <a:avLst/>
          </a:prstGeom>
          <a:noFill/>
        </p:spPr>
        <p:txBody>
          <a:bodyPr wrap="square" rtlCol="0">
            <a:spAutoFit/>
          </a:bodyPr>
          <a:lstStyle/>
          <a:p>
            <a:pPr lvl="0" algn="just">
              <a:lnSpc>
                <a:spcPct val="115000"/>
              </a:lnSpc>
            </a:pPr>
            <a:r>
              <a:rPr lang="fr-FR" sz="1800" b="1" dirty="0">
                <a:solidFill>
                  <a:schemeClr val="accent4">
                    <a:lumMod val="75000"/>
                  </a:schemeClr>
                </a:solidFill>
                <a:effectLst/>
                <a:latin typeface="Arial" panose="020B0604020202020204" pitchFamily="34" charset="0"/>
                <a:ea typeface="Arial" panose="020B0604020202020204" pitchFamily="34" charset="0"/>
              </a:rPr>
              <a:t>Communication</a:t>
            </a:r>
            <a:r>
              <a:rPr lang="fr-FR" b="1" dirty="0">
                <a:solidFill>
                  <a:schemeClr val="accent4">
                    <a:lumMod val="75000"/>
                  </a:schemeClr>
                </a:solidFill>
                <a:latin typeface="Times New Roman" panose="02020603050405020304" pitchFamily="18" charset="0"/>
                <a:ea typeface="Arial" panose="020B0604020202020204" pitchFamily="34" charset="0"/>
              </a:rPr>
              <a:t>     </a:t>
            </a:r>
            <a:r>
              <a:rPr lang="fr-FR" sz="1800" b="1" dirty="0">
                <a:solidFill>
                  <a:schemeClr val="accent2">
                    <a:lumMod val="75000"/>
                  </a:schemeClr>
                </a:solidFill>
                <a:effectLst/>
                <a:latin typeface="Arial" panose="020B0604020202020204" pitchFamily="34" charset="0"/>
                <a:ea typeface="Arial" panose="020B0604020202020204" pitchFamily="34" charset="0"/>
              </a:rPr>
              <a:t>Capacités rédactionnelles</a:t>
            </a:r>
            <a:r>
              <a:rPr lang="fr-FR" b="1" dirty="0">
                <a:solidFill>
                  <a:schemeClr val="accent2">
                    <a:lumMod val="75000"/>
                  </a:schemeClr>
                </a:solidFill>
                <a:latin typeface="Times New Roman" panose="02020603050405020304" pitchFamily="18" charset="0"/>
                <a:ea typeface="Arial" panose="020B0604020202020204" pitchFamily="34" charset="0"/>
              </a:rPr>
              <a:t>    </a:t>
            </a:r>
            <a:r>
              <a:rPr lang="fr-FR" sz="1800" b="1" dirty="0">
                <a:solidFill>
                  <a:schemeClr val="accent1">
                    <a:lumMod val="75000"/>
                  </a:schemeClr>
                </a:solidFill>
                <a:effectLst/>
                <a:latin typeface="Arial" panose="020B0604020202020204" pitchFamily="34" charset="0"/>
                <a:ea typeface="Arial" panose="020B0604020202020204" pitchFamily="34" charset="0"/>
              </a:rPr>
              <a:t>Prendre la parole en public     </a:t>
            </a:r>
            <a:r>
              <a:rPr lang="fr-FR" sz="1800" b="1" dirty="0">
                <a:solidFill>
                  <a:srgbClr val="5A8B25"/>
                </a:solidFill>
                <a:effectLst/>
                <a:latin typeface="Arial" panose="020B0604020202020204" pitchFamily="34" charset="0"/>
                <a:ea typeface="Arial" panose="020B0604020202020204" pitchFamily="34" charset="0"/>
              </a:rPr>
              <a:t>Accueillir</a:t>
            </a:r>
            <a:endParaRPr lang="fr-FR" b="1" dirty="0">
              <a:solidFill>
                <a:srgbClr val="5A8B25"/>
              </a:solidFill>
              <a:latin typeface="Times New Roman" panose="02020603050405020304" pitchFamily="18" charset="0"/>
              <a:ea typeface="Arial" panose="020B0604020202020204" pitchFamily="34" charset="0"/>
            </a:endParaRPr>
          </a:p>
          <a:p>
            <a:pPr lvl="0" algn="just">
              <a:lnSpc>
                <a:spcPct val="115000"/>
              </a:lnSpc>
            </a:pPr>
            <a:endParaRPr lang="fr-FR" b="1" dirty="0">
              <a:solidFill>
                <a:srgbClr val="5A8B25"/>
              </a:solidFill>
              <a:latin typeface="Times New Roman" panose="02020603050405020304" pitchFamily="18" charset="0"/>
            </a:endParaRPr>
          </a:p>
          <a:p>
            <a:pPr algn="just">
              <a:lnSpc>
                <a:spcPct val="115000"/>
              </a:lnSpc>
            </a:pPr>
            <a:r>
              <a:rPr lang="fr-FR" b="1" dirty="0">
                <a:solidFill>
                  <a:srgbClr val="5A8B25"/>
                </a:solidFill>
                <a:latin typeface="Arial" panose="020B0604020202020204" pitchFamily="34" charset="0"/>
              </a:rPr>
              <a:t>Vendre, négocier    </a:t>
            </a:r>
            <a:r>
              <a:rPr lang="fr-FR" b="1" dirty="0">
                <a:solidFill>
                  <a:schemeClr val="accent1">
                    <a:lumMod val="75000"/>
                  </a:schemeClr>
                </a:solidFill>
                <a:latin typeface="Arial" panose="020B0604020202020204" pitchFamily="34" charset="0"/>
              </a:rPr>
              <a:t>Organiser le travail d’une équipe       </a:t>
            </a:r>
            <a:r>
              <a:rPr lang="fr-FR" b="1" dirty="0">
                <a:solidFill>
                  <a:schemeClr val="accent2">
                    <a:lumMod val="75000"/>
                  </a:schemeClr>
                </a:solidFill>
                <a:latin typeface="Arial" panose="020B0604020202020204" pitchFamily="34" charset="0"/>
              </a:rPr>
              <a:t>Conseiller</a:t>
            </a:r>
            <a:r>
              <a:rPr lang="fr-FR" b="1" dirty="0">
                <a:solidFill>
                  <a:schemeClr val="accent4">
                    <a:lumMod val="75000"/>
                  </a:schemeClr>
                </a:solidFill>
                <a:latin typeface="Arial" panose="020B0604020202020204" pitchFamily="34" charset="0"/>
              </a:rPr>
              <a:t>       Être pédagogue</a:t>
            </a:r>
          </a:p>
          <a:p>
            <a:endParaRPr lang="fr-FR" dirty="0"/>
          </a:p>
        </p:txBody>
      </p:sp>
      <p:sp>
        <p:nvSpPr>
          <p:cNvPr id="5" name="ZoneTexte 4">
            <a:extLst>
              <a:ext uri="{FF2B5EF4-FFF2-40B4-BE49-F238E27FC236}">
                <a16:creationId xmlns:a16="http://schemas.microsoft.com/office/drawing/2014/main" id="{4EEB4D7F-3E7B-F8B8-A751-95C2E5E43FF8}"/>
              </a:ext>
            </a:extLst>
          </p:cNvPr>
          <p:cNvSpPr txBox="1"/>
          <p:nvPr/>
        </p:nvSpPr>
        <p:spPr>
          <a:xfrm>
            <a:off x="619511" y="5928732"/>
            <a:ext cx="10439269" cy="523220"/>
          </a:xfrm>
          <a:prstGeom prst="rect">
            <a:avLst/>
          </a:prstGeom>
          <a:noFill/>
        </p:spPr>
        <p:txBody>
          <a:bodyPr wrap="square" rtlCol="0">
            <a:spAutoFit/>
          </a:bodyPr>
          <a:lstStyle/>
          <a:p>
            <a:pPr algn="ctr"/>
            <a:r>
              <a:rPr lang="fr-FR" sz="1400" i="1" dirty="0">
                <a:latin typeface="+mj-lt"/>
              </a:rPr>
              <a:t>Retrouvez + de précisions et d’informations sur les compétences dans le kit «S’outiller pour recruter une PSH – 2024 » qui sera publié autour du 10 novembre </a:t>
            </a:r>
          </a:p>
        </p:txBody>
      </p:sp>
    </p:spTree>
    <p:extLst>
      <p:ext uri="{BB962C8B-B14F-4D97-AF65-F5344CB8AC3E}">
        <p14:creationId xmlns:p14="http://schemas.microsoft.com/office/powerpoint/2010/main" val="1889042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Fiches outil</a:t>
            </a:r>
          </a:p>
        </p:txBody>
      </p:sp>
      <p:pic>
        <p:nvPicPr>
          <p:cNvPr id="9" name="Image 8">
            <a:extLst>
              <a:ext uri="{FF2B5EF4-FFF2-40B4-BE49-F238E27FC236}">
                <a16:creationId xmlns:a16="http://schemas.microsoft.com/office/drawing/2014/main" id="{1B77F222-3C7F-98FB-37E9-95FD1CB6CCF9}"/>
              </a:ext>
            </a:extLst>
          </p:cNvPr>
          <p:cNvPicPr>
            <a:picLocks noChangeAspect="1"/>
          </p:cNvPicPr>
          <p:nvPr/>
        </p:nvPicPr>
        <p:blipFill>
          <a:blip r:embed="rId2"/>
          <a:stretch>
            <a:fillRect/>
          </a:stretch>
        </p:blipFill>
        <p:spPr>
          <a:xfrm>
            <a:off x="613318" y="946675"/>
            <a:ext cx="8842916" cy="5741707"/>
          </a:xfrm>
          <a:prstGeom prst="rect">
            <a:avLst/>
          </a:prstGeom>
        </p:spPr>
      </p:pic>
    </p:spTree>
    <p:extLst>
      <p:ext uri="{BB962C8B-B14F-4D97-AF65-F5344CB8AC3E}">
        <p14:creationId xmlns:p14="http://schemas.microsoft.com/office/powerpoint/2010/main" val="259781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Fiches outil</a:t>
            </a:r>
          </a:p>
        </p:txBody>
      </p:sp>
      <p:sp>
        <p:nvSpPr>
          <p:cNvPr id="5" name="ZoneTexte 4">
            <a:extLst>
              <a:ext uri="{FF2B5EF4-FFF2-40B4-BE49-F238E27FC236}">
                <a16:creationId xmlns:a16="http://schemas.microsoft.com/office/drawing/2014/main" id="{DBBD40B5-E355-0029-306C-C5C9953B80BB}"/>
              </a:ext>
            </a:extLst>
          </p:cNvPr>
          <p:cNvSpPr txBox="1"/>
          <p:nvPr/>
        </p:nvSpPr>
        <p:spPr>
          <a:xfrm>
            <a:off x="711330" y="1538868"/>
            <a:ext cx="3726855" cy="546410"/>
          </a:xfrm>
          <a:prstGeom prst="rect">
            <a:avLst/>
          </a:prstGeom>
          <a:solidFill>
            <a:schemeClr val="bg1"/>
          </a:solidFill>
        </p:spPr>
        <p:txBody>
          <a:bodyPr wrap="square" rtlCol="0">
            <a:spAutoFit/>
          </a:bodyPr>
          <a:lstStyle/>
          <a:p>
            <a:endParaRPr lang="fr-FR" dirty="0"/>
          </a:p>
        </p:txBody>
      </p:sp>
      <p:pic>
        <p:nvPicPr>
          <p:cNvPr id="6" name="Image 5">
            <a:extLst>
              <a:ext uri="{FF2B5EF4-FFF2-40B4-BE49-F238E27FC236}">
                <a16:creationId xmlns:a16="http://schemas.microsoft.com/office/drawing/2014/main" id="{4CDB3049-EB1B-A09A-A933-B00DF94860E5}"/>
              </a:ext>
            </a:extLst>
          </p:cNvPr>
          <p:cNvPicPr>
            <a:picLocks noChangeAspect="1"/>
          </p:cNvPicPr>
          <p:nvPr/>
        </p:nvPicPr>
        <p:blipFill>
          <a:blip r:embed="rId2"/>
          <a:stretch>
            <a:fillRect/>
          </a:stretch>
        </p:blipFill>
        <p:spPr>
          <a:xfrm>
            <a:off x="3879736" y="768213"/>
            <a:ext cx="4432528" cy="5321573"/>
          </a:xfrm>
          <a:prstGeom prst="rect">
            <a:avLst/>
          </a:prstGeom>
        </p:spPr>
      </p:pic>
    </p:spTree>
    <p:extLst>
      <p:ext uri="{BB962C8B-B14F-4D97-AF65-F5344CB8AC3E}">
        <p14:creationId xmlns:p14="http://schemas.microsoft.com/office/powerpoint/2010/main" val="84694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463012" y="472534"/>
            <a:ext cx="3288961" cy="637562"/>
          </a:xfrm>
        </p:spPr>
        <p:txBody>
          <a:bodyPr/>
          <a:lstStyle/>
          <a:p>
            <a:endParaRPr lang="fr-FR" dirty="0"/>
          </a:p>
        </p:txBody>
      </p:sp>
      <p:sp>
        <p:nvSpPr>
          <p:cNvPr id="3" name="Espace réservé du texte 2">
            <a:extLst>
              <a:ext uri="{FF2B5EF4-FFF2-40B4-BE49-F238E27FC236}">
                <a16:creationId xmlns:a16="http://schemas.microsoft.com/office/drawing/2014/main" id="{076818D4-B5AB-2544-A17E-2B0A38750C86}"/>
              </a:ext>
            </a:extLst>
          </p:cNvPr>
          <p:cNvSpPr>
            <a:spLocks noGrp="1"/>
          </p:cNvSpPr>
          <p:nvPr>
            <p:ph type="body" sz="quarter" idx="10"/>
          </p:nvPr>
        </p:nvSpPr>
        <p:spPr>
          <a:xfrm>
            <a:off x="3463012" y="1704847"/>
            <a:ext cx="8500388" cy="2068670"/>
          </a:xfrm>
        </p:spPr>
        <p:txBody>
          <a:bodyPr/>
          <a:lstStyle/>
          <a:p>
            <a:pPr marL="342900" indent="-342900">
              <a:lnSpc>
                <a:spcPct val="110000"/>
              </a:lnSpc>
              <a:spcBef>
                <a:spcPts val="600"/>
              </a:spcBef>
              <a:buSzPts val="2400"/>
              <a:buFont typeface="Calibri"/>
              <a:buAutoNum type="arabicPeriod"/>
            </a:pPr>
            <a:r>
              <a:rPr lang="fr-FR" sz="2400" dirty="0">
                <a:ea typeface="+mj-ea"/>
                <a:cs typeface="+mj-cs"/>
              </a:rPr>
              <a:t>Introduction</a:t>
            </a:r>
          </a:p>
          <a:p>
            <a:pPr marL="342900" indent="-342900">
              <a:lnSpc>
                <a:spcPct val="110000"/>
              </a:lnSpc>
              <a:spcBef>
                <a:spcPts val="600"/>
              </a:spcBef>
              <a:buSzPts val="2400"/>
              <a:buFont typeface="Calibri"/>
              <a:buAutoNum type="arabicPeriod"/>
            </a:pPr>
            <a:r>
              <a:rPr lang="fr-FR" sz="2400" dirty="0">
                <a:ea typeface="+mj-ea"/>
                <a:cs typeface="+mj-cs"/>
              </a:rPr>
              <a:t>Chiffres-clé</a:t>
            </a:r>
          </a:p>
          <a:p>
            <a:pPr marL="342900" indent="-342900">
              <a:lnSpc>
                <a:spcPct val="110000"/>
              </a:lnSpc>
              <a:spcBef>
                <a:spcPts val="600"/>
              </a:spcBef>
              <a:buSzPts val="2400"/>
              <a:buFont typeface="Calibri"/>
              <a:buAutoNum type="arabicPeriod"/>
            </a:pPr>
            <a:r>
              <a:rPr lang="fr-FR" sz="2400" dirty="0">
                <a:ea typeface="+mj-ea"/>
                <a:cs typeface="+mj-cs"/>
              </a:rPr>
              <a:t>Préparer ses entretiens</a:t>
            </a:r>
          </a:p>
          <a:p>
            <a:pPr marL="342900" indent="-342900">
              <a:lnSpc>
                <a:spcPct val="110000"/>
              </a:lnSpc>
              <a:spcBef>
                <a:spcPts val="600"/>
              </a:spcBef>
              <a:buSzPts val="2400"/>
              <a:buFont typeface="Calibri"/>
              <a:buAutoNum type="arabicPeriod"/>
            </a:pPr>
            <a:r>
              <a:rPr lang="fr-FR" sz="2400" dirty="0">
                <a:ea typeface="+mj-ea"/>
                <a:cs typeface="+mj-cs"/>
              </a:rPr>
              <a:t>Questionner </a:t>
            </a:r>
          </a:p>
          <a:p>
            <a:pPr marL="342900" indent="-342900">
              <a:lnSpc>
                <a:spcPct val="110000"/>
              </a:lnSpc>
              <a:spcBef>
                <a:spcPts val="600"/>
              </a:spcBef>
              <a:buSzPts val="2400"/>
              <a:buFont typeface="Calibri"/>
              <a:buAutoNum type="arabicPeriod"/>
            </a:pPr>
            <a:r>
              <a:rPr lang="fr-FR" sz="2400" dirty="0">
                <a:ea typeface="+mj-ea"/>
                <a:cs typeface="+mj-cs"/>
              </a:rPr>
              <a:t>La posture du recruteur</a:t>
            </a:r>
          </a:p>
          <a:p>
            <a:pPr marL="342900" indent="-342900">
              <a:lnSpc>
                <a:spcPct val="110000"/>
              </a:lnSpc>
              <a:spcBef>
                <a:spcPts val="600"/>
              </a:spcBef>
              <a:buSzPts val="2400"/>
              <a:buFont typeface="Calibri"/>
              <a:buAutoNum type="arabicPeriod"/>
            </a:pPr>
            <a:r>
              <a:rPr lang="fr-FR" sz="2400" dirty="0">
                <a:ea typeface="+mj-ea"/>
                <a:cs typeface="+mj-cs"/>
              </a:rPr>
              <a:t>Les aides du FIPHFP</a:t>
            </a:r>
          </a:p>
          <a:p>
            <a:pPr marL="342900" indent="-342900">
              <a:lnSpc>
                <a:spcPct val="110000"/>
              </a:lnSpc>
              <a:spcBef>
                <a:spcPts val="600"/>
              </a:spcBef>
              <a:buSzPts val="2400"/>
              <a:buFont typeface="Calibri"/>
              <a:buAutoNum type="arabicPeriod"/>
            </a:pPr>
            <a:r>
              <a:rPr lang="fr-FR" sz="2400" dirty="0">
                <a:ea typeface="+mj-ea"/>
                <a:cs typeface="+mj-cs"/>
              </a:rPr>
              <a:t>Vidéo</a:t>
            </a:r>
          </a:p>
          <a:p>
            <a:pPr marL="342900" indent="-342900">
              <a:lnSpc>
                <a:spcPct val="110000"/>
              </a:lnSpc>
              <a:spcBef>
                <a:spcPts val="600"/>
              </a:spcBef>
              <a:buSzPts val="2400"/>
              <a:buFont typeface="Calibri"/>
              <a:buAutoNum type="arabicPeriod"/>
            </a:pPr>
            <a:r>
              <a:rPr lang="fr-FR" sz="2400" dirty="0">
                <a:ea typeface="+mj-ea"/>
                <a:cs typeface="+mj-cs"/>
              </a:rPr>
              <a:t>Conclusion</a:t>
            </a:r>
          </a:p>
          <a:p>
            <a:endParaRPr lang="fr-FR" dirty="0"/>
          </a:p>
        </p:txBody>
      </p:sp>
    </p:spTree>
    <p:extLst>
      <p:ext uri="{BB962C8B-B14F-4D97-AF65-F5344CB8AC3E}">
        <p14:creationId xmlns:p14="http://schemas.microsoft.com/office/powerpoint/2010/main" val="525973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marL="285750" indent="-285750" algn="just">
              <a:lnSpc>
                <a:spcPct val="115000"/>
              </a:lnSpc>
              <a:spcAft>
                <a:spcPts val="600"/>
              </a:spcAft>
              <a:buFont typeface="Arial" panose="020B0604020202020204" pitchFamily="34" charset="0"/>
              <a:buChar char="•"/>
            </a:pPr>
            <a:r>
              <a:rPr lang="fr-FR" sz="1800" dirty="0">
                <a:solidFill>
                  <a:srgbClr val="323130"/>
                </a:solidFill>
                <a:effectLst/>
                <a:latin typeface="Arial" panose="020B0604020202020204" pitchFamily="34" charset="0"/>
                <a:ea typeface="Times New Roman" panose="02020603050405020304" pitchFamily="18" charset="0"/>
              </a:rPr>
              <a:t>Cf loi 11 février 2005, l’accessibilité repose sur la </a:t>
            </a:r>
            <a:r>
              <a:rPr lang="fr-FR" sz="1800" b="1" dirty="0">
                <a:solidFill>
                  <a:srgbClr val="323130"/>
                </a:solidFill>
                <a:effectLst/>
                <a:latin typeface="Arial" panose="020B0604020202020204" pitchFamily="34" charset="0"/>
                <a:ea typeface="Times New Roman" panose="02020603050405020304" pitchFamily="18" charset="0"/>
              </a:rPr>
              <a:t>capacité que détient une entreprise à accueillir tous ses usagers, qu’ils soient employés, prestataires ou clients. Et ce, quel que soit le type de handicap.</a:t>
            </a:r>
            <a:endParaRPr lang="fr-FR" sz="1800" b="1" dirty="0">
              <a:effectLst/>
              <a:latin typeface="Arial" panose="020B0604020202020204" pitchFamily="34" charset="0"/>
              <a:ea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800" dirty="0">
                <a:solidFill>
                  <a:srgbClr val="323130"/>
                </a:solidFill>
                <a:effectLst/>
                <a:latin typeface="Arial" panose="020B0604020202020204" pitchFamily="34" charset="0"/>
                <a:ea typeface="Times New Roman" panose="02020603050405020304" pitchFamily="18" charset="0"/>
              </a:rPr>
              <a:t>Au-delà du cadre légal, l’accessibilité fait écho aux valeurs </a:t>
            </a:r>
            <a:r>
              <a:rPr lang="fr-FR" sz="1800" b="1" dirty="0">
                <a:solidFill>
                  <a:srgbClr val="5A8B25"/>
                </a:solidFill>
                <a:effectLst/>
                <a:latin typeface="Arial" panose="020B0604020202020204" pitchFamily="34" charset="0"/>
                <a:ea typeface="Times New Roman" panose="02020603050405020304" pitchFamily="18" charset="0"/>
              </a:rPr>
              <a:t>d’inclusion</a:t>
            </a:r>
            <a:r>
              <a:rPr lang="fr-FR" sz="1800" dirty="0">
                <a:solidFill>
                  <a:srgbClr val="323130"/>
                </a:solidFill>
                <a:effectLst/>
                <a:latin typeface="Arial" panose="020B0604020202020204" pitchFamily="34" charset="0"/>
                <a:ea typeface="Times New Roman" panose="02020603050405020304" pitchFamily="18" charset="0"/>
              </a:rPr>
              <a:t> et de </a:t>
            </a:r>
            <a:r>
              <a:rPr lang="fr-FR" sz="1800" b="1" dirty="0">
                <a:solidFill>
                  <a:srgbClr val="5A8B25"/>
                </a:solidFill>
                <a:effectLst/>
                <a:latin typeface="Arial" panose="020B0604020202020204" pitchFamily="34" charset="0"/>
                <a:ea typeface="Times New Roman" panose="02020603050405020304" pitchFamily="18" charset="0"/>
              </a:rPr>
              <a:t>non-discrimination</a:t>
            </a:r>
            <a:r>
              <a:rPr lang="fr-FR" sz="1800" dirty="0">
                <a:solidFill>
                  <a:srgbClr val="323130"/>
                </a:solidFill>
                <a:effectLst/>
                <a:latin typeface="Arial" panose="020B0604020202020204" pitchFamily="34" charset="0"/>
                <a:ea typeface="Times New Roman" panose="02020603050405020304" pitchFamily="18" charset="0"/>
              </a:rPr>
              <a:t> en entreprise</a:t>
            </a:r>
            <a:endParaRPr lang="fr-FR" sz="1800" dirty="0">
              <a:effectLst/>
              <a:latin typeface="Arial" panose="020B0604020202020204" pitchFamily="34" charset="0"/>
              <a:ea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800" dirty="0">
                <a:solidFill>
                  <a:srgbClr val="323130"/>
                </a:solidFill>
                <a:latin typeface="Arial" panose="020B0604020202020204" pitchFamily="34" charset="0"/>
                <a:ea typeface="Times New Roman" panose="02020603050405020304" pitchFamily="18" charset="0"/>
              </a:rPr>
              <a:t>Evaluer l’accessibilité de vos conditions d’entretien : </a:t>
            </a:r>
            <a:r>
              <a:rPr lang="fr-FR" sz="1800" dirty="0">
                <a:solidFill>
                  <a:srgbClr val="323130"/>
                </a:solidFill>
                <a:effectLst/>
                <a:latin typeface="Arial" panose="020B0604020202020204" pitchFamily="34" charset="0"/>
                <a:ea typeface="Times New Roman" panose="02020603050405020304" pitchFamily="18" charset="0"/>
              </a:rPr>
              <a:t>salle d’entretien, outils de </a:t>
            </a:r>
            <a:r>
              <a:rPr lang="fr-FR" sz="1800" dirty="0" err="1">
                <a:solidFill>
                  <a:srgbClr val="323130"/>
                </a:solidFill>
                <a:effectLst/>
                <a:latin typeface="Arial" panose="020B0604020202020204" pitchFamily="34" charset="0"/>
                <a:ea typeface="Times New Roman" panose="02020603050405020304" pitchFamily="18" charset="0"/>
              </a:rPr>
              <a:t>visio</a:t>
            </a:r>
            <a:r>
              <a:rPr lang="fr-FR" sz="1800" dirty="0">
                <a:solidFill>
                  <a:srgbClr val="323130"/>
                </a:solidFill>
                <a:effectLst/>
                <a:latin typeface="Arial" panose="020B0604020202020204" pitchFamily="34" charset="0"/>
                <a:ea typeface="Times New Roman" panose="02020603050405020304" pitchFamily="18" charset="0"/>
              </a:rPr>
              <a:t>…</a:t>
            </a:r>
            <a:endParaRPr lang="fr-FR" sz="1800" dirty="0">
              <a:effectLst/>
              <a:latin typeface="Arial" panose="020B0604020202020204" pitchFamily="34" charset="0"/>
              <a:ea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800" b="1" dirty="0">
                <a:solidFill>
                  <a:schemeClr val="accent4">
                    <a:lumMod val="75000"/>
                  </a:schemeClr>
                </a:solidFill>
                <a:effectLst/>
                <a:latin typeface="Arial" panose="020B0604020202020204" pitchFamily="34" charset="0"/>
                <a:ea typeface="Times New Roman" panose="02020603050405020304" pitchFamily="18" charset="0"/>
              </a:rPr>
              <a:t>L’entretien téléphonique </a:t>
            </a:r>
            <a:r>
              <a:rPr lang="fr-FR" sz="1800" dirty="0">
                <a:solidFill>
                  <a:srgbClr val="323130"/>
                </a:solidFill>
                <a:effectLst/>
                <a:latin typeface="Arial" panose="020B0604020202020204" pitchFamily="34" charset="0"/>
                <a:ea typeface="Times New Roman" panose="02020603050405020304" pitchFamily="18" charset="0"/>
              </a:rPr>
              <a:t>est un outil efficace pour cibler les besoins/contraintes du candidat et le rendre accessible. Mais aussi pour évaluer le candidat avant qu’il ne se déplace en entreprise.</a:t>
            </a:r>
            <a:endParaRPr lang="fr-FR" sz="1800" dirty="0">
              <a:effectLst/>
              <a:latin typeface="Arial" panose="020B0604020202020204" pitchFamily="34" charset="0"/>
              <a:ea typeface="Arial" panose="020B0604020202020204" pitchFamily="34" charset="0"/>
            </a:endParaRPr>
          </a:p>
          <a:p>
            <a:pPr marL="285750" indent="-285750" algn="just">
              <a:lnSpc>
                <a:spcPct val="115000"/>
              </a:lnSpc>
              <a:spcAft>
                <a:spcPts val="600"/>
              </a:spcAft>
              <a:buFont typeface="Arial" panose="020B0604020202020204" pitchFamily="34" charset="0"/>
              <a:buChar char="•"/>
            </a:pPr>
            <a:r>
              <a:rPr lang="fr-FR" sz="1800" dirty="0">
                <a:solidFill>
                  <a:srgbClr val="323130"/>
                </a:solidFill>
                <a:effectLst/>
                <a:latin typeface="Arial" panose="020B0604020202020204" pitchFamily="34" charset="0"/>
                <a:ea typeface="Times New Roman" panose="02020603050405020304" pitchFamily="18" charset="0"/>
              </a:rPr>
              <a:t> Si connaissan</a:t>
            </a:r>
            <a:r>
              <a:rPr lang="fr-FR" sz="1800" dirty="0">
                <a:solidFill>
                  <a:srgbClr val="323130"/>
                </a:solidFill>
                <a:latin typeface="Arial" panose="020B0604020202020204" pitchFamily="34" charset="0"/>
                <a:ea typeface="Times New Roman" panose="02020603050405020304" pitchFamily="18" charset="0"/>
              </a:rPr>
              <a:t>ce de la situation de handicap d’un candidat, évaluer avec elle si besoin d’aménagements </a:t>
            </a:r>
            <a:r>
              <a:rPr lang="fr-FR" sz="1800" dirty="0">
                <a:solidFill>
                  <a:srgbClr val="323130"/>
                </a:solidFill>
                <a:effectLst/>
                <a:latin typeface="Arial" panose="020B0604020202020204" pitchFamily="34" charset="0"/>
                <a:ea typeface="Times New Roman" panose="02020603050405020304" pitchFamily="18" charset="0"/>
                <a:cs typeface="Raleway" pitchFamily="2" charset="0"/>
              </a:rPr>
              <a:t> pour le futur entretien de recrutement sur site</a:t>
            </a:r>
          </a:p>
          <a:p>
            <a:pPr marL="285750" indent="-285750" algn="just">
              <a:lnSpc>
                <a:spcPct val="115000"/>
              </a:lnSpc>
              <a:spcAft>
                <a:spcPts val="600"/>
              </a:spcAft>
              <a:buFont typeface="Arial" panose="020B0604020202020204" pitchFamily="34" charset="0"/>
              <a:buChar char="•"/>
            </a:pPr>
            <a:r>
              <a:rPr lang="fr-FR" sz="1800" dirty="0">
                <a:solidFill>
                  <a:srgbClr val="323130"/>
                </a:solidFill>
                <a:effectLst/>
                <a:latin typeface="Arial" panose="020B0604020202020204" pitchFamily="34" charset="0"/>
                <a:ea typeface="Raleway" pitchFamily="2" charset="0"/>
                <a:cs typeface="Raleway" pitchFamily="2" charset="0"/>
              </a:rPr>
              <a:t>L’accessibilité ne concerne pas seulement le handicap moteur. Toutes les typologies de handicap sont à prendre en compte </a:t>
            </a:r>
            <a:endParaRPr lang="fr-FR" sz="1800" dirty="0">
              <a:effectLst/>
              <a:latin typeface="Arial" panose="020B0604020202020204" pitchFamily="34" charset="0"/>
              <a:ea typeface="Raleway" pitchFamily="2" charset="0"/>
              <a:cs typeface="Raleway" pitchFamily="2" charset="0"/>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Accessibilité de l’entretien</a:t>
            </a:r>
          </a:p>
        </p:txBody>
      </p:sp>
    </p:spTree>
    <p:extLst>
      <p:ext uri="{BB962C8B-B14F-4D97-AF65-F5344CB8AC3E}">
        <p14:creationId xmlns:p14="http://schemas.microsoft.com/office/powerpoint/2010/main" val="567145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68451"/>
            <a:ext cx="11042055" cy="4663998"/>
          </a:xfrm>
          <a:solidFill>
            <a:schemeClr val="bg1"/>
          </a:solidFill>
        </p:spPr>
        <p:txBody>
          <a:bodyPr/>
          <a:lstStyle/>
          <a:p>
            <a:endParaRPr lang="fr-FR" sz="1800" dirty="0">
              <a:solidFill>
                <a:srgbClr val="323130"/>
              </a:solidFill>
              <a:latin typeface="Arial" panose="020B0604020202020204" pitchFamily="34" charset="0"/>
            </a:endParaRPr>
          </a:p>
          <a:p>
            <a:r>
              <a:rPr lang="fr-FR" sz="1800" dirty="0">
                <a:solidFill>
                  <a:srgbClr val="323130"/>
                </a:solidFill>
                <a:latin typeface="Arial" panose="020B0604020202020204" pitchFamily="34" charset="0"/>
              </a:rPr>
              <a:t>Copier collez la trame transmise dans la conversation zoom</a:t>
            </a:r>
          </a:p>
          <a:p>
            <a:endParaRPr lang="fr-FR" sz="1800" dirty="0">
              <a:solidFill>
                <a:srgbClr val="323130"/>
              </a:solidFill>
              <a:latin typeface="Arial" panose="020B0604020202020204" pitchFamily="34" charset="0"/>
            </a:endParaRPr>
          </a:p>
          <a:p>
            <a:r>
              <a:rPr lang="fr-FR" sz="1800" dirty="0">
                <a:solidFill>
                  <a:srgbClr val="323130"/>
                </a:solidFill>
                <a:latin typeface="Arial" panose="020B0604020202020204" pitchFamily="34" charset="0"/>
              </a:rPr>
              <a:t>Identifiez </a:t>
            </a:r>
            <a:r>
              <a:rPr lang="fr-FR" sz="1800" b="1" dirty="0">
                <a:solidFill>
                  <a:srgbClr val="6BA42C"/>
                </a:solidFill>
                <a:latin typeface="Arial" panose="020B0604020202020204" pitchFamily="34" charset="0"/>
              </a:rPr>
              <a:t>un poste en cours de recrutement dans votre structure </a:t>
            </a:r>
            <a:r>
              <a:rPr lang="fr-FR" sz="1800" dirty="0">
                <a:solidFill>
                  <a:srgbClr val="323130"/>
                </a:solidFill>
                <a:latin typeface="Arial" panose="020B0604020202020204" pitchFamily="34" charset="0"/>
              </a:rPr>
              <a:t>(sinon choisir le poste d’agent administratif)</a:t>
            </a:r>
          </a:p>
          <a:p>
            <a:endParaRPr lang="fr-FR" sz="1800" dirty="0">
              <a:solidFill>
                <a:srgbClr val="323130"/>
              </a:solidFill>
              <a:latin typeface="Arial" panose="020B0604020202020204" pitchFamily="34" charset="0"/>
            </a:endParaRPr>
          </a:p>
          <a:p>
            <a:pPr algn="ctr"/>
            <a:r>
              <a:rPr lang="fr-FR" sz="1800" u="sng" dirty="0">
                <a:solidFill>
                  <a:srgbClr val="323130"/>
                </a:solidFill>
                <a:latin typeface="Arial" panose="020B0604020202020204" pitchFamily="34" charset="0"/>
              </a:rPr>
              <a:t>Complétez la grille en ayant une approche ouverte et orientée compétences. Détaillez au maximum les compétences et réfléchissez aux personnes en reconversion qui pourraient postuler </a:t>
            </a:r>
          </a:p>
          <a:p>
            <a:endParaRPr lang="fr-FR" sz="1800" dirty="0">
              <a:solidFill>
                <a:srgbClr val="323130"/>
              </a:solidFill>
              <a:latin typeface="Arial" panose="020B0604020202020204" pitchFamily="34" charset="0"/>
            </a:endParaRPr>
          </a:p>
          <a:p>
            <a:endParaRPr lang="fr-FR" sz="1800" dirty="0">
              <a:solidFill>
                <a:srgbClr val="323130"/>
              </a:solidFill>
              <a:latin typeface="Arial" panose="020B0604020202020204" pitchFamily="34" charset="0"/>
            </a:endParaRPr>
          </a:p>
          <a:p>
            <a:r>
              <a:rPr lang="fr-FR" sz="1800" b="1" dirty="0">
                <a:solidFill>
                  <a:srgbClr val="323130"/>
                </a:solidFill>
                <a:latin typeface="Arial" panose="020B0604020202020204" pitchFamily="34" charset="0"/>
              </a:rPr>
              <a:t>Savoir-faire : utilisez des verbes d’action, soyez précis</a:t>
            </a:r>
          </a:p>
          <a:p>
            <a:r>
              <a:rPr lang="fr-FR" sz="1800" b="1" dirty="0">
                <a:solidFill>
                  <a:srgbClr val="323130"/>
                </a:solidFill>
                <a:latin typeface="Arial" panose="020B0604020202020204" pitchFamily="34" charset="0"/>
              </a:rPr>
              <a:t>Savoir-être</a:t>
            </a:r>
            <a:r>
              <a:rPr lang="fr-FR" sz="1800" dirty="0">
                <a:solidFill>
                  <a:srgbClr val="323130"/>
                </a:solidFill>
                <a:latin typeface="Arial" panose="020B0604020202020204" pitchFamily="34" charset="0"/>
              </a:rPr>
              <a:t> : essentiels, éviter les compétences professionnelles de base comme la ponctualité ou les compétences trop général du type : bon relationnel. Précisez : adaptabilité relationnelle? Sociabilité? Ouverture d’esprit? Communication orale?</a:t>
            </a:r>
          </a:p>
          <a:p>
            <a:endParaRPr lang="fr-FR" sz="1800" dirty="0">
              <a:solidFill>
                <a:srgbClr val="323130"/>
              </a:solidFill>
              <a:latin typeface="Arial" panose="020B0604020202020204" pitchFamily="34" charset="0"/>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Mise en application 15 min</a:t>
            </a:r>
          </a:p>
        </p:txBody>
      </p:sp>
    </p:spTree>
    <p:extLst>
      <p:ext uri="{BB962C8B-B14F-4D97-AF65-F5344CB8AC3E}">
        <p14:creationId xmlns:p14="http://schemas.microsoft.com/office/powerpoint/2010/main" val="24344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endParaRPr lang="fr-FR" sz="1800" dirty="0">
              <a:solidFill>
                <a:srgbClr val="323130"/>
              </a:solidFill>
              <a:latin typeface="Arial" panose="020B0604020202020204" pitchFamily="34" charset="0"/>
            </a:endParaRPr>
          </a:p>
          <a:p>
            <a:endParaRPr lang="fr-FR" sz="1800" dirty="0">
              <a:solidFill>
                <a:srgbClr val="323130"/>
              </a:solidFill>
              <a:latin typeface="Arial" panose="020B0604020202020204" pitchFamily="34" charset="0"/>
            </a:endParaRPr>
          </a:p>
          <a:p>
            <a:r>
              <a:rPr lang="fr-FR" sz="1800" b="1" dirty="0">
                <a:solidFill>
                  <a:srgbClr val="323130"/>
                </a:solidFill>
                <a:latin typeface="Arial" panose="020B0604020202020204" pitchFamily="34" charset="0"/>
              </a:rPr>
              <a:t>Comment évaluer les compétences en entretien et notamment les compétences comportementales ?</a:t>
            </a: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Préparer son questionnement </a:t>
            </a:r>
          </a:p>
        </p:txBody>
      </p:sp>
      <p:pic>
        <p:nvPicPr>
          <p:cNvPr id="2050" name="Picture 2" descr="Asking the right questions: interview tips - CL Comms">
            <a:extLst>
              <a:ext uri="{FF2B5EF4-FFF2-40B4-BE49-F238E27FC236}">
                <a16:creationId xmlns:a16="http://schemas.microsoft.com/office/drawing/2014/main" id="{F8822418-F5FD-4DE8-8DA4-7167FFBA2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521" y="3050037"/>
            <a:ext cx="3274741" cy="29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44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496955" y="2072064"/>
            <a:ext cx="11189523" cy="4343400"/>
          </a:xfrm>
        </p:spPr>
        <p:txBody>
          <a:bodyPr/>
          <a:lstStyle/>
          <a:p>
            <a:pPr algn="ctr"/>
            <a:r>
              <a:rPr lang="fr-FR" sz="1800" b="1" dirty="0">
                <a:latin typeface="+mj-lt"/>
                <a:cs typeface="Calibri" panose="020F0502020204030204" pitchFamily="34" charset="0"/>
              </a:rPr>
              <a:t>Vous allez être répartis aléatoirement en sous-groupe. Cliquez sur rejoindre.</a:t>
            </a:r>
          </a:p>
          <a:p>
            <a:pPr algn="ctr"/>
            <a:endParaRPr lang="fr-FR" sz="1800" b="1" dirty="0">
              <a:latin typeface="+mj-lt"/>
              <a:cs typeface="Calibri" panose="020F0502020204030204" pitchFamily="34" charset="0"/>
            </a:endParaRPr>
          </a:p>
          <a:p>
            <a:pPr algn="ctr"/>
            <a:r>
              <a:rPr lang="fr-FR" sz="1800" b="1" dirty="0">
                <a:latin typeface="+mj-lt"/>
                <a:cs typeface="Calibri" panose="020F0502020204030204" pitchFamily="34" charset="0"/>
                <a:sym typeface="Calibri"/>
              </a:rPr>
              <a:t>Reprenez vos grilles de définition de profil</a:t>
            </a:r>
          </a:p>
          <a:p>
            <a:pPr algn="ctr"/>
            <a:r>
              <a:rPr lang="fr-FR" sz="1800" b="1" dirty="0">
                <a:latin typeface="+mj-lt"/>
                <a:cs typeface="Calibri" panose="020F0502020204030204" pitchFamily="34" charset="0"/>
                <a:sym typeface="Calibri"/>
              </a:rPr>
              <a:t>Comment évaluer les savoir-être en entretien? Travaillez en groupe des questions ou situations d’entretien ou informations d’un CV qui vous permettent d’évaluer ces compétences </a:t>
            </a:r>
          </a:p>
          <a:p>
            <a:pPr algn="ctr"/>
            <a:endParaRPr lang="fr-FR" sz="1800" b="1" dirty="0">
              <a:latin typeface="+mj-lt"/>
              <a:cs typeface="Calibri" panose="020F0502020204030204" pitchFamily="34" charset="0"/>
              <a:sym typeface="Calibri"/>
            </a:endParaRPr>
          </a:p>
          <a:p>
            <a:pPr algn="ctr"/>
            <a:r>
              <a:rPr lang="fr-FR" sz="1800" b="1" dirty="0">
                <a:latin typeface="+mj-lt"/>
                <a:cs typeface="Calibri" panose="020F0502020204030204" pitchFamily="34" charset="0"/>
                <a:sym typeface="Calibri"/>
              </a:rPr>
              <a:t>Ex : comment évaluerez vous que le candidat a une adaptabilité relationnelle?</a:t>
            </a:r>
          </a:p>
          <a:p>
            <a:endParaRPr lang="fr-FR" sz="3200" dirty="0">
              <a:solidFill>
                <a:schemeClr val="accent6"/>
              </a:solidFill>
              <a:latin typeface="+mj-lt"/>
              <a:sym typeface="Calibri"/>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Questionner en entretien</a:t>
            </a:r>
          </a:p>
        </p:txBody>
      </p:sp>
      <p:sp>
        <p:nvSpPr>
          <p:cNvPr id="4" name="Espace réservé du contenu 3">
            <a:extLst>
              <a:ext uri="{FF2B5EF4-FFF2-40B4-BE49-F238E27FC236}">
                <a16:creationId xmlns:a16="http://schemas.microsoft.com/office/drawing/2014/main" id="{B602BF08-84D1-004D-A14E-396563D764C8}"/>
              </a:ext>
            </a:extLst>
          </p:cNvPr>
          <p:cNvSpPr>
            <a:spLocks noGrp="1"/>
          </p:cNvSpPr>
          <p:nvPr>
            <p:ph sz="quarter" idx="11"/>
          </p:nvPr>
        </p:nvSpPr>
        <p:spPr>
          <a:xfrm>
            <a:off x="753158" y="1331834"/>
            <a:ext cx="10210015" cy="740230"/>
          </a:xfrm>
        </p:spPr>
        <p:txBody>
          <a:bodyPr/>
          <a:lstStyle/>
          <a:p>
            <a:r>
              <a:rPr lang="fr-FR" dirty="0"/>
              <a:t>Travail en sous-groupe</a:t>
            </a:r>
          </a:p>
        </p:txBody>
      </p:sp>
      <p:sp>
        <p:nvSpPr>
          <p:cNvPr id="5" name="Google Shape;382;p18">
            <a:extLst>
              <a:ext uri="{FF2B5EF4-FFF2-40B4-BE49-F238E27FC236}">
                <a16:creationId xmlns:a16="http://schemas.microsoft.com/office/drawing/2014/main" id="{38E483C4-0389-4222-8D30-E8A96676B0D8}"/>
              </a:ext>
            </a:extLst>
          </p:cNvPr>
          <p:cNvSpPr/>
          <p:nvPr/>
        </p:nvSpPr>
        <p:spPr>
          <a:xfrm>
            <a:off x="6615769" y="5868971"/>
            <a:ext cx="4003953" cy="748978"/>
          </a:xfrm>
          <a:prstGeom prst="roundRect">
            <a:avLst/>
          </a:pr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2100" b="1" dirty="0">
                <a:solidFill>
                  <a:schemeClr val="dk1"/>
                </a:solidFill>
                <a:latin typeface="Calibri" panose="020F0502020204030204" pitchFamily="34" charset="0"/>
                <a:ea typeface="Calibri"/>
                <a:cs typeface="Calibri" panose="020F0502020204030204" pitchFamily="34" charset="0"/>
                <a:sym typeface="Calibri"/>
              </a:rPr>
              <a:t>🎳 </a:t>
            </a:r>
            <a:r>
              <a:rPr lang="fr-FR" sz="2100" b="1" dirty="0">
                <a:latin typeface="+mj-lt"/>
                <a:ea typeface="Calibri"/>
                <a:cs typeface="Calibri" panose="020F0502020204030204" pitchFamily="34" charset="0"/>
                <a:sym typeface="Calibri"/>
              </a:rPr>
              <a:t>Temps </a:t>
            </a:r>
            <a:r>
              <a:rPr lang="fr-FR" sz="2100" b="1" dirty="0">
                <a:solidFill>
                  <a:schemeClr val="tx1"/>
                </a:solidFill>
                <a:latin typeface="+mj-lt"/>
                <a:ea typeface="Calibri"/>
                <a:cs typeface="Calibri" panose="020F0502020204030204" pitchFamily="34" charset="0"/>
                <a:sym typeface="Calibri"/>
              </a:rPr>
              <a:t>imparti : 20 mn</a:t>
            </a:r>
            <a:endParaRPr sz="2000" dirty="0">
              <a:solidFill>
                <a:schemeClr val="tx1"/>
              </a:solidFill>
              <a:latin typeface="+mj-lt"/>
              <a:cs typeface="Calibri" panose="020F0502020204030204" pitchFamily="34" charset="0"/>
            </a:endParaRPr>
          </a:p>
        </p:txBody>
      </p:sp>
      <p:pic>
        <p:nvPicPr>
          <p:cNvPr id="3076" name="Picture 4" descr="Afficher l’image source">
            <a:extLst>
              <a:ext uri="{FF2B5EF4-FFF2-40B4-BE49-F238E27FC236}">
                <a16:creationId xmlns:a16="http://schemas.microsoft.com/office/drawing/2014/main" id="{8626A666-6236-4C3D-BAB5-7C5FD8CB341F}"/>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128" y="4994993"/>
            <a:ext cx="1521714" cy="152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78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501238" y="1569534"/>
            <a:ext cx="11189523" cy="4343400"/>
          </a:xfrm>
          <a:solidFill>
            <a:schemeClr val="bg1"/>
          </a:solidFill>
        </p:spPr>
        <p:txBody>
          <a:bodyPr/>
          <a:lstStyle/>
          <a:p>
            <a:pPr marL="285750" indent="-285750" algn="l">
              <a:buFont typeface="Arial" panose="020B0604020202020204" pitchFamily="34" charset="0"/>
              <a:buChar char="•"/>
            </a:pPr>
            <a:r>
              <a:rPr lang="fr-FR" sz="1800" b="1" dirty="0">
                <a:solidFill>
                  <a:schemeClr val="accent4">
                    <a:lumMod val="75000"/>
                  </a:schemeClr>
                </a:solidFill>
                <a:latin typeface="+mj-lt"/>
              </a:rPr>
              <a:t>Questionner les compétences </a:t>
            </a:r>
            <a:r>
              <a:rPr lang="fr-FR" sz="1800" dirty="0">
                <a:solidFill>
                  <a:srgbClr val="040E3C"/>
                </a:solidFill>
                <a:latin typeface="+mj-lt"/>
              </a:rPr>
              <a:t>et non fonctionner à l’instinct ou se baser sur le déclaratif du candidat</a:t>
            </a:r>
          </a:p>
          <a:p>
            <a:pPr marL="285750" indent="-285750" algn="l">
              <a:buFont typeface="Arial" panose="020B0604020202020204" pitchFamily="34" charset="0"/>
              <a:buChar char="•"/>
            </a:pPr>
            <a:endParaRPr lang="fr-FR" sz="1800" dirty="0">
              <a:solidFill>
                <a:srgbClr val="040E3C"/>
              </a:solidFill>
              <a:latin typeface="+mj-lt"/>
            </a:endParaRPr>
          </a:p>
          <a:p>
            <a:pPr marL="285750" indent="-285750" algn="l">
              <a:buFont typeface="Arial" panose="020B0604020202020204" pitchFamily="34" charset="0"/>
              <a:buChar char="•"/>
            </a:pPr>
            <a:r>
              <a:rPr lang="fr-FR" sz="1800" i="0" dirty="0">
                <a:solidFill>
                  <a:srgbClr val="040E3C"/>
                </a:solidFill>
                <a:effectLst/>
                <a:latin typeface="+mj-lt"/>
              </a:rPr>
              <a:t>Lorsque le poste n’exige pas de dipl</a:t>
            </a:r>
            <a:r>
              <a:rPr lang="fr-FR" sz="1800" dirty="0">
                <a:solidFill>
                  <a:srgbClr val="040E3C"/>
                </a:solidFill>
                <a:latin typeface="+mj-lt"/>
              </a:rPr>
              <a:t>ôme : </a:t>
            </a:r>
            <a:r>
              <a:rPr lang="fr-FR" sz="1800" b="1" dirty="0">
                <a:solidFill>
                  <a:schemeClr val="accent4">
                    <a:lumMod val="75000"/>
                  </a:schemeClr>
                </a:solidFill>
                <a:latin typeface="+mj-lt"/>
              </a:rPr>
              <a:t>identifier les compétences qui peuvent être acquises rapidement à la prise de poste </a:t>
            </a:r>
            <a:r>
              <a:rPr lang="fr-FR" sz="1800" dirty="0">
                <a:solidFill>
                  <a:srgbClr val="040E3C"/>
                </a:solidFill>
                <a:latin typeface="+mj-lt"/>
              </a:rPr>
              <a:t>et celles qui ont été mises en œuvre dans d’autres environnement (ex. gestion des priorités)</a:t>
            </a:r>
          </a:p>
          <a:p>
            <a:pPr marL="285750" indent="-285750" algn="l">
              <a:buFont typeface="Arial" panose="020B0604020202020204" pitchFamily="34" charset="0"/>
              <a:buChar char="•"/>
            </a:pPr>
            <a:endParaRPr lang="fr-FR" sz="1800" i="0" dirty="0">
              <a:solidFill>
                <a:srgbClr val="040E3C"/>
              </a:solidFill>
              <a:effectLst/>
              <a:latin typeface="+mj-lt"/>
            </a:endParaRPr>
          </a:p>
          <a:p>
            <a:pPr marL="285750" indent="-285750" algn="l">
              <a:buFont typeface="Arial" panose="020B0604020202020204" pitchFamily="34" charset="0"/>
              <a:buChar char="•"/>
            </a:pPr>
            <a:r>
              <a:rPr lang="fr-FR" sz="1800" dirty="0">
                <a:solidFill>
                  <a:srgbClr val="040E3C"/>
                </a:solidFill>
                <a:latin typeface="+mj-lt"/>
              </a:rPr>
              <a:t>Se questionner sur les </a:t>
            </a:r>
            <a:r>
              <a:rPr lang="fr-FR" sz="1800" b="1" dirty="0">
                <a:solidFill>
                  <a:schemeClr val="accent4">
                    <a:lumMod val="75000"/>
                  </a:schemeClr>
                </a:solidFill>
                <a:latin typeface="+mj-lt"/>
              </a:rPr>
              <a:t>facteurs clé de succès du poste </a:t>
            </a:r>
            <a:r>
              <a:rPr lang="fr-FR" sz="1800" dirty="0">
                <a:solidFill>
                  <a:srgbClr val="040E3C"/>
                </a:solidFill>
                <a:latin typeface="+mj-lt"/>
              </a:rPr>
              <a:t>: les compétences clé</a:t>
            </a:r>
          </a:p>
          <a:p>
            <a:pPr marL="285750" indent="-285750" algn="l">
              <a:buFont typeface="Arial" panose="020B0604020202020204" pitchFamily="34" charset="0"/>
              <a:buChar char="•"/>
            </a:pPr>
            <a:endParaRPr lang="fr-FR" sz="1800" i="0" dirty="0">
              <a:solidFill>
                <a:srgbClr val="040E3C"/>
              </a:solidFill>
              <a:effectLst/>
              <a:latin typeface="+mj-lt"/>
            </a:endParaRPr>
          </a:p>
          <a:p>
            <a:pPr marL="285750" indent="-285750" algn="l">
              <a:buFont typeface="Arial" panose="020B0604020202020204" pitchFamily="34" charset="0"/>
              <a:buChar char="•"/>
            </a:pPr>
            <a:r>
              <a:rPr lang="fr-FR" sz="1800" b="1" dirty="0">
                <a:solidFill>
                  <a:srgbClr val="040E3C"/>
                </a:solidFill>
                <a:latin typeface="+mj-lt"/>
              </a:rPr>
              <a:t>Eviter les questions de curiosité ou de vie privée </a:t>
            </a:r>
            <a:r>
              <a:rPr lang="fr-FR" sz="1800" dirty="0">
                <a:solidFill>
                  <a:srgbClr val="040E3C"/>
                </a:solidFill>
                <a:latin typeface="+mj-lt"/>
              </a:rPr>
              <a:t>(notamment état santé)</a:t>
            </a:r>
          </a:p>
          <a:p>
            <a:pPr algn="l"/>
            <a:endParaRPr lang="fr-FR" sz="1800" dirty="0">
              <a:solidFill>
                <a:srgbClr val="040E3C"/>
              </a:solidFill>
              <a:latin typeface="+mj-lt"/>
            </a:endParaRPr>
          </a:p>
          <a:p>
            <a:pPr marL="285750" indent="-285750" algn="l">
              <a:buFont typeface="Arial" panose="020B0604020202020204" pitchFamily="34" charset="0"/>
              <a:buChar char="•"/>
            </a:pPr>
            <a:r>
              <a:rPr lang="fr-FR" sz="1800" dirty="0">
                <a:solidFill>
                  <a:srgbClr val="040E3C"/>
                </a:solidFill>
                <a:latin typeface="+mj-lt"/>
              </a:rPr>
              <a:t>Pour aller plus loin : kit à venir</a:t>
            </a:r>
            <a:endParaRPr lang="fr-FR" sz="1800" i="0" dirty="0">
              <a:solidFill>
                <a:srgbClr val="040E3C"/>
              </a:solidFill>
              <a:effectLst/>
              <a:latin typeface="+mj-lt"/>
            </a:endParaRPr>
          </a:p>
          <a:p>
            <a:pPr algn="l"/>
            <a:endParaRPr lang="fr-FR" sz="1800" b="0" i="0" dirty="0">
              <a:solidFill>
                <a:srgbClr val="040E3C"/>
              </a:solidFill>
              <a:effectLst/>
              <a:latin typeface="+mj-lt"/>
            </a:endParaRPr>
          </a:p>
          <a:p>
            <a:pPr algn="l"/>
            <a:endParaRPr lang="fr-FR" sz="1800" dirty="0">
              <a:latin typeface="+mj-lt"/>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Le questionnement en entretien</a:t>
            </a:r>
          </a:p>
        </p:txBody>
      </p:sp>
    </p:spTree>
    <p:extLst>
      <p:ext uri="{BB962C8B-B14F-4D97-AF65-F5344CB8AC3E}">
        <p14:creationId xmlns:p14="http://schemas.microsoft.com/office/powerpoint/2010/main" val="1019690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AED99-2BD5-4BB8-9796-69F309C73C54}"/>
              </a:ext>
            </a:extLst>
          </p:cNvPr>
          <p:cNvSpPr>
            <a:spLocks noGrp="1"/>
          </p:cNvSpPr>
          <p:nvPr>
            <p:ph type="title"/>
          </p:nvPr>
        </p:nvSpPr>
        <p:spPr/>
        <p:txBody>
          <a:bodyPr/>
          <a:lstStyle/>
          <a:p>
            <a:r>
              <a:rPr lang="fr-FR" dirty="0"/>
              <a:t>La posture du recruteur </a:t>
            </a:r>
          </a:p>
        </p:txBody>
      </p:sp>
      <p:pic>
        <p:nvPicPr>
          <p:cNvPr id="3" name="Picture 4" descr="Les 8 questions à poser lors d'un entretien d'embauche">
            <a:extLst>
              <a:ext uri="{FF2B5EF4-FFF2-40B4-BE49-F238E27FC236}">
                <a16:creationId xmlns:a16="http://schemas.microsoft.com/office/drawing/2014/main" id="{145E8557-2B40-382F-4921-0D471118C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73" y="3429000"/>
            <a:ext cx="4384459" cy="292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40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376592" cy="4965080"/>
          </a:xfrm>
          <a:solidFill>
            <a:schemeClr val="bg1"/>
          </a:solidFill>
        </p:spPr>
        <p:txBody>
          <a:bodyPr/>
          <a:lstStyle/>
          <a:p>
            <a:r>
              <a:rPr lang="fr-FR" sz="2000" dirty="0">
                <a:solidFill>
                  <a:srgbClr val="17181C"/>
                </a:solidFill>
                <a:latin typeface="+mj-lt"/>
              </a:rPr>
              <a:t>Les préjugés sur le handicap sont nombreux : difficultés, contraintes et coûts…</a:t>
            </a:r>
          </a:p>
          <a:p>
            <a:r>
              <a:rPr lang="fr-FR" sz="2000" dirty="0">
                <a:solidFill>
                  <a:srgbClr val="17181C"/>
                </a:solidFill>
                <a:latin typeface="+mj-lt"/>
              </a:rPr>
              <a:t>Du tri des CV à la sélection des profils, </a:t>
            </a:r>
            <a:r>
              <a:rPr lang="fr-FR" sz="2000" b="1" dirty="0">
                <a:solidFill>
                  <a:srgbClr val="17181C"/>
                </a:solidFill>
                <a:latin typeface="+mj-lt"/>
              </a:rPr>
              <a:t>être objectifs </a:t>
            </a:r>
          </a:p>
          <a:p>
            <a:endParaRPr lang="fr-FR" sz="2000" dirty="0">
              <a:solidFill>
                <a:srgbClr val="17181C"/>
              </a:solidFill>
              <a:latin typeface="+mj-lt"/>
            </a:endParaRPr>
          </a:p>
          <a:p>
            <a:r>
              <a:rPr lang="fr-FR" sz="2000" dirty="0">
                <a:solidFill>
                  <a:srgbClr val="17181C"/>
                </a:solidFill>
                <a:latin typeface="+mj-lt"/>
              </a:rPr>
              <a:t>Nécessité d’adopter une </a:t>
            </a:r>
            <a:r>
              <a:rPr lang="fr-FR" sz="2000" b="1" dirty="0">
                <a:solidFill>
                  <a:schemeClr val="accent4">
                    <a:lumMod val="75000"/>
                  </a:schemeClr>
                </a:solidFill>
                <a:latin typeface="+mj-lt"/>
              </a:rPr>
              <a:t>posture positive </a:t>
            </a:r>
            <a:r>
              <a:rPr lang="fr-FR" sz="2000" dirty="0">
                <a:solidFill>
                  <a:srgbClr val="17181C"/>
                </a:solidFill>
                <a:latin typeface="+mj-lt"/>
              </a:rPr>
              <a:t>: ouverture d’esprit, écoute active, objectivité, mise en confiance… </a:t>
            </a:r>
          </a:p>
          <a:p>
            <a:endParaRPr lang="fr-FR" sz="2000" dirty="0">
              <a:solidFill>
                <a:srgbClr val="17181C"/>
              </a:solidFill>
              <a:latin typeface="+mj-lt"/>
            </a:endParaRPr>
          </a:p>
          <a:p>
            <a:endParaRPr lang="fr-FR" sz="2400" dirty="0">
              <a:solidFill>
                <a:srgbClr val="17181C"/>
              </a:solidFill>
              <a:latin typeface="Inter"/>
            </a:endParaRPr>
          </a:p>
          <a:p>
            <a:r>
              <a:rPr lang="fr-FR" sz="2000" dirty="0">
                <a:solidFill>
                  <a:srgbClr val="17181C"/>
                </a:solidFill>
                <a:latin typeface="+mj-lt"/>
              </a:rPr>
              <a:t>→ favorise la </a:t>
            </a:r>
            <a:r>
              <a:rPr lang="fr-FR" sz="2000" b="1" dirty="0">
                <a:solidFill>
                  <a:srgbClr val="17181C"/>
                </a:solidFill>
                <a:latin typeface="+mj-lt"/>
              </a:rPr>
              <a:t>motivation</a:t>
            </a:r>
            <a:r>
              <a:rPr lang="fr-FR" sz="2000" dirty="0">
                <a:solidFill>
                  <a:srgbClr val="17181C"/>
                </a:solidFill>
                <a:latin typeface="+mj-lt"/>
              </a:rPr>
              <a:t> du candidat</a:t>
            </a:r>
          </a:p>
          <a:p>
            <a:r>
              <a:rPr lang="fr-FR" sz="2000" dirty="0">
                <a:solidFill>
                  <a:srgbClr val="17181C"/>
                </a:solidFill>
                <a:latin typeface="+mj-lt"/>
              </a:rPr>
              <a:t>→ renforce la </a:t>
            </a:r>
            <a:r>
              <a:rPr lang="fr-FR" sz="2000" b="1" dirty="0">
                <a:solidFill>
                  <a:srgbClr val="17181C"/>
                </a:solidFill>
                <a:latin typeface="+mj-lt"/>
              </a:rPr>
              <a:t>marque employeur</a:t>
            </a:r>
          </a:p>
          <a:p>
            <a:r>
              <a:rPr lang="fr-FR" sz="2000" dirty="0">
                <a:solidFill>
                  <a:srgbClr val="17181C"/>
                </a:solidFill>
                <a:latin typeface="+mj-lt"/>
              </a:rPr>
              <a:t>→ renforce la </a:t>
            </a:r>
            <a:r>
              <a:rPr lang="fr-FR" sz="2000" b="1" dirty="0">
                <a:solidFill>
                  <a:srgbClr val="17181C"/>
                </a:solidFill>
                <a:latin typeface="+mj-lt"/>
              </a:rPr>
              <a:t>confiance en soi du candidat et une meilleure explicitation de ses compétences</a:t>
            </a:r>
          </a:p>
          <a:p>
            <a:endParaRPr lang="fr-FR" sz="2800" dirty="0">
              <a:solidFill>
                <a:srgbClr val="17181C"/>
              </a:solidFill>
              <a:latin typeface="Inter"/>
            </a:endParaRPr>
          </a:p>
          <a:p>
            <a:pPr>
              <a:spcAft>
                <a:spcPts val="600"/>
              </a:spcAft>
            </a:pPr>
            <a:endParaRPr lang="fr-FR" sz="2400" dirty="0">
              <a:solidFill>
                <a:srgbClr val="17181C"/>
              </a:solidFill>
              <a:latin typeface="Inter"/>
            </a:endParaRPr>
          </a:p>
          <a:p>
            <a:pPr algn="l"/>
            <a:endParaRPr lang="fr-FR" b="0" i="0" dirty="0">
              <a:solidFill>
                <a:srgbClr val="040E3C"/>
              </a:solidFill>
              <a:effectLst/>
              <a:latin typeface="Nunitosans"/>
            </a:endParaRPr>
          </a:p>
          <a:p>
            <a:pPr algn="l"/>
            <a:endParaRPr lang="fr-FR" b="0" i="0" dirty="0">
              <a:solidFill>
                <a:srgbClr val="040E3C"/>
              </a:solidFill>
              <a:effectLst/>
              <a:latin typeface="Nunitosans"/>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Posture recruteur</a:t>
            </a:r>
          </a:p>
        </p:txBody>
      </p:sp>
    </p:spTree>
    <p:extLst>
      <p:ext uri="{BB962C8B-B14F-4D97-AF65-F5344CB8AC3E}">
        <p14:creationId xmlns:p14="http://schemas.microsoft.com/office/powerpoint/2010/main" val="3921641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marL="149225" algn="just">
              <a:spcAft>
                <a:spcPts val="600"/>
              </a:spcAft>
            </a:pPr>
            <a:r>
              <a:rPr lang="fr-FR" sz="2000" dirty="0">
                <a:solidFill>
                  <a:srgbClr val="17181C"/>
                </a:solidFill>
                <a:latin typeface="Nunitosans"/>
              </a:rPr>
              <a:t>Concept de sciences sociales et psychologiques utilisé pour traduire une situation dans laquelle quelqu'un qui prédit ou s'attend à un événement, souvent négatif, modifie ses comportements en fonction de ces croyances, ce qui a pour conséquence de faire advenir la prophétie.</a:t>
            </a:r>
          </a:p>
          <a:p>
            <a:pPr marL="149225" algn="just">
              <a:spcAft>
                <a:spcPts val="600"/>
              </a:spcAft>
            </a:pPr>
            <a:r>
              <a:rPr lang="fr-FR" sz="2000" dirty="0">
                <a:solidFill>
                  <a:srgbClr val="17181C"/>
                </a:solidFill>
                <a:latin typeface="Nunitosans"/>
              </a:rPr>
              <a:t>Si vous êtes convaincu qu’il est compliqué de tenir le poste avec un handicap et que le candidat en sera moins performant qu’un candidat valide, vous risquez de projeter cette conviction sur le ou la candidate.</a:t>
            </a:r>
          </a:p>
          <a:p>
            <a:pPr algn="l"/>
            <a:endParaRPr lang="fr-FR" b="0" i="0" dirty="0">
              <a:solidFill>
                <a:srgbClr val="040E3C"/>
              </a:solidFill>
              <a:effectLst/>
              <a:latin typeface="Nunitosans"/>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Les prophéties auto-réalisatrices</a:t>
            </a:r>
          </a:p>
        </p:txBody>
      </p:sp>
      <p:pic>
        <p:nvPicPr>
          <p:cNvPr id="4" name="Image 3">
            <a:extLst>
              <a:ext uri="{FF2B5EF4-FFF2-40B4-BE49-F238E27FC236}">
                <a16:creationId xmlns:a16="http://schemas.microsoft.com/office/drawing/2014/main" id="{AF0B9C45-08AA-401F-1BE6-F6286FA51D5B}"/>
              </a:ext>
            </a:extLst>
          </p:cNvPr>
          <p:cNvPicPr>
            <a:picLocks noChangeAspect="1"/>
          </p:cNvPicPr>
          <p:nvPr/>
        </p:nvPicPr>
        <p:blipFill>
          <a:blip r:embed="rId2"/>
          <a:stretch>
            <a:fillRect/>
          </a:stretch>
        </p:blipFill>
        <p:spPr>
          <a:xfrm>
            <a:off x="3692060" y="3429000"/>
            <a:ext cx="4540250" cy="2838450"/>
          </a:xfrm>
          <a:prstGeom prst="rect">
            <a:avLst/>
          </a:prstGeom>
        </p:spPr>
      </p:pic>
    </p:spTree>
    <p:extLst>
      <p:ext uri="{BB962C8B-B14F-4D97-AF65-F5344CB8AC3E}">
        <p14:creationId xmlns:p14="http://schemas.microsoft.com/office/powerpoint/2010/main" val="1993414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algn="l"/>
            <a:r>
              <a:rPr lang="fr-FR" sz="2000" i="1" dirty="0">
                <a:solidFill>
                  <a:srgbClr val="17181C"/>
                </a:solidFill>
                <a:latin typeface="Nunitosans"/>
              </a:rPr>
              <a:t>source recruitee.com</a:t>
            </a:r>
          </a:p>
          <a:p>
            <a:pPr algn="l"/>
            <a:endParaRPr lang="fr-FR" sz="2000" i="1" dirty="0">
              <a:solidFill>
                <a:srgbClr val="17181C"/>
              </a:solidFill>
              <a:latin typeface="Nunitosans"/>
            </a:endParaRPr>
          </a:p>
          <a:p>
            <a:pPr marL="342900" indent="-342900" algn="l">
              <a:buFont typeface="Arial" panose="020B0604020202020204" pitchFamily="34" charset="0"/>
              <a:buChar char="•"/>
            </a:pPr>
            <a:r>
              <a:rPr lang="fr-FR" sz="2000" b="1" dirty="0">
                <a:solidFill>
                  <a:schemeClr val="accent4">
                    <a:lumMod val="75000"/>
                  </a:schemeClr>
                </a:solidFill>
                <a:latin typeface="Nunitosans"/>
              </a:rPr>
              <a:t>Effet de récence </a:t>
            </a:r>
            <a:r>
              <a:rPr lang="fr-FR" sz="2000" dirty="0">
                <a:solidFill>
                  <a:srgbClr val="17181C"/>
                </a:solidFill>
                <a:latin typeface="Nunitosans"/>
              </a:rPr>
              <a:t>: il est plus facile de se souvenir des dernières informations que l’on a récoltées que des premières. Le dernier candidat que vous avez interviewé sera donc plus présent dans votre esprit que le premier</a:t>
            </a:r>
          </a:p>
          <a:p>
            <a:pPr marL="342900" indent="-342900" algn="l">
              <a:buFont typeface="Arial" panose="020B0604020202020204" pitchFamily="34" charset="0"/>
              <a:buChar char="•"/>
            </a:pPr>
            <a:r>
              <a:rPr lang="fr-FR" sz="2000" b="1" dirty="0">
                <a:solidFill>
                  <a:schemeClr val="accent4">
                    <a:lumMod val="75000"/>
                  </a:schemeClr>
                </a:solidFill>
                <a:latin typeface="Nunitosans"/>
              </a:rPr>
              <a:t>Effet de halo </a:t>
            </a:r>
            <a:r>
              <a:rPr lang="fr-FR" sz="2000" dirty="0">
                <a:solidFill>
                  <a:srgbClr val="17181C"/>
                </a:solidFill>
                <a:latin typeface="Nunitosans"/>
              </a:rPr>
              <a:t>: l’une des caractéristiques d’un candidat peut influencer la vision que vous avez de toutes ses autres. Il peut être lié à l’effet d’ancrage mental qui veut que la première impression d’une personne reste la plus forte</a:t>
            </a:r>
          </a:p>
          <a:p>
            <a:pPr marL="342900" indent="-342900" algn="l">
              <a:buFont typeface="Arial" panose="020B0604020202020204" pitchFamily="34" charset="0"/>
              <a:buChar char="•"/>
            </a:pPr>
            <a:r>
              <a:rPr lang="fr-FR" sz="2000" b="1" dirty="0">
                <a:solidFill>
                  <a:schemeClr val="accent4">
                    <a:lumMod val="75000"/>
                  </a:schemeClr>
                </a:solidFill>
                <a:latin typeface="Nunitosans"/>
              </a:rPr>
              <a:t>Perception sélective </a:t>
            </a:r>
            <a:r>
              <a:rPr lang="fr-FR" sz="2000" dirty="0">
                <a:solidFill>
                  <a:srgbClr val="17181C"/>
                </a:solidFill>
                <a:latin typeface="Nunitosans"/>
              </a:rPr>
              <a:t>: nous interprétons des informations de manière sélective en fonction de notre propre expérience.</a:t>
            </a:r>
          </a:p>
          <a:p>
            <a:pPr marL="342900" indent="-342900" algn="l">
              <a:buFont typeface="Arial" panose="020B0604020202020204" pitchFamily="34" charset="0"/>
              <a:buChar char="•"/>
            </a:pPr>
            <a:r>
              <a:rPr lang="fr-FR" sz="2000" b="1" dirty="0">
                <a:solidFill>
                  <a:schemeClr val="accent4">
                    <a:lumMod val="75000"/>
                  </a:schemeClr>
                </a:solidFill>
                <a:latin typeface="Nunitosans"/>
              </a:rPr>
              <a:t>Biais de confirmation </a:t>
            </a:r>
            <a:r>
              <a:rPr lang="fr-FR" sz="2000" dirty="0">
                <a:solidFill>
                  <a:srgbClr val="17181C"/>
                </a:solidFill>
                <a:latin typeface="Nunitosans"/>
              </a:rPr>
              <a:t>: semblable au précédent, ce biais nous fait préférer ce qui confirme nos idées ou nos croyances à ce qui les infirme.</a:t>
            </a:r>
          </a:p>
          <a:p>
            <a:pPr marL="342900" indent="-342900" algn="l">
              <a:buFont typeface="Arial" panose="020B0604020202020204" pitchFamily="34" charset="0"/>
              <a:buChar char="•"/>
            </a:pPr>
            <a:r>
              <a:rPr lang="fr-FR" sz="2000" b="1" dirty="0">
                <a:solidFill>
                  <a:schemeClr val="accent4">
                    <a:lumMod val="75000"/>
                  </a:schemeClr>
                </a:solidFill>
                <a:latin typeface="Nunitosans"/>
              </a:rPr>
              <a:t>Tâche aveugle à l'égard des préjugés </a:t>
            </a:r>
            <a:r>
              <a:rPr lang="fr-FR" sz="2000" dirty="0">
                <a:solidFill>
                  <a:srgbClr val="17181C"/>
                </a:solidFill>
                <a:latin typeface="Nunitosans"/>
              </a:rPr>
              <a:t>: sans doute le biais le plus traître. Tendance à ne pas repérer nos propres préjugés, malgré la présence de faits objectifs.</a:t>
            </a: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Les biais du recruteur</a:t>
            </a:r>
          </a:p>
        </p:txBody>
      </p:sp>
    </p:spTree>
    <p:extLst>
      <p:ext uri="{BB962C8B-B14F-4D97-AF65-F5344CB8AC3E}">
        <p14:creationId xmlns:p14="http://schemas.microsoft.com/office/powerpoint/2010/main" val="251853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marL="149225" algn="just">
              <a:spcAft>
                <a:spcPts val="600"/>
              </a:spcAft>
            </a:pPr>
            <a:r>
              <a:rPr lang="fr-FR" sz="2000" dirty="0">
                <a:solidFill>
                  <a:srgbClr val="17181C"/>
                </a:solidFill>
                <a:latin typeface="Nunitosans"/>
              </a:rPr>
              <a:t>Parler plus </a:t>
            </a:r>
            <a:r>
              <a:rPr lang="fr-FR" sz="2000" b="1" dirty="0">
                <a:solidFill>
                  <a:srgbClr val="17181C"/>
                </a:solidFill>
                <a:latin typeface="Nunitosans"/>
              </a:rPr>
              <a:t>de ce qui peut être fait que de ce qui freine</a:t>
            </a:r>
          </a:p>
          <a:p>
            <a:pPr marL="149225" algn="just">
              <a:spcAft>
                <a:spcPts val="600"/>
              </a:spcAft>
            </a:pPr>
            <a:r>
              <a:rPr lang="fr-FR" sz="2000" dirty="0">
                <a:solidFill>
                  <a:srgbClr val="17181C"/>
                </a:solidFill>
                <a:latin typeface="Nunitosans"/>
              </a:rPr>
              <a:t>Limiter les biais qui, conscients ou non,  portent préjudice au candidat mais aussi à l’organisation</a:t>
            </a:r>
          </a:p>
          <a:p>
            <a:pPr marL="149225" algn="just">
              <a:spcAft>
                <a:spcPts val="600"/>
              </a:spcAft>
            </a:pPr>
            <a:endParaRPr lang="fr-FR" sz="2000" dirty="0">
              <a:solidFill>
                <a:srgbClr val="17181C"/>
              </a:solidFill>
              <a:latin typeface="Nunitosans"/>
            </a:endParaRPr>
          </a:p>
          <a:p>
            <a:pPr marL="149225" algn="just">
              <a:spcAft>
                <a:spcPts val="600"/>
              </a:spcAft>
            </a:pPr>
            <a:r>
              <a:rPr lang="fr-FR" sz="2000" dirty="0">
                <a:solidFill>
                  <a:srgbClr val="17181C"/>
                </a:solidFill>
                <a:latin typeface="Nunitosans"/>
              </a:rPr>
              <a:t>Pour éviter les biais, le recruteur doit :</a:t>
            </a:r>
          </a:p>
          <a:p>
            <a:pPr marL="149225" algn="just">
              <a:spcAft>
                <a:spcPts val="600"/>
              </a:spcAft>
            </a:pPr>
            <a:r>
              <a:rPr lang="fr-FR" sz="2000" dirty="0">
                <a:solidFill>
                  <a:srgbClr val="17181C"/>
                </a:solidFill>
                <a:latin typeface="Nunitosans"/>
              </a:rPr>
              <a:t>- avoir une </a:t>
            </a:r>
            <a:r>
              <a:rPr lang="fr-FR" sz="2000" b="1" dirty="0">
                <a:solidFill>
                  <a:schemeClr val="accent4">
                    <a:lumMod val="75000"/>
                  </a:schemeClr>
                </a:solidFill>
                <a:latin typeface="Nunitosans"/>
              </a:rPr>
              <a:t>bonne connaissance de soi</a:t>
            </a:r>
            <a:r>
              <a:rPr lang="fr-FR" sz="2000" dirty="0">
                <a:solidFill>
                  <a:srgbClr val="17181C"/>
                </a:solidFill>
                <a:latin typeface="Nunitosans"/>
              </a:rPr>
              <a:t>, </a:t>
            </a:r>
          </a:p>
          <a:p>
            <a:pPr marL="149225" algn="just">
              <a:spcAft>
                <a:spcPts val="600"/>
              </a:spcAft>
            </a:pPr>
            <a:r>
              <a:rPr lang="fr-FR" sz="2000" dirty="0">
                <a:solidFill>
                  <a:srgbClr val="17181C"/>
                </a:solidFill>
                <a:latin typeface="Nunitosans"/>
              </a:rPr>
              <a:t>- être </a:t>
            </a:r>
            <a:r>
              <a:rPr lang="fr-FR" sz="2000" b="1" dirty="0">
                <a:solidFill>
                  <a:schemeClr val="accent4">
                    <a:lumMod val="75000"/>
                  </a:schemeClr>
                </a:solidFill>
                <a:latin typeface="Nunitosans"/>
              </a:rPr>
              <a:t>formé</a:t>
            </a:r>
            <a:r>
              <a:rPr lang="fr-FR" sz="2000" dirty="0">
                <a:solidFill>
                  <a:srgbClr val="17181C"/>
                </a:solidFill>
                <a:latin typeface="Nunitosans"/>
              </a:rPr>
              <a:t> (rappel de la loi sur les non-discriminations)</a:t>
            </a:r>
          </a:p>
          <a:p>
            <a:pPr marL="149225" algn="just">
              <a:spcAft>
                <a:spcPts val="600"/>
              </a:spcAft>
            </a:pPr>
            <a:r>
              <a:rPr lang="fr-FR" sz="2000" dirty="0">
                <a:solidFill>
                  <a:srgbClr val="17181C"/>
                </a:solidFill>
                <a:latin typeface="Nunitosans"/>
              </a:rPr>
              <a:t>- utiliser </a:t>
            </a:r>
            <a:r>
              <a:rPr lang="fr-FR" sz="2000" b="1" dirty="0">
                <a:solidFill>
                  <a:schemeClr val="accent4">
                    <a:lumMod val="75000"/>
                  </a:schemeClr>
                </a:solidFill>
                <a:latin typeface="Nunitosans"/>
              </a:rPr>
              <a:t>des outils pour objectiver les prises de décision</a:t>
            </a:r>
            <a:r>
              <a:rPr lang="fr-FR" sz="2000" dirty="0">
                <a:solidFill>
                  <a:srgbClr val="17181C"/>
                </a:solidFill>
                <a:latin typeface="Nunitosans"/>
              </a:rPr>
              <a:t>, tout au long du processus de recrutement </a:t>
            </a:r>
          </a:p>
          <a:p>
            <a:pPr marL="149225" algn="just">
              <a:spcAft>
                <a:spcPts val="600"/>
              </a:spcAft>
            </a:pPr>
            <a:r>
              <a:rPr lang="fr-FR" sz="2000" dirty="0">
                <a:solidFill>
                  <a:srgbClr val="17181C"/>
                </a:solidFill>
                <a:latin typeface="Nunitosans"/>
              </a:rPr>
              <a:t>- Kit recrutement à venir : de nombreux outils !</a:t>
            </a:r>
          </a:p>
          <a:p>
            <a:pPr marL="149225" algn="just">
              <a:spcAft>
                <a:spcPts val="600"/>
              </a:spcAft>
            </a:pPr>
            <a:endParaRPr lang="fr-FR" sz="2000" dirty="0">
              <a:solidFill>
                <a:srgbClr val="17181C"/>
              </a:solidFill>
              <a:latin typeface="Nunitosans"/>
            </a:endParaRPr>
          </a:p>
          <a:p>
            <a:endParaRPr lang="fr-FR" dirty="0"/>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Conseils </a:t>
            </a:r>
          </a:p>
        </p:txBody>
      </p:sp>
    </p:spTree>
    <p:extLst>
      <p:ext uri="{BB962C8B-B14F-4D97-AF65-F5344CB8AC3E}">
        <p14:creationId xmlns:p14="http://schemas.microsoft.com/office/powerpoint/2010/main" val="348648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E88EE-6BAC-9518-8D62-39CDFC8E067C}"/>
              </a:ext>
            </a:extLst>
          </p:cNvPr>
          <p:cNvSpPr>
            <a:spLocks noGrp="1"/>
          </p:cNvSpPr>
          <p:nvPr>
            <p:ph type="title"/>
          </p:nvPr>
        </p:nvSpPr>
        <p:spPr/>
        <p:txBody>
          <a:bodyPr/>
          <a:lstStyle/>
          <a:p>
            <a:r>
              <a:rPr lang="fr-FR" dirty="0"/>
              <a:t>Quel film symbolise le mieux votre tout premier entretien de recrutement </a:t>
            </a:r>
            <a:br>
              <a:rPr lang="fr-FR" dirty="0"/>
            </a:br>
            <a:endParaRPr lang="fr-FR" dirty="0"/>
          </a:p>
        </p:txBody>
      </p:sp>
    </p:spTree>
    <p:extLst>
      <p:ext uri="{BB962C8B-B14F-4D97-AF65-F5344CB8AC3E}">
        <p14:creationId xmlns:p14="http://schemas.microsoft.com/office/powerpoint/2010/main" val="98259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F10951-C383-0F4E-BD1F-CB8FB0AEDA69}"/>
              </a:ext>
            </a:extLst>
          </p:cNvPr>
          <p:cNvSpPr>
            <a:spLocks noGrp="1"/>
          </p:cNvSpPr>
          <p:nvPr>
            <p:ph type="body" sz="half" idx="2"/>
          </p:nvPr>
        </p:nvSpPr>
        <p:spPr>
          <a:xfrm>
            <a:off x="711330" y="1257300"/>
            <a:ext cx="11189523" cy="4343400"/>
          </a:xfrm>
          <a:solidFill>
            <a:schemeClr val="bg1"/>
          </a:solidFill>
        </p:spPr>
        <p:txBody>
          <a:bodyPr/>
          <a:lstStyle/>
          <a:p>
            <a:pPr marL="180340" algn="just">
              <a:lnSpc>
                <a:spcPct val="115000"/>
              </a:lnSpc>
              <a:spcAft>
                <a:spcPts val="600"/>
              </a:spcAft>
            </a:pPr>
            <a:r>
              <a:rPr lang="fr-FR" sz="2000" dirty="0">
                <a:solidFill>
                  <a:srgbClr val="17181C"/>
                </a:solidFill>
                <a:latin typeface="Nunitosans"/>
              </a:rPr>
              <a:t>Être à l’écoute, faire preuve de bienveillance, d’ authenticité, d’ empathie… </a:t>
            </a:r>
          </a:p>
          <a:p>
            <a:pPr marL="180340" algn="just">
              <a:lnSpc>
                <a:spcPct val="115000"/>
              </a:lnSpc>
              <a:spcAft>
                <a:spcPts val="600"/>
              </a:spcAft>
            </a:pPr>
            <a:r>
              <a:rPr lang="fr-FR" sz="2000" dirty="0">
                <a:solidFill>
                  <a:srgbClr val="17181C"/>
                </a:solidFill>
                <a:latin typeface="Nunitosans"/>
              </a:rPr>
              <a:t>Mettre le candidat en situation de handicap </a:t>
            </a:r>
            <a:r>
              <a:rPr lang="fr-FR" sz="2000" b="1" dirty="0">
                <a:solidFill>
                  <a:srgbClr val="17181C"/>
                </a:solidFill>
                <a:latin typeface="Nunitosans"/>
              </a:rPr>
              <a:t>dans les meilleures dispositions d’entretien</a:t>
            </a:r>
            <a:endParaRPr lang="fr-FR" sz="2000" dirty="0">
              <a:solidFill>
                <a:srgbClr val="17181C"/>
              </a:solidFill>
              <a:latin typeface="Nunitosans"/>
            </a:endParaRPr>
          </a:p>
          <a:p>
            <a:pPr marL="180340" algn="just">
              <a:spcAft>
                <a:spcPts val="600"/>
              </a:spcAft>
            </a:pPr>
            <a:r>
              <a:rPr lang="fr-FR" sz="2000" b="1" dirty="0">
                <a:solidFill>
                  <a:srgbClr val="17181C"/>
                </a:solidFill>
                <a:latin typeface="Nunitosans"/>
              </a:rPr>
              <a:t>Faire confiance au candidat </a:t>
            </a:r>
            <a:r>
              <a:rPr lang="fr-FR" sz="2000" dirty="0">
                <a:solidFill>
                  <a:srgbClr val="17181C"/>
                </a:solidFill>
                <a:latin typeface="Nunitosans"/>
              </a:rPr>
              <a:t>est aussi fondamental : confiance en ses compétences transversales, en sa façon d’aborder parfois différemment certaines missions, à tenir le poste avec son handicap.</a:t>
            </a:r>
          </a:p>
          <a:p>
            <a:pPr marL="180340" algn="ctr" fontAlgn="base">
              <a:spcAft>
                <a:spcPts val="600"/>
              </a:spcAft>
            </a:pPr>
            <a:r>
              <a:rPr lang="fr-FR" sz="2000" b="1" dirty="0">
                <a:solidFill>
                  <a:schemeClr val="accent4">
                    <a:lumMod val="75000"/>
                  </a:schemeClr>
                </a:solidFill>
                <a:latin typeface="Nunitosans"/>
              </a:rPr>
              <a:t>Fiche outil du kit : « Auto-évaluation : mes compétences de recruteur » </a:t>
            </a:r>
          </a:p>
          <a:p>
            <a:pPr marL="180340" algn="just" fontAlgn="base">
              <a:spcAft>
                <a:spcPts val="600"/>
              </a:spcAft>
            </a:pPr>
            <a:r>
              <a:rPr lang="fr-FR" sz="2000" dirty="0">
                <a:solidFill>
                  <a:srgbClr val="17181C"/>
                </a:solidFill>
                <a:latin typeface="Nunitosans"/>
              </a:rPr>
              <a:t>Image employeur passe par le recruteur/encadrant : être rassurants et attractifs en ne focalisant pas sur le handicap</a:t>
            </a:r>
          </a:p>
          <a:p>
            <a:pPr marL="180340" algn="just" fontAlgn="base">
              <a:spcAft>
                <a:spcPts val="600"/>
              </a:spcAft>
            </a:pPr>
            <a:r>
              <a:rPr lang="fr-FR" sz="1800" dirty="0">
                <a:effectLst/>
                <a:latin typeface="Arial" panose="020B0604020202020204" pitchFamily="34" charset="0"/>
                <a:ea typeface="Arial" panose="020B0604020202020204" pitchFamily="34" charset="0"/>
              </a:rPr>
              <a:t>Mettez à l’aise votre interlocuteur et soyez vous-même à l’aise</a:t>
            </a:r>
          </a:p>
          <a:p>
            <a:pPr marL="180340" algn="just" fontAlgn="base">
              <a:spcAft>
                <a:spcPts val="600"/>
              </a:spcAft>
            </a:pPr>
            <a:r>
              <a:rPr lang="fr-FR" sz="1800" dirty="0">
                <a:effectLst/>
                <a:latin typeface="Arial" panose="020B0604020202020204" pitchFamily="34" charset="0"/>
                <a:ea typeface="Arial" panose="020B0604020202020204" pitchFamily="34" charset="0"/>
              </a:rPr>
              <a:t>Questionnez le savoir-faire et le savoir-être plutôt que le handicap </a:t>
            </a:r>
          </a:p>
          <a:p>
            <a:pPr marL="180340" algn="just" fontAlgn="base">
              <a:spcAft>
                <a:spcPts val="600"/>
              </a:spcAft>
            </a:pPr>
            <a:endParaRPr lang="fr-FR" sz="1800" dirty="0">
              <a:solidFill>
                <a:srgbClr val="17181C"/>
              </a:solidFill>
              <a:latin typeface="Arial" panose="020B0604020202020204" pitchFamily="34" charset="0"/>
            </a:endParaRPr>
          </a:p>
          <a:p>
            <a:pPr marL="180340" algn="just" fontAlgn="base">
              <a:spcAft>
                <a:spcPts val="600"/>
              </a:spcAft>
            </a:pPr>
            <a:endParaRPr lang="fr-FR" sz="1800" dirty="0">
              <a:solidFill>
                <a:srgbClr val="17181C"/>
              </a:solidFill>
              <a:latin typeface="Arial" panose="020B0604020202020204" pitchFamily="34" charset="0"/>
            </a:endParaRPr>
          </a:p>
          <a:p>
            <a:pPr marL="180340" algn="just" fontAlgn="base">
              <a:spcAft>
                <a:spcPts val="600"/>
              </a:spcAft>
            </a:pPr>
            <a:endParaRPr lang="fr-FR" sz="2000" dirty="0">
              <a:solidFill>
                <a:srgbClr val="17181C"/>
              </a:solidFill>
              <a:latin typeface="Nunitosans"/>
            </a:endParaRPr>
          </a:p>
        </p:txBody>
      </p:sp>
      <p:sp>
        <p:nvSpPr>
          <p:cNvPr id="3" name="Titre 2">
            <a:extLst>
              <a:ext uri="{FF2B5EF4-FFF2-40B4-BE49-F238E27FC236}">
                <a16:creationId xmlns:a16="http://schemas.microsoft.com/office/drawing/2014/main" id="{AA18FB3C-89F1-B747-8364-BB0CF163C079}"/>
              </a:ext>
            </a:extLst>
          </p:cNvPr>
          <p:cNvSpPr>
            <a:spLocks noGrp="1"/>
          </p:cNvSpPr>
          <p:nvPr>
            <p:ph type="title"/>
          </p:nvPr>
        </p:nvSpPr>
        <p:spPr>
          <a:xfrm>
            <a:off x="711330" y="206446"/>
            <a:ext cx="9908391" cy="740229"/>
          </a:xfrm>
        </p:spPr>
        <p:txBody>
          <a:bodyPr/>
          <a:lstStyle/>
          <a:p>
            <a:r>
              <a:rPr lang="fr-FR" dirty="0"/>
              <a:t>Inspirer confiance au candidat</a:t>
            </a:r>
          </a:p>
        </p:txBody>
      </p:sp>
      <p:pic>
        <p:nvPicPr>
          <p:cNvPr id="5" name="Image 4">
            <a:extLst>
              <a:ext uri="{FF2B5EF4-FFF2-40B4-BE49-F238E27FC236}">
                <a16:creationId xmlns:a16="http://schemas.microsoft.com/office/drawing/2014/main" id="{DD9DB00A-D313-975E-0704-0D1E5674BE1E}"/>
              </a:ext>
            </a:extLst>
          </p:cNvPr>
          <p:cNvPicPr>
            <a:picLocks noChangeAspect="1"/>
          </p:cNvPicPr>
          <p:nvPr/>
        </p:nvPicPr>
        <p:blipFill>
          <a:blip r:embed="rId2"/>
          <a:stretch>
            <a:fillRect/>
          </a:stretch>
        </p:blipFill>
        <p:spPr>
          <a:xfrm>
            <a:off x="5465262" y="5270315"/>
            <a:ext cx="5367709" cy="1282020"/>
          </a:xfrm>
          <a:prstGeom prst="rect">
            <a:avLst/>
          </a:prstGeom>
        </p:spPr>
      </p:pic>
    </p:spTree>
    <p:extLst>
      <p:ext uri="{BB962C8B-B14F-4D97-AF65-F5344CB8AC3E}">
        <p14:creationId xmlns:p14="http://schemas.microsoft.com/office/powerpoint/2010/main" val="2239115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B0D0A-D17F-4F3C-ACA2-47459FA901E6}"/>
              </a:ext>
            </a:extLst>
          </p:cNvPr>
          <p:cNvSpPr>
            <a:spLocks noGrp="1"/>
          </p:cNvSpPr>
          <p:nvPr>
            <p:ph type="title"/>
          </p:nvPr>
        </p:nvSpPr>
        <p:spPr>
          <a:xfrm>
            <a:off x="3681886" y="2466442"/>
            <a:ext cx="7971397" cy="1095903"/>
          </a:xfrm>
        </p:spPr>
        <p:txBody>
          <a:bodyPr/>
          <a:lstStyle/>
          <a:p>
            <a:r>
              <a:rPr lang="fr-FR" dirty="0"/>
              <a:t>Les aides du FIPHFP</a:t>
            </a:r>
          </a:p>
        </p:txBody>
      </p:sp>
    </p:spTree>
    <p:extLst>
      <p:ext uri="{BB962C8B-B14F-4D97-AF65-F5344CB8AC3E}">
        <p14:creationId xmlns:p14="http://schemas.microsoft.com/office/powerpoint/2010/main" val="3975769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7" name="Rectangle à coins arrondis 6"/>
          <p:cNvSpPr/>
          <p:nvPr/>
        </p:nvSpPr>
        <p:spPr>
          <a:xfrm>
            <a:off x="2422880" y="626259"/>
            <a:ext cx="9382251"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L’offre d’intervention du FIPHFP </a:t>
            </a:r>
          </a:p>
        </p:txBody>
      </p:sp>
      <p:sp>
        <p:nvSpPr>
          <p:cNvPr id="8" name="object 12"/>
          <p:cNvSpPr txBox="1"/>
          <p:nvPr/>
        </p:nvSpPr>
        <p:spPr>
          <a:xfrm>
            <a:off x="1040296" y="2063495"/>
            <a:ext cx="10764836" cy="977191"/>
          </a:xfrm>
          <a:prstGeom prst="rect">
            <a:avLst/>
          </a:prstGeom>
          <a:ln w="9525">
            <a:noFill/>
          </a:ln>
        </p:spPr>
        <p:txBody>
          <a:bodyPr vert="horz" wrap="square" lIns="0" tIns="38100" rIns="0" bIns="0" rtlCol="0">
            <a:spAutoFit/>
          </a:bodyPr>
          <a:lstStyle/>
          <a:p>
            <a:pPr marL="377190" marR="0" lvl="0" indent="-287020" algn="l" defTabSz="457200" rtl="0" eaLnBrk="1" fontAlgn="auto" latinLnBrk="0" hangingPunct="1">
              <a:lnSpc>
                <a:spcPct val="100000"/>
              </a:lnSpc>
              <a:spcBef>
                <a:spcPts val="300"/>
              </a:spcBef>
              <a:spcAft>
                <a:spcPts val="0"/>
              </a:spcAft>
              <a:buClrTx/>
              <a:buSzTx/>
              <a:buFontTx/>
              <a:buChar char="-"/>
              <a:tabLst>
                <a:tab pos="377190" algn="l"/>
                <a:tab pos="377825" algn="l"/>
              </a:tabLst>
              <a:defRPr/>
            </a:pPr>
            <a:r>
              <a:rPr kumimoji="0" sz="1400" b="0" i="0" u="none" strike="noStrike" kern="1200" cap="none" spc="-5" normalizeH="0" baseline="0" noProof="0" dirty="0">
                <a:ln>
                  <a:noFill/>
                </a:ln>
                <a:solidFill>
                  <a:prstClr val="black"/>
                </a:solidFill>
                <a:effectLst/>
                <a:uLnTx/>
                <a:uFillTx/>
                <a:latin typeface="Comic Sans MS"/>
                <a:ea typeface="+mn-ea"/>
                <a:cs typeface="Comic Sans MS"/>
              </a:rPr>
              <a:t>Les</a:t>
            </a:r>
            <a:r>
              <a:rPr kumimoji="0" sz="1400" b="0" i="0" u="none" strike="noStrike" kern="1200" cap="none" spc="19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employeurs</a:t>
            </a:r>
            <a:r>
              <a:rPr kumimoji="0" sz="1400" b="0" i="0" u="none" strike="noStrike" kern="1200" cap="none" spc="19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qui</a:t>
            </a:r>
            <a:r>
              <a:rPr kumimoji="0" sz="1400" b="0" i="0" u="none" strike="noStrike" kern="1200" cap="none" spc="204"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ne</a:t>
            </a:r>
            <a:r>
              <a:rPr kumimoji="0" sz="1400" b="0" i="0" u="none" strike="noStrike" kern="1200" cap="none" spc="19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respectent</a:t>
            </a:r>
            <a:r>
              <a:rPr kumimoji="0" sz="1400" b="0" i="0" u="none" strike="noStrike" kern="1200" cap="none" spc="20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pas</a:t>
            </a:r>
            <a:r>
              <a:rPr kumimoji="0" sz="1400" b="0" i="0" u="none" strike="noStrike" kern="1200" cap="none" spc="204"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le</a:t>
            </a:r>
            <a:r>
              <a:rPr kumimoji="0" sz="1400" b="0" i="0" u="none" strike="noStrike" kern="1200" cap="none" spc="18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taux</a:t>
            </a:r>
            <a:r>
              <a:rPr kumimoji="0" sz="1400" b="0" i="0" u="none" strike="noStrike" kern="1200" cap="none" spc="19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de</a:t>
            </a:r>
            <a:r>
              <a:rPr kumimoji="0" sz="1400" b="0" i="0" u="none" strike="noStrike" kern="1200" cap="none" spc="19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6%</a:t>
            </a:r>
            <a:r>
              <a:rPr kumimoji="0" sz="1400" b="0" i="0" u="none" strike="noStrike" kern="1200" cap="none" spc="17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payent</a:t>
            </a:r>
            <a:r>
              <a:rPr kumimoji="0" sz="1400" b="0" i="0" u="none" strike="noStrike" kern="1200" cap="none" spc="18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une</a:t>
            </a:r>
            <a:r>
              <a:rPr kumimoji="0" sz="1400" b="0" i="0" u="none" strike="noStrike" kern="1200" cap="none" spc="200" normalizeH="0" baseline="0" noProof="0" dirty="0">
                <a:ln>
                  <a:noFill/>
                </a:ln>
                <a:solidFill>
                  <a:prstClr val="black"/>
                </a:solidFill>
                <a:effectLst/>
                <a:uLnTx/>
                <a:uFillTx/>
                <a:latin typeface="Comic Sans MS"/>
                <a:ea typeface="+mn-ea"/>
                <a:cs typeface="Comic Sans MS"/>
              </a:rPr>
              <a:t> </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contribution</a:t>
            </a:r>
            <a:r>
              <a:rPr kumimoji="0" sz="1400" b="1" i="0" u="none" strike="noStrike" kern="1200" cap="none" spc="0" normalizeH="0" baseline="0" noProof="0" dirty="0">
                <a:ln>
                  <a:noFill/>
                </a:ln>
                <a:solidFill>
                  <a:srgbClr val="6FAC46"/>
                </a:solidFill>
                <a:effectLst/>
                <a:uLnTx/>
                <a:uFillTx/>
                <a:latin typeface="Comic Sans MS"/>
                <a:ea typeface="+mn-ea"/>
                <a:cs typeface="Comic Sans MS"/>
              </a:rPr>
              <a:t> </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financière</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 </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au</a:t>
            </a:r>
            <a:endParaRPr kumimoji="0" sz="1400" b="0" i="0" u="none" strike="noStrike" kern="1200" cap="none" spc="0" normalizeH="0" baseline="0" noProof="0" dirty="0">
              <a:ln>
                <a:noFill/>
              </a:ln>
              <a:solidFill>
                <a:prstClr val="black"/>
              </a:solidFill>
              <a:effectLst/>
              <a:uLnTx/>
              <a:uFillTx/>
              <a:latin typeface="Comic Sans MS"/>
              <a:ea typeface="+mn-ea"/>
              <a:cs typeface="Comic Sans MS"/>
            </a:endParaRPr>
          </a:p>
          <a:p>
            <a:pPr marL="377190" marR="0" lvl="0" indent="0" algn="l" defTabSz="4572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Comic Sans MS"/>
                <a:ea typeface="+mn-ea"/>
                <a:cs typeface="Comic Sans MS"/>
              </a:rPr>
              <a:t>FIPHFP.</a:t>
            </a:r>
          </a:p>
          <a:p>
            <a:pPr marL="377190" marR="81280" lvl="0" indent="-287020" algn="l" defTabSz="457200" rtl="0" eaLnBrk="1" fontAlgn="auto" latinLnBrk="0" hangingPunct="1">
              <a:lnSpc>
                <a:spcPct val="100000"/>
              </a:lnSpc>
              <a:spcBef>
                <a:spcPts val="600"/>
              </a:spcBef>
              <a:spcAft>
                <a:spcPts val="0"/>
              </a:spcAft>
              <a:buClrTx/>
              <a:buSzTx/>
              <a:buFontTx/>
              <a:buChar char="-"/>
              <a:tabLst>
                <a:tab pos="377190" algn="l"/>
                <a:tab pos="377825" algn="l"/>
              </a:tabLst>
              <a:defRPr/>
            </a:pPr>
            <a:r>
              <a:rPr kumimoji="0" sz="1400" b="0" i="0" u="none" strike="noStrike" kern="1200" cap="none" spc="-5" normalizeH="0" baseline="0" noProof="0" dirty="0">
                <a:ln>
                  <a:noFill/>
                </a:ln>
                <a:solidFill>
                  <a:prstClr val="black"/>
                </a:solidFill>
                <a:effectLst/>
                <a:uLnTx/>
                <a:uFillTx/>
                <a:latin typeface="Comic Sans MS"/>
                <a:ea typeface="+mn-ea"/>
                <a:cs typeface="Comic Sans MS"/>
              </a:rPr>
              <a:t>L’argent</a:t>
            </a:r>
            <a:r>
              <a:rPr kumimoji="0" sz="1400" b="0" i="0" u="none" strike="noStrike" kern="1200" cap="none" spc="11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réuni</a:t>
            </a:r>
            <a:r>
              <a:rPr kumimoji="0" sz="1400" b="0" i="0" u="none" strike="noStrike" kern="1200" cap="none" spc="10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est</a:t>
            </a:r>
            <a:r>
              <a:rPr kumimoji="0" sz="1400" b="0" i="0" u="none" strike="noStrike" kern="1200" cap="none" spc="10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ensuite</a:t>
            </a:r>
            <a:r>
              <a:rPr kumimoji="0" sz="1400" b="0" i="0" u="none" strike="noStrike" kern="1200" cap="none" spc="95" normalizeH="0" baseline="0" noProof="0" dirty="0">
                <a:ln>
                  <a:noFill/>
                </a:ln>
                <a:solidFill>
                  <a:prstClr val="black"/>
                </a:solidFill>
                <a:effectLst/>
                <a:uLnTx/>
                <a:uFillTx/>
                <a:latin typeface="Comic Sans MS"/>
                <a:ea typeface="+mn-ea"/>
                <a:cs typeface="Comic Sans MS"/>
              </a:rPr>
              <a:t> </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redistribué</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 </a:t>
            </a:r>
            <a:r>
              <a:rPr kumimoji="0" sz="1400" b="1" i="0" u="none" strike="noStrike" kern="1200" cap="none" spc="0" normalizeH="0" baseline="0" noProof="0" dirty="0">
                <a:ln>
                  <a:noFill/>
                </a:ln>
                <a:solidFill>
                  <a:srgbClr val="6FAC46"/>
                </a:solidFill>
                <a:effectLst/>
                <a:uLnTx/>
                <a:uFillTx/>
                <a:latin typeface="Comic Sans MS"/>
                <a:ea typeface="+mn-ea"/>
                <a:cs typeface="Comic Sans MS"/>
              </a:rPr>
              <a:t>sous</a:t>
            </a:r>
            <a:r>
              <a:rPr kumimoji="0" sz="1400" b="1" i="0" u="none" strike="noStrike" kern="1200" cap="none" spc="15" normalizeH="0" baseline="0" noProof="0" dirty="0">
                <a:ln>
                  <a:noFill/>
                </a:ln>
                <a:solidFill>
                  <a:srgbClr val="6FAC46"/>
                </a:solidFill>
                <a:effectLst/>
                <a:uLnTx/>
                <a:uFillTx/>
                <a:latin typeface="Comic Sans MS"/>
                <a:ea typeface="+mn-ea"/>
                <a:cs typeface="Comic Sans MS"/>
              </a:rPr>
              <a:t> </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forme</a:t>
            </a:r>
            <a:r>
              <a:rPr kumimoji="0" sz="1400" b="1" i="0" u="none" strike="noStrike" kern="1200" cap="none" spc="5" normalizeH="0" baseline="0" noProof="0" dirty="0">
                <a:ln>
                  <a:noFill/>
                </a:ln>
                <a:solidFill>
                  <a:srgbClr val="6FAC46"/>
                </a:solidFill>
                <a:effectLst/>
                <a:uLnTx/>
                <a:uFillTx/>
                <a:latin typeface="Comic Sans MS"/>
                <a:ea typeface="+mn-ea"/>
                <a:cs typeface="Comic Sans MS"/>
              </a:rPr>
              <a:t> </a:t>
            </a:r>
            <a:r>
              <a:rPr kumimoji="0" sz="1400" b="1" i="0" u="none" strike="noStrike" kern="1200" cap="none" spc="-10" normalizeH="0" baseline="0" noProof="0" dirty="0">
                <a:ln>
                  <a:noFill/>
                </a:ln>
                <a:solidFill>
                  <a:srgbClr val="6FAC46"/>
                </a:solidFill>
                <a:effectLst/>
                <a:uLnTx/>
                <a:uFillTx/>
                <a:latin typeface="Comic Sans MS"/>
                <a:ea typeface="+mn-ea"/>
                <a:cs typeface="Comic Sans MS"/>
              </a:rPr>
              <a:t>d’aides</a:t>
            </a:r>
            <a:r>
              <a:rPr kumimoji="0" sz="1400" b="1" i="0" u="none" strike="noStrike" kern="1200" cap="none" spc="-15" normalizeH="0" baseline="0" noProof="0" dirty="0">
                <a:ln>
                  <a:noFill/>
                </a:ln>
                <a:solidFill>
                  <a:srgbClr val="6FAC46"/>
                </a:solidFill>
                <a:effectLst/>
                <a:uLnTx/>
                <a:uFillTx/>
                <a:latin typeface="Comic Sans MS"/>
                <a:ea typeface="+mn-ea"/>
                <a:cs typeface="Comic Sans MS"/>
              </a:rPr>
              <a:t> </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aux</a:t>
            </a:r>
            <a:r>
              <a:rPr kumimoji="0" sz="1400" b="0" i="0" u="none" strike="noStrike" kern="1200" cap="none" spc="9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employeurs</a:t>
            </a:r>
            <a:r>
              <a:rPr kumimoji="0" sz="1400" b="0" i="0" u="none" strike="noStrike" kern="1200" cap="none" spc="7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souhaitant</a:t>
            </a:r>
            <a:r>
              <a:rPr kumimoji="0" sz="1400" b="0" i="0" u="none" strike="noStrike" kern="1200" cap="none" spc="8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15" normalizeH="0" baseline="0" noProof="0" dirty="0">
                <a:ln>
                  <a:noFill/>
                </a:ln>
                <a:solidFill>
                  <a:prstClr val="black"/>
                </a:solidFill>
                <a:effectLst/>
                <a:uLnTx/>
                <a:uFillTx/>
                <a:latin typeface="Comic Sans MS"/>
                <a:ea typeface="+mn-ea"/>
                <a:cs typeface="Comic Sans MS"/>
              </a:rPr>
              <a:t>mettre </a:t>
            </a:r>
            <a:r>
              <a:rPr kumimoji="0" sz="1400" b="0" i="0" u="none" strike="noStrike" kern="1200" cap="none" spc="-40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en</a:t>
            </a:r>
            <a:r>
              <a:rPr kumimoji="0" sz="14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œuvre</a:t>
            </a:r>
            <a:r>
              <a:rPr kumimoji="0" sz="1400" b="0" i="0" u="none" strike="noStrike" kern="1200" cap="none" spc="-3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des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actions</a:t>
            </a:r>
            <a:r>
              <a:rPr kumimoji="0" sz="14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en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faveur</a:t>
            </a:r>
            <a:r>
              <a:rPr kumimoji="0" sz="1400" b="0" i="0" u="none" strike="noStrike" kern="1200" cap="none" spc="-3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de</a:t>
            </a:r>
            <a:r>
              <a:rPr kumimoji="0" sz="14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l’emploi</a:t>
            </a:r>
            <a:r>
              <a:rPr kumimoji="0" sz="1400" b="0" i="0" u="none" strike="noStrike" kern="1200" cap="none" spc="-3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des</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personnes</a:t>
            </a:r>
            <a:r>
              <a:rPr kumimoji="0" sz="14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5" normalizeH="0" baseline="0" noProof="0" dirty="0">
                <a:ln>
                  <a:noFill/>
                </a:ln>
                <a:solidFill>
                  <a:prstClr val="black"/>
                </a:solidFill>
                <a:effectLst/>
                <a:uLnTx/>
                <a:uFillTx/>
                <a:latin typeface="Comic Sans MS"/>
                <a:ea typeface="+mn-ea"/>
                <a:cs typeface="Comic Sans MS"/>
              </a:rPr>
              <a:t>en</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 situation</a:t>
            </a:r>
            <a:r>
              <a:rPr kumimoji="0" sz="1400" b="0" i="0" u="none" strike="noStrike" kern="1200" cap="none" spc="-35"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de</a:t>
            </a:r>
            <a:r>
              <a:rPr kumimoji="0" sz="14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400" b="0" i="0" u="none" strike="noStrike" kern="1200" cap="none" spc="0" normalizeH="0" baseline="0" noProof="0" dirty="0">
                <a:ln>
                  <a:noFill/>
                </a:ln>
                <a:solidFill>
                  <a:prstClr val="black"/>
                </a:solidFill>
                <a:effectLst/>
                <a:uLnTx/>
                <a:uFillTx/>
                <a:latin typeface="Comic Sans MS"/>
                <a:ea typeface="+mn-ea"/>
                <a:cs typeface="Comic Sans MS"/>
              </a:rPr>
              <a:t>handicap.</a:t>
            </a:r>
          </a:p>
        </p:txBody>
      </p:sp>
      <p:sp>
        <p:nvSpPr>
          <p:cNvPr id="9" name="object 8"/>
          <p:cNvSpPr txBox="1"/>
          <p:nvPr/>
        </p:nvSpPr>
        <p:spPr>
          <a:xfrm>
            <a:off x="1040296" y="3083139"/>
            <a:ext cx="5645150" cy="306705"/>
          </a:xfrm>
          <a:prstGeom prst="rect">
            <a:avLst/>
          </a:prstGeom>
          <a:solidFill>
            <a:srgbClr val="0070C0"/>
          </a:solidFill>
        </p:spPr>
        <p:txBody>
          <a:bodyPr vert="horz" wrap="square" lIns="0" tIns="36830" rIns="0" bIns="0" rtlCol="0">
            <a:spAutoFit/>
          </a:bodyPr>
          <a:lstStyle/>
          <a:p>
            <a:pPr marL="635" marR="0" lvl="0" indent="0" algn="ctr" defTabSz="457200" rtl="0" eaLnBrk="1" fontAlgn="auto" latinLnBrk="0" hangingPunct="1">
              <a:lnSpc>
                <a:spcPct val="100000"/>
              </a:lnSpc>
              <a:spcBef>
                <a:spcPts val="290"/>
              </a:spcBef>
              <a:spcAft>
                <a:spcPts val="0"/>
              </a:spcAft>
              <a:buClrTx/>
              <a:buSzTx/>
              <a:buFontTx/>
              <a:buNone/>
              <a:tabLst/>
              <a:defRPr/>
            </a:pPr>
            <a:r>
              <a:rPr kumimoji="0" sz="1400" b="1" i="1" u="none" strike="noStrike" kern="1200" cap="none" spc="-5" normalizeH="0" baseline="0" noProof="0" dirty="0">
                <a:ln>
                  <a:noFill/>
                </a:ln>
                <a:solidFill>
                  <a:srgbClr val="FFFFFF"/>
                </a:solidFill>
                <a:effectLst/>
                <a:uLnTx/>
                <a:uFillTx/>
                <a:latin typeface="Comic Sans MS"/>
                <a:ea typeface="+mn-ea"/>
                <a:cs typeface="Comic Sans MS"/>
              </a:rPr>
              <a:t>Quelles</a:t>
            </a:r>
            <a:r>
              <a:rPr kumimoji="0" sz="1400" b="1" i="1" u="none" strike="noStrike" kern="1200" cap="none" spc="0" normalizeH="0" baseline="0" noProof="0" dirty="0">
                <a:ln>
                  <a:noFill/>
                </a:ln>
                <a:solidFill>
                  <a:srgbClr val="FFFFFF"/>
                </a:solidFill>
                <a:effectLst/>
                <a:uLnTx/>
                <a:uFillTx/>
                <a:latin typeface="Comic Sans MS"/>
                <a:ea typeface="+mn-ea"/>
                <a:cs typeface="Comic Sans MS"/>
              </a:rPr>
              <a:t> modalités</a:t>
            </a:r>
            <a:r>
              <a:rPr kumimoji="0" sz="1400" b="1" i="1" u="none" strike="noStrike" kern="1200" cap="none" spc="-20" normalizeH="0" baseline="0" noProof="0" dirty="0">
                <a:ln>
                  <a:noFill/>
                </a:ln>
                <a:solidFill>
                  <a:srgbClr val="FFFFFF"/>
                </a:solidFill>
                <a:effectLst/>
                <a:uLnTx/>
                <a:uFillTx/>
                <a:latin typeface="Comic Sans MS"/>
                <a:ea typeface="+mn-ea"/>
                <a:cs typeface="Comic Sans MS"/>
              </a:rPr>
              <a:t> </a:t>
            </a:r>
            <a:r>
              <a:rPr kumimoji="0" sz="1400" b="1" i="1" u="none" strike="noStrike" kern="1200" cap="none" spc="0" normalizeH="0" baseline="0" noProof="0" dirty="0">
                <a:ln>
                  <a:noFill/>
                </a:ln>
                <a:solidFill>
                  <a:srgbClr val="FFFFFF"/>
                </a:solidFill>
                <a:effectLst/>
                <a:uLnTx/>
                <a:uFillTx/>
                <a:latin typeface="Comic Sans MS"/>
                <a:ea typeface="+mn-ea"/>
                <a:cs typeface="Comic Sans MS"/>
              </a:rPr>
              <a:t>?</a:t>
            </a:r>
            <a:endParaRPr kumimoji="0" sz="14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0" name="object 10"/>
          <p:cNvSpPr txBox="1"/>
          <p:nvPr/>
        </p:nvSpPr>
        <p:spPr>
          <a:xfrm>
            <a:off x="7161377" y="3083139"/>
            <a:ext cx="4643755" cy="315595"/>
          </a:xfrm>
          <a:prstGeom prst="rect">
            <a:avLst/>
          </a:prstGeom>
          <a:solidFill>
            <a:srgbClr val="0070C0"/>
          </a:solidFill>
        </p:spPr>
        <p:txBody>
          <a:bodyPr vert="horz" wrap="square" lIns="0" tIns="38100" rIns="0" bIns="0"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sz="1400" b="1" i="1" u="none" strike="noStrike" kern="1200" cap="none" spc="-5" normalizeH="0" baseline="0" noProof="0" dirty="0">
                <a:ln>
                  <a:noFill/>
                </a:ln>
                <a:solidFill>
                  <a:srgbClr val="FFFFFF"/>
                </a:solidFill>
                <a:effectLst/>
                <a:uLnTx/>
                <a:uFillTx/>
                <a:latin typeface="Comic Sans MS"/>
                <a:ea typeface="+mn-ea"/>
                <a:cs typeface="Comic Sans MS"/>
              </a:rPr>
              <a:t>Quel</a:t>
            </a:r>
            <a:r>
              <a:rPr kumimoji="0" sz="1400" b="1" i="1" u="none" strike="noStrike" kern="1200" cap="none" spc="-40" normalizeH="0" baseline="0" noProof="0" dirty="0">
                <a:ln>
                  <a:noFill/>
                </a:ln>
                <a:solidFill>
                  <a:srgbClr val="FFFFFF"/>
                </a:solidFill>
                <a:effectLst/>
                <a:uLnTx/>
                <a:uFillTx/>
                <a:latin typeface="Comic Sans MS"/>
                <a:ea typeface="+mn-ea"/>
                <a:cs typeface="Comic Sans MS"/>
              </a:rPr>
              <a:t> </a:t>
            </a:r>
            <a:r>
              <a:rPr kumimoji="0" sz="1400" b="1" i="1" u="none" strike="noStrike" kern="1200" cap="none" spc="-5" normalizeH="0" baseline="0" noProof="0" dirty="0">
                <a:ln>
                  <a:noFill/>
                </a:ln>
                <a:solidFill>
                  <a:srgbClr val="FFFFFF"/>
                </a:solidFill>
                <a:effectLst/>
                <a:uLnTx/>
                <a:uFillTx/>
                <a:latin typeface="Comic Sans MS"/>
                <a:ea typeface="+mn-ea"/>
                <a:cs typeface="Comic Sans MS"/>
              </a:rPr>
              <a:t>outil</a:t>
            </a:r>
            <a:r>
              <a:rPr kumimoji="0" sz="1400" b="1" i="1" u="none" strike="noStrike" kern="1200" cap="none" spc="-25" normalizeH="0" baseline="0" noProof="0" dirty="0">
                <a:ln>
                  <a:noFill/>
                </a:ln>
                <a:solidFill>
                  <a:srgbClr val="FFFFFF"/>
                </a:solidFill>
                <a:effectLst/>
                <a:uLnTx/>
                <a:uFillTx/>
                <a:latin typeface="Comic Sans MS"/>
                <a:ea typeface="+mn-ea"/>
                <a:cs typeface="Comic Sans MS"/>
              </a:rPr>
              <a:t> </a:t>
            </a:r>
            <a:r>
              <a:rPr kumimoji="0" sz="1400" b="1" i="1" u="none" strike="noStrike" kern="1200" cap="none" spc="0" normalizeH="0" baseline="0" noProof="0" dirty="0">
                <a:ln>
                  <a:noFill/>
                </a:ln>
                <a:solidFill>
                  <a:srgbClr val="FFFFFF"/>
                </a:solidFill>
                <a:effectLst/>
                <a:uLnTx/>
                <a:uFillTx/>
                <a:latin typeface="Comic Sans MS"/>
                <a:ea typeface="+mn-ea"/>
                <a:cs typeface="Comic Sans MS"/>
              </a:rPr>
              <a:t>?</a:t>
            </a:r>
            <a:endParaRPr kumimoji="0" sz="14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1" name="object 3"/>
          <p:cNvSpPr/>
          <p:nvPr/>
        </p:nvSpPr>
        <p:spPr>
          <a:xfrm>
            <a:off x="1013459" y="3489167"/>
            <a:ext cx="5668009" cy="279725"/>
          </a:xfrm>
          <a:custGeom>
            <a:avLst/>
            <a:gdLst/>
            <a:ahLst/>
            <a:cxnLst/>
            <a:rect l="l" t="t" r="r" b="b"/>
            <a:pathLst>
              <a:path w="6576059" h="314325">
                <a:moveTo>
                  <a:pt x="6523736" y="0"/>
                </a:moveTo>
                <a:lnTo>
                  <a:pt x="52324" y="0"/>
                </a:lnTo>
                <a:lnTo>
                  <a:pt x="31959" y="4103"/>
                </a:lnTo>
                <a:lnTo>
                  <a:pt x="15327" y="15303"/>
                </a:lnTo>
                <a:lnTo>
                  <a:pt x="4112" y="31932"/>
                </a:lnTo>
                <a:lnTo>
                  <a:pt x="0" y="52324"/>
                </a:lnTo>
                <a:lnTo>
                  <a:pt x="0" y="261620"/>
                </a:lnTo>
                <a:lnTo>
                  <a:pt x="4112" y="282011"/>
                </a:lnTo>
                <a:lnTo>
                  <a:pt x="15327" y="298640"/>
                </a:lnTo>
                <a:lnTo>
                  <a:pt x="31959" y="309840"/>
                </a:lnTo>
                <a:lnTo>
                  <a:pt x="52324" y="313944"/>
                </a:lnTo>
                <a:lnTo>
                  <a:pt x="6523736" y="313944"/>
                </a:lnTo>
                <a:lnTo>
                  <a:pt x="6544127" y="309840"/>
                </a:lnTo>
                <a:lnTo>
                  <a:pt x="6560756" y="298640"/>
                </a:lnTo>
                <a:lnTo>
                  <a:pt x="6571956" y="282011"/>
                </a:lnTo>
                <a:lnTo>
                  <a:pt x="6576060" y="261620"/>
                </a:lnTo>
                <a:lnTo>
                  <a:pt x="6576060" y="52324"/>
                </a:lnTo>
                <a:lnTo>
                  <a:pt x="6571956" y="31932"/>
                </a:lnTo>
                <a:lnTo>
                  <a:pt x="6560756" y="15303"/>
                </a:lnTo>
                <a:lnTo>
                  <a:pt x="6544127" y="4103"/>
                </a:lnTo>
                <a:lnTo>
                  <a:pt x="6523736" y="0"/>
                </a:lnTo>
                <a:close/>
              </a:path>
            </a:pathLst>
          </a:custGeom>
          <a:solidFill>
            <a:srgbClr val="00868A"/>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E-plateforme</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6"/>
          <p:cNvSpPr txBox="1"/>
          <p:nvPr/>
        </p:nvSpPr>
        <p:spPr>
          <a:xfrm>
            <a:off x="1013461" y="3683380"/>
            <a:ext cx="5668008" cy="2796278"/>
          </a:xfrm>
          <a:prstGeom prst="rect">
            <a:avLst/>
          </a:prstGeom>
        </p:spPr>
        <p:txBody>
          <a:bodyPr vert="horz" wrap="square" lIns="0" tIns="97155" rIns="0" bIns="0" rtlCol="0">
            <a:spAutoFit/>
          </a:bodyPr>
          <a:lstStyle/>
          <a:p>
            <a:pPr marL="274320" marR="0" lvl="0" indent="-114935" algn="l" defTabSz="457200" rtl="0" eaLnBrk="1" fontAlgn="auto" latinLnBrk="0" hangingPunct="1">
              <a:lnSpc>
                <a:spcPct val="100000"/>
              </a:lnSpc>
              <a:spcBef>
                <a:spcPts val="670"/>
              </a:spcBef>
              <a:spcAft>
                <a:spcPts val="0"/>
              </a:spcAft>
              <a:buClrTx/>
              <a:buSzTx/>
              <a:buFontTx/>
              <a:buChar char="•"/>
              <a:tabLst>
                <a:tab pos="274955" algn="l"/>
              </a:tabLst>
              <a:defRPr/>
            </a:pPr>
            <a:r>
              <a:rPr kumimoji="0" sz="1200" b="0" i="0" u="none" strike="noStrike" kern="1200" cap="none" spc="0" normalizeH="0" baseline="0" noProof="0" dirty="0">
                <a:ln>
                  <a:noFill/>
                </a:ln>
                <a:solidFill>
                  <a:prstClr val="black"/>
                </a:solidFill>
                <a:effectLst/>
                <a:uLnTx/>
                <a:uFillTx/>
                <a:latin typeface="Comic Sans MS"/>
                <a:ea typeface="+mn-ea"/>
                <a:cs typeface="Comic Sans MS"/>
              </a:rPr>
              <a:t>Gestion</a:t>
            </a:r>
            <a:r>
              <a:rPr kumimoji="0" sz="1200" b="0" i="0" u="none" strike="noStrike" kern="1200" cap="none" spc="-2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des</a:t>
            </a:r>
            <a:r>
              <a:rPr kumimoji="0" sz="1200" b="0" i="0" u="none" strike="noStrike" kern="1200" cap="none" spc="-2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demandes</a:t>
            </a:r>
            <a:r>
              <a:rPr kumimoji="0" sz="1200" b="0" i="0" u="none" strike="noStrike" kern="1200" cap="none" spc="-2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d’aide</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au</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cas</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par</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cas</a:t>
            </a:r>
          </a:p>
          <a:p>
            <a:pPr marL="274320" marR="0" lvl="0" indent="-114935" algn="l" defTabSz="457200" rtl="0" eaLnBrk="1" fontAlgn="auto" latinLnBrk="0" hangingPunct="1">
              <a:lnSpc>
                <a:spcPct val="100000"/>
              </a:lnSpc>
              <a:spcBef>
                <a:spcPts val="405"/>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Avance</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des</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fonds</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puis</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remboursement</a:t>
            </a:r>
          </a:p>
          <a:p>
            <a:pPr marL="274320" marR="0" lvl="0" indent="-114935" algn="l" defTabSz="457200" rtl="0" eaLnBrk="1" fontAlgn="auto" latinLnBrk="0" hangingPunct="1">
              <a:lnSpc>
                <a:spcPct val="100000"/>
              </a:lnSpc>
              <a:spcBef>
                <a:spcPts val="395"/>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Adapté</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à</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peu</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de</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demandes</a:t>
            </a:r>
          </a:p>
          <a:p>
            <a:pPr marL="12700" marR="0" lvl="0" indent="0" algn="l" defTabSz="457200" rtl="0" eaLnBrk="1" fontAlgn="auto" latinLnBrk="0" hangingPunct="1">
              <a:lnSpc>
                <a:spcPct val="100000"/>
              </a:lnSpc>
              <a:spcBef>
                <a:spcPts val="745"/>
              </a:spcBef>
              <a:spcAft>
                <a:spcPts val="0"/>
              </a:spcAft>
              <a:buClrTx/>
              <a:buSzTx/>
              <a:buFontTx/>
              <a:buNone/>
              <a:tabLst/>
              <a:defRPr/>
            </a:pPr>
            <a:r>
              <a:rPr kumimoji="0" sz="12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Conventio</a:t>
            </a:r>
            <a:endParaRPr kumimoji="0" sz="1200" b="0" i="0" u="none" strike="noStrike" kern="1200" cap="none" spc="0" normalizeH="0" baseline="0" noProof="0" dirty="0">
              <a:ln>
                <a:noFill/>
              </a:ln>
              <a:solidFill>
                <a:prstClr val="black"/>
              </a:solidFill>
              <a:effectLst/>
              <a:uLnTx/>
              <a:uFillTx/>
              <a:latin typeface="Comic Sans MS"/>
              <a:ea typeface="+mn-ea"/>
              <a:cs typeface="Comic Sans MS"/>
            </a:endParaRPr>
          </a:p>
          <a:p>
            <a:pPr marL="274320" marR="0" lvl="0" indent="-114935" algn="l" defTabSz="457200" rtl="0" eaLnBrk="1" fontAlgn="auto" latinLnBrk="0" hangingPunct="1">
              <a:lnSpc>
                <a:spcPct val="100000"/>
              </a:lnSpc>
              <a:spcBef>
                <a:spcPts val="670"/>
              </a:spcBef>
              <a:spcAft>
                <a:spcPts val="0"/>
              </a:spcAft>
              <a:buClrTx/>
              <a:buSzTx/>
              <a:buFontTx/>
              <a:buChar char="•"/>
              <a:tabLst>
                <a:tab pos="274955" algn="l"/>
              </a:tabLst>
              <a:defRPr/>
            </a:pPr>
            <a:r>
              <a:rPr kumimoji="0" sz="1200" b="0" i="0" u="none" strike="noStrike" kern="1200" cap="none" spc="0" normalizeH="0" baseline="0" noProof="0" dirty="0">
                <a:ln>
                  <a:noFill/>
                </a:ln>
                <a:solidFill>
                  <a:prstClr val="black"/>
                </a:solidFill>
                <a:effectLst/>
                <a:uLnTx/>
                <a:uFillTx/>
                <a:latin typeface="Comic Sans MS"/>
                <a:ea typeface="+mn-ea"/>
                <a:cs typeface="Comic Sans MS"/>
              </a:rPr>
              <a:t>Structuration</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d’un</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dispositif</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handicap</a:t>
            </a:r>
            <a:endParaRPr kumimoji="0" sz="1200" b="0" i="0" u="none" strike="noStrike" kern="1200" cap="none" spc="0" normalizeH="0" baseline="0" noProof="0" dirty="0">
              <a:ln>
                <a:noFill/>
              </a:ln>
              <a:solidFill>
                <a:prstClr val="black"/>
              </a:solidFill>
              <a:effectLst/>
              <a:uLnTx/>
              <a:uFillTx/>
              <a:latin typeface="Comic Sans MS"/>
              <a:ea typeface="+mn-ea"/>
              <a:cs typeface="Comic Sans MS"/>
            </a:endParaRPr>
          </a:p>
          <a:p>
            <a:pPr marL="274320" marR="0" lvl="0" indent="-114935" algn="l" defTabSz="457200" rtl="0" eaLnBrk="1" fontAlgn="auto" latinLnBrk="0" hangingPunct="1">
              <a:lnSpc>
                <a:spcPct val="100000"/>
              </a:lnSpc>
              <a:spcBef>
                <a:spcPts val="409"/>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Incitation</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au</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recrutement</a:t>
            </a:r>
          </a:p>
          <a:p>
            <a:pPr marL="274320" marR="0" lvl="0" indent="-114935" algn="l" defTabSz="457200" rtl="0" eaLnBrk="1" fontAlgn="auto" latinLnBrk="0" hangingPunct="1">
              <a:lnSpc>
                <a:spcPct val="100000"/>
              </a:lnSpc>
              <a:spcBef>
                <a:spcPts val="395"/>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Obtention</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d’une</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enveloppe financière</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dédiée</a:t>
            </a:r>
          </a:p>
          <a:p>
            <a:pPr marL="274320" marR="0" lvl="0" indent="-114935" algn="l" defTabSz="457200" rtl="0" eaLnBrk="1" fontAlgn="auto" latinLnBrk="0" hangingPunct="1">
              <a:lnSpc>
                <a:spcPct val="100000"/>
              </a:lnSpc>
              <a:spcBef>
                <a:spcPts val="395"/>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Adapté</a:t>
            </a:r>
            <a:r>
              <a:rPr kumimoji="0" sz="1200" b="0" i="0" u="none" strike="noStrike" kern="1200" cap="none" spc="-2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aux</a:t>
            </a:r>
            <a:r>
              <a:rPr kumimoji="0" sz="1200" b="0" i="0" u="none" strike="noStrike" kern="1200" cap="none" spc="-2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employeurs</a:t>
            </a:r>
          </a:p>
          <a:p>
            <a:pPr marL="12700" marR="0" lvl="0" indent="0" algn="l" defTabSz="457200" rtl="0" eaLnBrk="1" fontAlgn="auto" latinLnBrk="0" hangingPunct="1">
              <a:lnSpc>
                <a:spcPct val="100000"/>
              </a:lnSpc>
              <a:spcBef>
                <a:spcPts val="685"/>
              </a:spcBef>
              <a:spcAft>
                <a:spcPts val="0"/>
              </a:spcAft>
              <a:buClrTx/>
              <a:buSzTx/>
              <a:buFontTx/>
              <a:buNone/>
              <a:tabLst/>
              <a:defRPr/>
            </a:pPr>
            <a:r>
              <a:rPr kumimoji="0" sz="12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Pr</a:t>
            </a:r>
            <a:r>
              <a:rPr kumimoji="0" sz="12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ogra</a:t>
            </a:r>
            <a:r>
              <a:rPr kumimoji="0" sz="12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m</a:t>
            </a:r>
            <a:r>
              <a:rPr kumimoji="0" sz="12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me</a:t>
            </a:r>
            <a:r>
              <a:rPr kumimoji="0" sz="1200" b="1" i="0" u="heavy" strike="noStrike" kern="1200" cap="none" spc="-170" normalizeH="0" baseline="0" noProof="0" dirty="0">
                <a:ln>
                  <a:noFill/>
                </a:ln>
                <a:solidFill>
                  <a:srgbClr val="FFFFFF"/>
                </a:solidFill>
                <a:effectLst/>
                <a:uLnTx/>
                <a:uFill>
                  <a:solidFill>
                    <a:srgbClr val="FFFFFF"/>
                  </a:solidFill>
                </a:uFill>
                <a:latin typeface="Comic Sans MS"/>
                <a:ea typeface="+mn-ea"/>
                <a:cs typeface="Comic Sans MS"/>
              </a:rPr>
              <a:t> </a:t>
            </a:r>
            <a:r>
              <a:rPr kumimoji="0" sz="12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a</a:t>
            </a:r>
            <a:r>
              <a:rPr kumimoji="0" sz="12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cce</a:t>
            </a:r>
            <a:r>
              <a:rPr kumimoji="0" sz="12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ssi</a:t>
            </a:r>
            <a:r>
              <a:rPr kumimoji="0" sz="12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bilité</a:t>
            </a:r>
            <a:endParaRPr kumimoji="0" sz="1200" b="0" i="0" u="none" strike="noStrike" kern="1200" cap="none" spc="0" normalizeH="0" baseline="0" noProof="0" dirty="0">
              <a:ln>
                <a:noFill/>
              </a:ln>
              <a:solidFill>
                <a:prstClr val="black"/>
              </a:solidFill>
              <a:effectLst/>
              <a:uLnTx/>
              <a:uFillTx/>
              <a:latin typeface="Comic Sans MS"/>
              <a:ea typeface="+mn-ea"/>
              <a:cs typeface="Comic Sans MS"/>
            </a:endParaRPr>
          </a:p>
          <a:p>
            <a:pPr marL="274320" marR="0" lvl="0" indent="-114935" algn="l" defTabSz="457200" rtl="0" eaLnBrk="1" fontAlgn="auto" latinLnBrk="0" hangingPunct="1">
              <a:lnSpc>
                <a:spcPct val="100000"/>
              </a:lnSpc>
              <a:spcBef>
                <a:spcPts val="670"/>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Financements</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relatifs</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à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la</a:t>
            </a:r>
            <a:r>
              <a:rPr kumimoji="0" sz="1200" b="0" i="0" u="none" strike="noStrike" kern="1200" cap="none" spc="15"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mise</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en</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 accessibilité</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numérique</a:t>
            </a:r>
            <a:endParaRPr kumimoji="0" sz="1200" b="0" i="0" u="none" strike="noStrike" kern="1200" cap="none" spc="0" normalizeH="0" baseline="0" noProof="0" dirty="0">
              <a:ln>
                <a:noFill/>
              </a:ln>
              <a:solidFill>
                <a:prstClr val="black"/>
              </a:solidFill>
              <a:effectLst/>
              <a:uLnTx/>
              <a:uFillTx/>
              <a:latin typeface="Comic Sans MS"/>
              <a:ea typeface="+mn-ea"/>
              <a:cs typeface="Comic Sans MS"/>
            </a:endParaRPr>
          </a:p>
          <a:p>
            <a:pPr marL="274320" marR="0" lvl="0" indent="-114935" algn="l" defTabSz="457200" rtl="0" eaLnBrk="1" fontAlgn="auto" latinLnBrk="0" hangingPunct="1">
              <a:lnSpc>
                <a:spcPct val="100000"/>
              </a:lnSpc>
              <a:spcBef>
                <a:spcPts val="409"/>
              </a:spcBef>
              <a:spcAft>
                <a:spcPts val="0"/>
              </a:spcAft>
              <a:buClrTx/>
              <a:buSzTx/>
              <a:buFontTx/>
              <a:buChar char="•"/>
              <a:tabLst>
                <a:tab pos="274955" algn="l"/>
              </a:tabLst>
              <a:defRPr/>
            </a:pPr>
            <a:r>
              <a:rPr kumimoji="0" sz="1200" b="0" i="0" u="none" strike="noStrike" kern="1200" cap="none" spc="-5" normalizeH="0" baseline="0" noProof="0" dirty="0">
                <a:ln>
                  <a:noFill/>
                </a:ln>
                <a:solidFill>
                  <a:prstClr val="black"/>
                </a:solidFill>
                <a:effectLst/>
                <a:uLnTx/>
                <a:uFillTx/>
                <a:latin typeface="Comic Sans MS"/>
                <a:ea typeface="+mn-ea"/>
                <a:cs typeface="Comic Sans MS"/>
              </a:rPr>
              <a:t>Obtention </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dans le cadre</a:t>
            </a:r>
            <a:r>
              <a:rPr kumimoji="0" sz="1200" b="0" i="0" u="none" strike="noStrike" kern="1200" cap="none" spc="-1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d’une</a:t>
            </a:r>
            <a:r>
              <a:rPr kumimoji="0" sz="1200" b="0" i="0" u="none" strike="noStrike" kern="1200" cap="none" spc="0" normalizeH="0" baseline="0" noProof="0" dirty="0">
                <a:ln>
                  <a:noFill/>
                </a:ln>
                <a:solidFill>
                  <a:prstClr val="black"/>
                </a:solidFill>
                <a:effectLst/>
                <a:uLnTx/>
                <a:uFillTx/>
                <a:latin typeface="Comic Sans MS"/>
                <a:ea typeface="+mn-ea"/>
                <a:cs typeface="Comic Sans MS"/>
              </a:rPr>
              <a:t> procédure</a:t>
            </a:r>
            <a:r>
              <a:rPr kumimoji="0" sz="1200" b="0" i="0" u="none" strike="noStrike" kern="1200" cap="none" spc="-20" normalizeH="0" baseline="0" noProof="0" dirty="0">
                <a:ln>
                  <a:noFill/>
                </a:ln>
                <a:solidFill>
                  <a:prstClr val="black"/>
                </a:solidFill>
                <a:effectLst/>
                <a:uLnTx/>
                <a:uFillTx/>
                <a:latin typeface="Comic Sans MS"/>
                <a:ea typeface="+mn-ea"/>
                <a:cs typeface="Comic Sans MS"/>
              </a:rPr>
              <a:t> </a:t>
            </a:r>
            <a:r>
              <a:rPr kumimoji="0" sz="1200" b="0" i="0" u="none" strike="noStrike" kern="1200" cap="none" spc="-5" normalizeH="0" baseline="0" noProof="0" dirty="0">
                <a:ln>
                  <a:noFill/>
                </a:ln>
                <a:solidFill>
                  <a:prstClr val="black"/>
                </a:solidFill>
                <a:effectLst/>
                <a:uLnTx/>
                <a:uFillTx/>
                <a:latin typeface="Comic Sans MS"/>
                <a:ea typeface="+mn-ea"/>
                <a:cs typeface="Comic Sans MS"/>
              </a:rPr>
              <a:t>dédiée</a:t>
            </a:r>
            <a:endParaRPr kumimoji="0" sz="12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3" name="object 4"/>
          <p:cNvSpPr/>
          <p:nvPr/>
        </p:nvSpPr>
        <p:spPr>
          <a:xfrm>
            <a:off x="1013458" y="4453074"/>
            <a:ext cx="5668009" cy="275965"/>
          </a:xfrm>
          <a:custGeom>
            <a:avLst/>
            <a:gdLst/>
            <a:ahLst/>
            <a:cxnLst/>
            <a:rect l="l" t="t" r="r" b="b"/>
            <a:pathLst>
              <a:path w="6576059" h="314325">
                <a:moveTo>
                  <a:pt x="6523736" y="0"/>
                </a:moveTo>
                <a:lnTo>
                  <a:pt x="52324" y="0"/>
                </a:lnTo>
                <a:lnTo>
                  <a:pt x="31959" y="4103"/>
                </a:lnTo>
                <a:lnTo>
                  <a:pt x="15327" y="15303"/>
                </a:lnTo>
                <a:lnTo>
                  <a:pt x="4112" y="31932"/>
                </a:lnTo>
                <a:lnTo>
                  <a:pt x="0" y="52323"/>
                </a:lnTo>
                <a:lnTo>
                  <a:pt x="0" y="261619"/>
                </a:lnTo>
                <a:lnTo>
                  <a:pt x="4112" y="282011"/>
                </a:lnTo>
                <a:lnTo>
                  <a:pt x="15327" y="298640"/>
                </a:lnTo>
                <a:lnTo>
                  <a:pt x="31959" y="309840"/>
                </a:lnTo>
                <a:lnTo>
                  <a:pt x="52324" y="313943"/>
                </a:lnTo>
                <a:lnTo>
                  <a:pt x="6523736" y="313943"/>
                </a:lnTo>
                <a:lnTo>
                  <a:pt x="6544127" y="309840"/>
                </a:lnTo>
                <a:lnTo>
                  <a:pt x="6560756" y="298640"/>
                </a:lnTo>
                <a:lnTo>
                  <a:pt x="6571956" y="282011"/>
                </a:lnTo>
                <a:lnTo>
                  <a:pt x="6576060" y="261619"/>
                </a:lnTo>
                <a:lnTo>
                  <a:pt x="6576060" y="52323"/>
                </a:lnTo>
                <a:lnTo>
                  <a:pt x="6571956" y="31932"/>
                </a:lnTo>
                <a:lnTo>
                  <a:pt x="6560756" y="15303"/>
                </a:lnTo>
                <a:lnTo>
                  <a:pt x="6544127" y="4103"/>
                </a:lnTo>
                <a:lnTo>
                  <a:pt x="6523736" y="0"/>
                </a:lnTo>
                <a:close/>
              </a:path>
            </a:pathLst>
          </a:custGeom>
          <a:solidFill>
            <a:srgbClr val="2CBBC3"/>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Convention</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5"/>
          <p:cNvSpPr/>
          <p:nvPr/>
        </p:nvSpPr>
        <p:spPr>
          <a:xfrm>
            <a:off x="1013457" y="5688693"/>
            <a:ext cx="5668009" cy="228782"/>
          </a:xfrm>
          <a:custGeom>
            <a:avLst/>
            <a:gdLst/>
            <a:ahLst/>
            <a:cxnLst/>
            <a:rect l="l" t="t" r="r" b="b"/>
            <a:pathLst>
              <a:path w="6576059" h="314325">
                <a:moveTo>
                  <a:pt x="6523736" y="0"/>
                </a:moveTo>
                <a:lnTo>
                  <a:pt x="52324" y="0"/>
                </a:lnTo>
                <a:lnTo>
                  <a:pt x="31959" y="4112"/>
                </a:lnTo>
                <a:lnTo>
                  <a:pt x="15327" y="15327"/>
                </a:lnTo>
                <a:lnTo>
                  <a:pt x="4112" y="31959"/>
                </a:lnTo>
                <a:lnTo>
                  <a:pt x="0" y="52324"/>
                </a:lnTo>
                <a:lnTo>
                  <a:pt x="0" y="261620"/>
                </a:lnTo>
                <a:lnTo>
                  <a:pt x="4112" y="281984"/>
                </a:lnTo>
                <a:lnTo>
                  <a:pt x="15327" y="298616"/>
                </a:lnTo>
                <a:lnTo>
                  <a:pt x="31959" y="309831"/>
                </a:lnTo>
                <a:lnTo>
                  <a:pt x="52324" y="313944"/>
                </a:lnTo>
                <a:lnTo>
                  <a:pt x="6523736" y="313944"/>
                </a:lnTo>
                <a:lnTo>
                  <a:pt x="6544127" y="309831"/>
                </a:lnTo>
                <a:lnTo>
                  <a:pt x="6560756" y="298616"/>
                </a:lnTo>
                <a:lnTo>
                  <a:pt x="6571956" y="281984"/>
                </a:lnTo>
                <a:lnTo>
                  <a:pt x="6576060" y="261620"/>
                </a:lnTo>
                <a:lnTo>
                  <a:pt x="6576060" y="52324"/>
                </a:lnTo>
                <a:lnTo>
                  <a:pt x="6571956" y="31959"/>
                </a:lnTo>
                <a:lnTo>
                  <a:pt x="6560756" y="15327"/>
                </a:lnTo>
                <a:lnTo>
                  <a:pt x="6544127" y="4112"/>
                </a:lnTo>
                <a:lnTo>
                  <a:pt x="6523736" y="0"/>
                </a:lnTo>
                <a:close/>
              </a:path>
            </a:pathLst>
          </a:custGeom>
          <a:solidFill>
            <a:srgbClr val="94BCC0"/>
          </a:solidFill>
        </p:spPr>
        <p:txBody>
          <a:bodyPr wrap="square" lIns="0" tIns="0" rIns="0" bIns="0" rtlCol="0"/>
          <a:lstStyle/>
          <a:p>
            <a:pPr marL="12700" marR="0" lvl="0" indent="0" algn="ctr" defTabSz="457200" rtl="0" eaLnBrk="1" fontAlgn="auto" latinLnBrk="0" hangingPunct="1">
              <a:lnSpc>
                <a:spcPct val="100000"/>
              </a:lnSpc>
              <a:spcBef>
                <a:spcPts val="685"/>
              </a:spcBef>
              <a:spcAft>
                <a:spcPts val="0"/>
              </a:spcAft>
              <a:buClrTx/>
              <a:buSzTx/>
              <a:buFontTx/>
              <a:buNone/>
              <a:tabLst/>
              <a:defRPr/>
            </a:pP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Pr</a:t>
            </a:r>
            <a:r>
              <a:rPr kumimoji="0" lang="fr-FR" sz="16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ogra</a:t>
            </a: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m</a:t>
            </a:r>
            <a:r>
              <a:rPr kumimoji="0" lang="fr-FR" sz="16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me</a:t>
            </a:r>
            <a:r>
              <a:rPr kumimoji="0" lang="fr-FR" sz="1600" b="1" i="0" u="heavy" strike="noStrike" kern="1200" cap="none" spc="-170" normalizeH="0" baseline="0" noProof="0" dirty="0">
                <a:ln>
                  <a:noFill/>
                </a:ln>
                <a:solidFill>
                  <a:srgbClr val="FFFFFF"/>
                </a:solidFill>
                <a:effectLst/>
                <a:uLnTx/>
                <a:uFill>
                  <a:solidFill>
                    <a:srgbClr val="FFFFFF"/>
                  </a:solidFill>
                </a:uFill>
                <a:latin typeface="Comic Sans MS"/>
                <a:ea typeface="+mn-ea"/>
                <a:cs typeface="Comic Sans MS"/>
              </a:rPr>
              <a:t> </a:t>
            </a:r>
            <a:r>
              <a:rPr kumimoji="0" lang="fr-FR" sz="16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a</a:t>
            </a: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cce</a:t>
            </a:r>
            <a:r>
              <a:rPr kumimoji="0" lang="fr-FR" sz="1600" b="1" i="0" u="heavy" strike="noStrike" kern="1200" cap="none" spc="0" normalizeH="0" baseline="0" noProof="0" dirty="0">
                <a:ln>
                  <a:noFill/>
                </a:ln>
                <a:solidFill>
                  <a:srgbClr val="FFFFFF"/>
                </a:solidFill>
                <a:effectLst/>
                <a:uLnTx/>
                <a:uFill>
                  <a:solidFill>
                    <a:srgbClr val="FFFFFF"/>
                  </a:solidFill>
                </a:uFill>
                <a:latin typeface="Comic Sans MS"/>
                <a:ea typeface="+mn-ea"/>
                <a:cs typeface="Comic Sans MS"/>
              </a:rPr>
              <a:t>ssi</a:t>
            </a:r>
            <a:r>
              <a:rPr kumimoji="0" lang="fr-FR" sz="1600" b="1" i="0" u="heavy" strike="noStrike" kern="1200" cap="none" spc="-5" normalizeH="0" baseline="0" noProof="0" dirty="0">
                <a:ln>
                  <a:noFill/>
                </a:ln>
                <a:solidFill>
                  <a:srgbClr val="FFFFFF"/>
                </a:solidFill>
                <a:effectLst/>
                <a:uLnTx/>
                <a:uFill>
                  <a:solidFill>
                    <a:srgbClr val="FFFFFF"/>
                  </a:solidFill>
                </a:uFill>
                <a:latin typeface="Comic Sans MS"/>
                <a:ea typeface="+mn-ea"/>
                <a:cs typeface="Comic Sans MS"/>
              </a:rPr>
              <a:t>bilité</a:t>
            </a:r>
            <a:endParaRPr kumimoji="0" lang="fr-FR" sz="1600" b="0" i="0" u="none" strike="noStrike" kern="1200" cap="none" spc="0" normalizeH="0" baseline="0" noProof="0" dirty="0">
              <a:ln>
                <a:noFill/>
              </a:ln>
              <a:solidFill>
                <a:prstClr val="black"/>
              </a:solidFill>
              <a:effectLst/>
              <a:uLnTx/>
              <a:uFillTx/>
              <a:latin typeface="Comic Sans MS"/>
              <a:ea typeface="+mn-ea"/>
              <a:cs typeface="Comic Sans MS"/>
            </a:endParaRPr>
          </a:p>
        </p:txBody>
      </p:sp>
      <p:pic>
        <p:nvPicPr>
          <p:cNvPr id="15" name="object 11"/>
          <p:cNvPicPr/>
          <p:nvPr/>
        </p:nvPicPr>
        <p:blipFill>
          <a:blip r:embed="rId3" cstate="print"/>
          <a:stretch>
            <a:fillRect/>
          </a:stretch>
        </p:blipFill>
        <p:spPr>
          <a:xfrm>
            <a:off x="7280509" y="3489167"/>
            <a:ext cx="1877568" cy="2900084"/>
          </a:xfrm>
          <a:prstGeom prst="rect">
            <a:avLst/>
          </a:prstGeom>
        </p:spPr>
      </p:pic>
      <p:sp>
        <p:nvSpPr>
          <p:cNvPr id="16" name="object 13"/>
          <p:cNvSpPr txBox="1"/>
          <p:nvPr/>
        </p:nvSpPr>
        <p:spPr>
          <a:xfrm>
            <a:off x="9695662" y="3877316"/>
            <a:ext cx="2109470" cy="1428596"/>
          </a:xfrm>
          <a:prstGeom prst="rect">
            <a:avLst/>
          </a:prstGeom>
        </p:spPr>
        <p:txBody>
          <a:bodyPr vert="horz" wrap="square" lIns="0" tIns="12700" rIns="0" bIns="0" rtlCol="0">
            <a:spAutoFit/>
          </a:bodyPr>
          <a:lstStyle/>
          <a:p>
            <a:pPr marL="12700" marR="268605" lvl="0" indent="0" algn="l" defTabSz="457200" rtl="0" eaLnBrk="1" fontAlgn="auto" latinLnBrk="0" hangingPunct="1">
              <a:lnSpc>
                <a:spcPct val="100000"/>
              </a:lnSpc>
              <a:spcBef>
                <a:spcPts val="100"/>
              </a:spcBef>
              <a:spcAft>
                <a:spcPts val="0"/>
              </a:spcAft>
              <a:buClrTx/>
              <a:buSzTx/>
              <a:buFontTx/>
              <a:buNone/>
              <a:tabLst/>
              <a:defRPr/>
            </a:pPr>
            <a:r>
              <a:rPr kumimoji="0" sz="1100" b="1" i="0" u="none" strike="noStrike" kern="1200" cap="none" spc="-5" normalizeH="0" baseline="0" noProof="0" dirty="0">
                <a:ln>
                  <a:noFill/>
                </a:ln>
                <a:solidFill>
                  <a:srgbClr val="422057"/>
                </a:solidFill>
                <a:effectLst/>
                <a:uLnTx/>
                <a:uFillTx/>
                <a:latin typeface="Arial"/>
                <a:ea typeface="+mn-ea"/>
                <a:cs typeface="Arial"/>
              </a:rPr>
              <a:t>CATALOGUE</a:t>
            </a:r>
            <a:r>
              <a:rPr kumimoji="0" sz="1100" b="1" i="0" u="none" strike="noStrike" kern="1200" cap="none" spc="25" normalizeH="0" baseline="0" noProof="0" dirty="0">
                <a:ln>
                  <a:noFill/>
                </a:ln>
                <a:solidFill>
                  <a:srgbClr val="422057"/>
                </a:solidFill>
                <a:effectLst/>
                <a:uLnTx/>
                <a:uFillTx/>
                <a:latin typeface="Arial"/>
                <a:ea typeface="+mn-ea"/>
                <a:cs typeface="Arial"/>
              </a:rPr>
              <a:t> </a:t>
            </a:r>
            <a:r>
              <a:rPr kumimoji="0" sz="1100" b="1" i="0" u="none" strike="noStrike" kern="1200" cap="none" spc="-5" normalizeH="0" baseline="0" noProof="0" dirty="0">
                <a:ln>
                  <a:noFill/>
                </a:ln>
                <a:solidFill>
                  <a:srgbClr val="422057"/>
                </a:solidFill>
                <a:effectLst/>
                <a:uLnTx/>
                <a:uFillTx/>
                <a:latin typeface="Arial"/>
                <a:ea typeface="+mn-ea"/>
                <a:cs typeface="Arial"/>
              </a:rPr>
              <a:t>DES </a:t>
            </a:r>
            <a:r>
              <a:rPr kumimoji="0" sz="1100" b="1" i="0" u="none" strike="noStrike" kern="1200" cap="none" spc="0" normalizeH="0" baseline="0" noProof="0" dirty="0">
                <a:ln>
                  <a:noFill/>
                </a:ln>
                <a:solidFill>
                  <a:srgbClr val="422057"/>
                </a:solidFill>
                <a:effectLst/>
                <a:uLnTx/>
                <a:uFillTx/>
                <a:latin typeface="Arial"/>
                <a:ea typeface="+mn-ea"/>
                <a:cs typeface="Arial"/>
              </a:rPr>
              <a:t> </a:t>
            </a:r>
            <a:r>
              <a:rPr kumimoji="0" sz="1100" b="1" i="0" u="none" strike="noStrike" kern="1200" cap="none" spc="-5" normalizeH="0" baseline="0" noProof="0" dirty="0">
                <a:ln>
                  <a:noFill/>
                </a:ln>
                <a:solidFill>
                  <a:srgbClr val="422057"/>
                </a:solidFill>
                <a:effectLst/>
                <a:uLnTx/>
                <a:uFillTx/>
                <a:latin typeface="Arial"/>
                <a:ea typeface="+mn-ea"/>
                <a:cs typeface="Arial"/>
              </a:rPr>
              <a:t>INTERVENTION</a:t>
            </a:r>
            <a:r>
              <a:rPr kumimoji="0" sz="1100" b="1" i="0" u="none" strike="noStrike" kern="1200" cap="none" spc="-15" normalizeH="0" baseline="0" noProof="0" dirty="0">
                <a:ln>
                  <a:noFill/>
                </a:ln>
                <a:solidFill>
                  <a:srgbClr val="422057"/>
                </a:solidFill>
                <a:effectLst/>
                <a:uLnTx/>
                <a:uFillTx/>
                <a:latin typeface="Arial"/>
                <a:ea typeface="+mn-ea"/>
                <a:cs typeface="Arial"/>
              </a:rPr>
              <a:t> </a:t>
            </a:r>
            <a:r>
              <a:rPr kumimoji="0" sz="1100" b="1" i="0" u="none" strike="noStrike" kern="1200" cap="none" spc="-5" normalizeH="0" baseline="0" noProof="0" dirty="0">
                <a:ln>
                  <a:noFill/>
                </a:ln>
                <a:solidFill>
                  <a:srgbClr val="422057"/>
                </a:solidFill>
                <a:effectLst/>
                <a:uLnTx/>
                <a:uFillTx/>
                <a:latin typeface="Arial"/>
                <a:ea typeface="+mn-ea"/>
                <a:cs typeface="Arial"/>
              </a:rPr>
              <a:t>DU</a:t>
            </a:r>
            <a:r>
              <a:rPr kumimoji="0" sz="1100" b="1" i="0" u="none" strike="noStrike" kern="1200" cap="none" spc="-25" normalizeH="0" baseline="0" noProof="0" dirty="0">
                <a:ln>
                  <a:noFill/>
                </a:ln>
                <a:solidFill>
                  <a:srgbClr val="422057"/>
                </a:solidFill>
                <a:effectLst/>
                <a:uLnTx/>
                <a:uFillTx/>
                <a:latin typeface="Arial"/>
                <a:ea typeface="+mn-ea"/>
                <a:cs typeface="Arial"/>
              </a:rPr>
              <a:t> </a:t>
            </a:r>
            <a:r>
              <a:rPr kumimoji="0" sz="1100" b="1" i="0" u="none" strike="noStrike" kern="1200" cap="none" spc="0" normalizeH="0" baseline="0" noProof="0" dirty="0">
                <a:ln>
                  <a:noFill/>
                </a:ln>
                <a:solidFill>
                  <a:srgbClr val="422057"/>
                </a:solidFill>
                <a:effectLst/>
                <a:uLnTx/>
                <a:uFillTx/>
                <a:latin typeface="Arial"/>
                <a:ea typeface="+mn-ea"/>
                <a:cs typeface="Arial"/>
              </a:rPr>
              <a:t>FIPHFP</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184785" marR="5080" lvl="0" indent="-172720" algn="l" defTabSz="457200" rtl="0" eaLnBrk="1" fontAlgn="auto" latinLnBrk="0" hangingPunct="1">
              <a:lnSpc>
                <a:spcPct val="100000"/>
              </a:lnSpc>
              <a:spcBef>
                <a:spcPts val="0"/>
              </a:spcBef>
              <a:spcAft>
                <a:spcPts val="0"/>
              </a:spcAft>
              <a:buClr>
                <a:srgbClr val="000000"/>
              </a:buClr>
              <a:buSzTx/>
              <a:buFont typeface="Arial MT"/>
              <a:buChar char="•"/>
              <a:tabLst>
                <a:tab pos="185420" algn="l"/>
              </a:tabLst>
              <a:defRPr/>
            </a:pPr>
            <a:r>
              <a:rPr kumimoji="0" lang="fr-FR" sz="1400" b="0" i="0" u="none" strike="noStrike" kern="1200" cap="none" spc="0" normalizeH="0" baseline="0" noProof="0" dirty="0">
                <a:ln>
                  <a:noFill/>
                </a:ln>
                <a:solidFill>
                  <a:prstClr val="black"/>
                </a:solidFill>
                <a:effectLst/>
                <a:uLnTx/>
                <a:uFillTx/>
                <a:latin typeface="Times New Roman"/>
                <a:ea typeface="+mn-ea"/>
                <a:cs typeface="Times New Roman"/>
                <a:hlinkClick r:id="rId4"/>
              </a:rPr>
              <a:t>https://www.fiphfp.fr/employeurs/nos-aides-financieres/catalogue-des-interventions</a:t>
            </a:r>
            <a:endParaRPr kumimoji="0" lang="fr-FR" sz="1400" b="0" i="0" u="none" strike="noStrike" kern="1200" cap="none" spc="0" normalizeH="0" baseline="0" noProof="0" dirty="0">
              <a:ln>
                <a:noFill/>
              </a:ln>
              <a:solidFill>
                <a:prstClr val="black"/>
              </a:solidFill>
              <a:effectLst/>
              <a:uLnTx/>
              <a:uFillTx/>
              <a:latin typeface="Times New Roman"/>
              <a:ea typeface="+mn-ea"/>
              <a:cs typeface="Times New Roman"/>
            </a:endParaRPr>
          </a:p>
          <a:p>
            <a:pPr marL="184785" marR="5080" lvl="0" indent="-172720" algn="l" defTabSz="457200" rtl="0" eaLnBrk="1" fontAlgn="auto" latinLnBrk="0" hangingPunct="1">
              <a:lnSpc>
                <a:spcPct val="100000"/>
              </a:lnSpc>
              <a:spcBef>
                <a:spcPts val="0"/>
              </a:spcBef>
              <a:spcAft>
                <a:spcPts val="0"/>
              </a:spcAft>
              <a:buClr>
                <a:srgbClr val="000000"/>
              </a:buClr>
              <a:buSzTx/>
              <a:buFont typeface="Arial MT"/>
              <a:buChar char="•"/>
              <a:tabLst>
                <a:tab pos="185420" algn="l"/>
              </a:tabLst>
              <a:defRPr/>
            </a:pPr>
            <a:endParaRPr kumimoji="0" sz="1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40920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7" name="Rectangle à coins arrondis 6"/>
          <p:cNvSpPr/>
          <p:nvPr/>
        </p:nvSpPr>
        <p:spPr>
          <a:xfrm>
            <a:off x="3436868" y="618295"/>
            <a:ext cx="7970497"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le catalogue des intervention du FIPHFP</a:t>
            </a:r>
          </a:p>
        </p:txBody>
      </p:sp>
      <p:sp>
        <p:nvSpPr>
          <p:cNvPr id="2" name="Rectangle 1"/>
          <p:cNvSpPr/>
          <p:nvPr/>
        </p:nvSpPr>
        <p:spPr>
          <a:xfrm>
            <a:off x="1040296" y="2303827"/>
            <a:ext cx="10430445" cy="3426579"/>
          </a:xfrm>
          <a:prstGeom prst="rect">
            <a:avLst/>
          </a:prstGeom>
        </p:spPr>
        <p:txBody>
          <a:bodyPr wrap="square">
            <a:spAutoFit/>
          </a:bodyPr>
          <a:lstStyle/>
          <a:p>
            <a:pPr marL="12065" marR="6350" lvl="0" indent="0" algn="just" defTabSz="457200" rtl="0" eaLnBrk="1" fontAlgn="auto" latinLnBrk="0" hangingPunct="1">
              <a:lnSpc>
                <a:spcPct val="100000"/>
              </a:lnSpc>
              <a:spcBef>
                <a:spcPts val="100"/>
              </a:spcBef>
              <a:spcAft>
                <a:spcPts val="0"/>
              </a:spcAft>
              <a:buClrTx/>
              <a:buSzTx/>
              <a:buFontTx/>
              <a:buNone/>
              <a:tabLst>
                <a:tab pos="290195" algn="l"/>
              </a:tabLst>
              <a:defRPr/>
            </a:pPr>
            <a:r>
              <a:rPr kumimoji="0" lang="fr-FR"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Le </a:t>
            </a:r>
            <a:r>
              <a:rPr kumimoji="0" lang="fr-FR" sz="2000" b="1" i="0" u="sng" strike="noStrike" kern="1200" cap="none" spc="0" normalizeH="0" baseline="0" noProof="0" dirty="0">
                <a:ln>
                  <a:noFill/>
                </a:ln>
                <a:solidFill>
                  <a:srgbClr val="3399CC"/>
                </a:solidFill>
                <a:effectLst/>
                <a:uLnTx/>
                <a:uFillTx/>
                <a:latin typeface="arial" panose="020B0604020202020204" pitchFamily="34" charset="0"/>
                <a:ea typeface="+mn-ea"/>
                <a:cs typeface="+mn-cs"/>
                <a:hlinkClick r:id="rId4" tooltip="catalogue des interventions du FIPHFP (nouvelle fenetre)"/>
              </a:rPr>
              <a:t>catalogue des interventions du FIPHFP</a:t>
            </a:r>
            <a:r>
              <a:rPr kumimoji="0" lang="fr-FR"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fr-FR" sz="2000" b="0" i="0" u="none" strike="noStrike" kern="1200" cap="none" spc="-5" normalizeH="0" baseline="0" noProof="0" dirty="0">
                <a:ln>
                  <a:noFill/>
                </a:ln>
                <a:solidFill>
                  <a:prstClr val="black"/>
                </a:solidFill>
                <a:effectLst/>
                <a:uLnTx/>
                <a:uFillTx/>
                <a:latin typeface="Arial MT"/>
                <a:ea typeface="+mn-ea"/>
                <a:cs typeface="+mn-cs"/>
              </a:rPr>
              <a:t>à destination des employeurs publics, répond à six grandes priorités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5" normalizeH="0" baseline="0" noProof="0" dirty="0">
              <a:ln>
                <a:noFill/>
              </a:ln>
              <a:solidFill>
                <a:prstClr val="black"/>
              </a:solidFill>
              <a:effectLst/>
              <a:uLnTx/>
              <a:uFillTx/>
              <a:latin typeface="Arial MT"/>
              <a:ea typeface="+mn-ea"/>
              <a:cs typeface="+mn-cs"/>
            </a:endParaRP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Encourager les recrutements de personnes en situation de handicap ;</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Favoriser le maintien dans l’emploi ;</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Mieux former les personnes en situation de handicap ;</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Renforcer l’apprentissage ;</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Développer une politique handicap ;</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1800" b="0" i="0" u="none" strike="noStrike" kern="1200" cap="none" spc="-5" normalizeH="0" baseline="0" noProof="0" dirty="0">
                <a:ln>
                  <a:noFill/>
                </a:ln>
                <a:solidFill>
                  <a:prstClr val="black"/>
                </a:solidFill>
                <a:effectLst/>
                <a:uLnTx/>
                <a:uFillTx/>
                <a:latin typeface="Arial MT"/>
                <a:ea typeface="+mn-ea"/>
                <a:cs typeface="+mn-cs"/>
              </a:rPr>
              <a:t>Poursuivre le développement de l’accessibilité numérique</a:t>
            </a:r>
          </a:p>
        </p:txBody>
      </p:sp>
    </p:spTree>
    <p:extLst>
      <p:ext uri="{BB962C8B-B14F-4D97-AF65-F5344CB8AC3E}">
        <p14:creationId xmlns:p14="http://schemas.microsoft.com/office/powerpoint/2010/main" val="994919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7" name="Rectangle à coins arrondis 6"/>
          <p:cNvSpPr/>
          <p:nvPr/>
        </p:nvSpPr>
        <p:spPr>
          <a:xfrm>
            <a:off x="2422880" y="626259"/>
            <a:ext cx="8857737"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Les règles liées à la mise en œuvre des  aides</a:t>
            </a:r>
          </a:p>
        </p:txBody>
      </p:sp>
      <p:sp>
        <p:nvSpPr>
          <p:cNvPr id="2" name="Rectangle 1"/>
          <p:cNvSpPr/>
          <p:nvPr/>
        </p:nvSpPr>
        <p:spPr>
          <a:xfrm>
            <a:off x="1040296" y="2240452"/>
            <a:ext cx="10764836" cy="3439403"/>
          </a:xfrm>
          <a:prstGeom prst="rect">
            <a:avLst/>
          </a:prstGeom>
        </p:spPr>
        <p:txBody>
          <a:bodyPr wrap="square">
            <a:spAutoFit/>
          </a:bodyPr>
          <a:lstStyle/>
          <a:p>
            <a:pPr marL="289560" marR="6350" lvl="0" indent="-277495" algn="just" defTabSz="457200" rtl="0" eaLnBrk="1" fontAlgn="auto" latinLnBrk="0" hangingPunct="1">
              <a:lnSpc>
                <a:spcPct val="100000"/>
              </a:lnSpc>
              <a:spcBef>
                <a:spcPts val="100"/>
              </a:spcBef>
              <a:spcAft>
                <a:spcPts val="0"/>
              </a:spcAft>
              <a:buClrTx/>
              <a:buSzTx/>
              <a:buFont typeface="Wingdings"/>
              <a:buChar char=""/>
              <a:tabLst>
                <a:tab pos="290195" algn="l"/>
              </a:tabLst>
              <a:defRPr/>
            </a:pPr>
            <a:r>
              <a:rPr kumimoji="0" lang="fr-FR" sz="1800" b="0" i="0" u="none" strike="noStrike" kern="1200" cap="none" spc="-40" normalizeH="0" baseline="0" noProof="0" dirty="0">
                <a:ln>
                  <a:noFill/>
                </a:ln>
                <a:solidFill>
                  <a:prstClr val="black"/>
                </a:solidFill>
                <a:effectLst/>
                <a:uLnTx/>
                <a:uFillTx/>
                <a:latin typeface="Arial MT"/>
                <a:ea typeface="+mn-ea"/>
                <a:cs typeface="Arial MT"/>
              </a:rPr>
              <a:t>Toute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demande d’aide adressée au FIPHFP doit intégrer la </a:t>
            </a:r>
            <a:r>
              <a:rPr kumimoji="0" lang="fr-FR" sz="1800" b="1" i="0" u="none" strike="noStrike" kern="1200" cap="none" spc="-5" normalizeH="0" baseline="0" noProof="0" dirty="0">
                <a:ln>
                  <a:noFill/>
                </a:ln>
                <a:solidFill>
                  <a:srgbClr val="0070C0"/>
                </a:solidFill>
                <a:effectLst/>
                <a:uLnTx/>
                <a:uFillTx/>
                <a:latin typeface="Arial"/>
                <a:ea typeface="+mn-ea"/>
                <a:cs typeface="Arial"/>
              </a:rPr>
              <a:t>préconisation </a:t>
            </a:r>
            <a:r>
              <a:rPr kumimoji="0" lang="fr-FR" sz="1800" b="1" i="0" u="none" strike="noStrike" kern="1200" cap="none" spc="0" normalizeH="0" baseline="0" noProof="0" dirty="0">
                <a:ln>
                  <a:noFill/>
                </a:ln>
                <a:solidFill>
                  <a:srgbClr val="0070C0"/>
                </a:solidFill>
                <a:effectLst/>
                <a:uLnTx/>
                <a:uFillTx/>
                <a:latin typeface="Arial"/>
                <a:ea typeface="+mn-ea"/>
                <a:cs typeface="Arial"/>
              </a:rPr>
              <a:t>du </a:t>
            </a:r>
            <a:r>
              <a:rPr kumimoji="0" lang="fr-FR" sz="1800" b="1" i="0" u="none" strike="noStrike" kern="1200" cap="none" spc="-5" normalizeH="0" baseline="0" noProof="0" dirty="0">
                <a:ln>
                  <a:noFill/>
                </a:ln>
                <a:solidFill>
                  <a:srgbClr val="0070C0"/>
                </a:solidFill>
                <a:effectLst/>
                <a:uLnTx/>
                <a:uFillTx/>
                <a:latin typeface="Arial"/>
                <a:ea typeface="+mn-ea"/>
                <a:cs typeface="Arial"/>
              </a:rPr>
              <a:t>médecin </a:t>
            </a:r>
            <a:r>
              <a:rPr kumimoji="0" lang="fr-FR" sz="1800" b="1" i="0" u="none" strike="noStrike" kern="1200" cap="none" spc="-10" normalizeH="0" baseline="0" noProof="0" dirty="0">
                <a:ln>
                  <a:noFill/>
                </a:ln>
                <a:solidFill>
                  <a:srgbClr val="0070C0"/>
                </a:solidFill>
                <a:effectLst/>
                <a:uLnTx/>
                <a:uFillTx/>
                <a:latin typeface="Arial"/>
                <a:ea typeface="+mn-ea"/>
                <a:cs typeface="Arial"/>
              </a:rPr>
              <a:t>du </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1" i="0" u="none" strike="noStrike" kern="1200" cap="none" spc="-10" normalizeH="0" baseline="0" noProof="0" dirty="0">
                <a:ln>
                  <a:noFill/>
                </a:ln>
                <a:solidFill>
                  <a:srgbClr val="0070C0"/>
                </a:solidFill>
                <a:effectLst/>
                <a:uLnTx/>
                <a:uFillTx/>
                <a:latin typeface="Arial"/>
                <a:ea typeface="+mn-ea"/>
                <a:cs typeface="Arial"/>
              </a:rPr>
              <a:t>travail</a:t>
            </a:r>
            <a:r>
              <a:rPr kumimoji="0" lang="fr-FR" sz="1800" b="1" i="0" u="none" strike="noStrike" kern="1200" cap="none" spc="35"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ou</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de</a:t>
            </a:r>
            <a:r>
              <a:rPr kumimoji="0" lang="fr-FR" sz="1800" b="1" i="0" u="none" strike="noStrike" kern="1200" cap="none" spc="-5" normalizeH="0" baseline="0" noProof="0" dirty="0">
                <a:ln>
                  <a:noFill/>
                </a:ln>
                <a:solidFill>
                  <a:srgbClr val="0070C0"/>
                </a:solidFill>
                <a:effectLst/>
                <a:uLnTx/>
                <a:uFillTx/>
                <a:latin typeface="Arial"/>
                <a:ea typeface="+mn-ea"/>
                <a:cs typeface="Arial"/>
              </a:rPr>
              <a:t> prévention.</a:t>
            </a:r>
            <a:endParaRPr kumimoji="0" lang="fr-FR" sz="1800" b="0" i="0" u="none" strike="noStrike" kern="1200" cap="none" spc="0" normalizeH="0" baseline="0" noProof="0" dirty="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35"/>
              </a:spcBef>
              <a:spcAft>
                <a:spcPts val="0"/>
              </a:spcAft>
              <a:buClrTx/>
              <a:buSzTx/>
              <a:buFont typeface="Wingdings"/>
              <a:buChar char=""/>
              <a:tabLst/>
              <a:defRPr/>
            </a:pPr>
            <a:endParaRPr kumimoji="0" lang="fr-FR" sz="1850" b="0" i="0" u="none" strike="noStrike" kern="1200" cap="none" spc="0" normalizeH="0" baseline="0" noProof="0" dirty="0">
              <a:ln>
                <a:noFill/>
              </a:ln>
              <a:solidFill>
                <a:prstClr val="black"/>
              </a:solidFill>
              <a:effectLst/>
              <a:uLnTx/>
              <a:uFillTx/>
              <a:latin typeface="Arial"/>
              <a:ea typeface="+mn-ea"/>
              <a:cs typeface="Arial"/>
            </a:endParaRPr>
          </a:p>
          <a:p>
            <a:pPr marL="289560" marR="5080" lvl="0" indent="-277495" algn="just" defTabSz="457200" rtl="0" eaLnBrk="1" fontAlgn="auto" latinLnBrk="0" hangingPunct="1">
              <a:lnSpc>
                <a:spcPct val="100000"/>
              </a:lnSpc>
              <a:spcBef>
                <a:spcPts val="0"/>
              </a:spcBef>
              <a:spcAft>
                <a:spcPts val="0"/>
              </a:spcAft>
              <a:buClrTx/>
              <a:buSzTx/>
              <a:buFont typeface="Wingdings"/>
              <a:buChar char=""/>
              <a:tabLst>
                <a:tab pos="29019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Attention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la </a:t>
            </a:r>
            <a:r>
              <a:rPr kumimoji="0" lang="fr-FR" sz="1800" b="1" i="0" u="none" strike="noStrike" kern="1200" cap="none" spc="-5" normalizeH="0" baseline="0" noProof="0" dirty="0">
                <a:ln>
                  <a:noFill/>
                </a:ln>
                <a:solidFill>
                  <a:srgbClr val="0070C0"/>
                </a:solidFill>
                <a:effectLst/>
                <a:uLnTx/>
                <a:uFillTx/>
                <a:latin typeface="Arial"/>
                <a:ea typeface="+mn-ea"/>
                <a:cs typeface="Arial"/>
              </a:rPr>
              <a:t>préconisation </a:t>
            </a:r>
            <a:r>
              <a:rPr kumimoji="0" lang="fr-FR" sz="1800" b="1" i="0" u="none" strike="noStrike" kern="1200" cap="none" spc="0" normalizeH="0" baseline="0" noProof="0" dirty="0">
                <a:ln>
                  <a:noFill/>
                </a:ln>
                <a:solidFill>
                  <a:srgbClr val="0070C0"/>
                </a:solidFill>
                <a:effectLst/>
                <a:uLnTx/>
                <a:uFillTx/>
                <a:latin typeface="Arial"/>
                <a:ea typeface="+mn-ea"/>
                <a:cs typeface="Arial"/>
              </a:rPr>
              <a:t>doit </a:t>
            </a:r>
            <a:r>
              <a:rPr kumimoji="0" lang="fr-FR" sz="1800" b="1" i="0" u="none" strike="noStrike" kern="1200" cap="none" spc="-5" normalizeH="0" baseline="0" noProof="0" dirty="0">
                <a:ln>
                  <a:noFill/>
                </a:ln>
                <a:solidFill>
                  <a:srgbClr val="0070C0"/>
                </a:solidFill>
                <a:effectLst/>
                <a:uLnTx/>
                <a:uFillTx/>
                <a:latin typeface="Arial"/>
                <a:ea typeface="+mn-ea"/>
                <a:cs typeface="Arial"/>
              </a:rPr>
              <a:t>être antérieure à </a:t>
            </a:r>
            <a:r>
              <a:rPr kumimoji="0" lang="fr-FR" sz="1800" b="1" i="0" u="none" strike="noStrike" kern="1200" cap="none" spc="0" normalizeH="0" baseline="0" noProof="0" dirty="0">
                <a:ln>
                  <a:noFill/>
                </a:ln>
                <a:solidFill>
                  <a:srgbClr val="0070C0"/>
                </a:solidFill>
                <a:effectLst/>
                <a:uLnTx/>
                <a:uFillTx/>
                <a:latin typeface="Arial"/>
                <a:ea typeface="+mn-ea"/>
                <a:cs typeface="Arial"/>
              </a:rPr>
              <a:t>l’acquisition de </a:t>
            </a:r>
            <a:r>
              <a:rPr kumimoji="0" lang="fr-FR" sz="1800" b="1" i="0" u="none" strike="noStrike" kern="1200" cap="none" spc="-5" normalizeH="0" baseline="0" noProof="0" dirty="0">
                <a:ln>
                  <a:noFill/>
                </a:ln>
                <a:solidFill>
                  <a:srgbClr val="0070C0"/>
                </a:solidFill>
                <a:effectLst/>
                <a:uLnTx/>
                <a:uFillTx/>
                <a:latin typeface="Arial"/>
                <a:ea typeface="+mn-ea"/>
                <a:cs typeface="Arial"/>
              </a:rPr>
              <a:t>l’aide </a:t>
            </a:r>
            <a:r>
              <a:rPr kumimoji="0" lang="fr-FR" sz="1800" b="1" i="0" u="none" strike="noStrike" kern="1200" cap="none" spc="0" normalizeH="0" baseline="0" noProof="0" dirty="0">
                <a:ln>
                  <a:noFill/>
                </a:ln>
                <a:solidFill>
                  <a:srgbClr val="0070C0"/>
                </a:solidFill>
                <a:effectLst/>
                <a:uLnTx/>
                <a:uFillTx/>
                <a:latin typeface="Arial"/>
                <a:ea typeface="+mn-ea"/>
                <a:cs typeface="Arial"/>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En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effet, le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FIPHFP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ne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finance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pas</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aides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dont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les</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factures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datent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plus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un</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an,</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dont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la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préconisation et les études ergonomiques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sont postérieures à la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facture. (cf.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 </a:t>
            </a:r>
            <a:r>
              <a:rPr kumimoji="0" lang="fr-FR" sz="1800" b="0" i="0" u="none" strike="noStrike" kern="1200" cap="none" spc="-80" normalizeH="0" baseline="0" noProof="0" dirty="0">
                <a:ln>
                  <a:noFill/>
                </a:ln>
                <a:solidFill>
                  <a:prstClr val="black"/>
                </a:solidFill>
                <a:effectLst/>
                <a:uLnTx/>
                <a:uFillTx/>
                <a:latin typeface="Arial MT"/>
                <a:ea typeface="+mn-ea"/>
                <a:cs typeface="Arial MT"/>
              </a:rPr>
              <a:t>11</a:t>
            </a:r>
            <a:r>
              <a:rPr kumimoji="0" lang="fr-FR" sz="1800" b="0" i="0" u="none" strike="noStrike" kern="1200" cap="none" spc="-7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du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catalogue).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0" marR="0" lvl="0" indent="0" algn="l" defTabSz="457200" rtl="0" eaLnBrk="1" fontAlgn="auto" latinLnBrk="0" hangingPunct="1">
              <a:lnSpc>
                <a:spcPct val="100000"/>
              </a:lnSpc>
              <a:spcBef>
                <a:spcPts val="35"/>
              </a:spcBef>
              <a:spcAft>
                <a:spcPts val="0"/>
              </a:spcAft>
              <a:buClrTx/>
              <a:buSzTx/>
              <a:buFont typeface="Wingdings"/>
              <a:buChar char=""/>
              <a:tabLst/>
              <a:defRPr/>
            </a:pPr>
            <a:endParaRPr kumimoji="0" lang="fr-FR" sz="1850" b="0" i="0" u="none" strike="noStrike" kern="1200" cap="none" spc="0" normalizeH="0" baseline="0" noProof="0" dirty="0">
              <a:ln>
                <a:noFill/>
              </a:ln>
              <a:solidFill>
                <a:prstClr val="black"/>
              </a:solidFill>
              <a:effectLst/>
              <a:uLnTx/>
              <a:uFillTx/>
              <a:latin typeface="Arial MT"/>
              <a:ea typeface="+mn-ea"/>
              <a:cs typeface="Arial MT"/>
            </a:endParaRPr>
          </a:p>
          <a:p>
            <a:pPr marL="289560" marR="7620" lvl="0" indent="-277495" algn="just" defTabSz="457200" rtl="0" eaLnBrk="1" fontAlgn="auto" latinLnBrk="0" hangingPunct="1">
              <a:lnSpc>
                <a:spcPct val="100000"/>
              </a:lnSpc>
              <a:spcBef>
                <a:spcPts val="0"/>
              </a:spcBef>
              <a:spcAft>
                <a:spcPts val="0"/>
              </a:spcAft>
              <a:buClrTx/>
              <a:buSzTx/>
              <a:buFont typeface="Wingdings"/>
              <a:buChar char=""/>
              <a:tabLst>
                <a:tab pos="29019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Cette prescription doit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par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ailleurs bien indiquer en quoi l’aide identifiée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est </a:t>
            </a:r>
            <a:r>
              <a:rPr kumimoji="0" lang="fr-FR" sz="1800" b="1" i="0" u="none" strike="noStrike" kern="1200" cap="none" spc="-5" normalizeH="0" baseline="0" noProof="0" dirty="0">
                <a:ln>
                  <a:noFill/>
                </a:ln>
                <a:solidFill>
                  <a:srgbClr val="0070C0"/>
                </a:solidFill>
                <a:effectLst/>
                <a:uLnTx/>
                <a:uFillTx/>
                <a:latin typeface="Arial"/>
                <a:ea typeface="+mn-ea"/>
                <a:cs typeface="Arial"/>
              </a:rPr>
              <a:t>nécessaire au </a:t>
            </a:r>
            <a:r>
              <a:rPr kumimoji="0" lang="fr-FR" sz="1800" b="1" i="0" u="none" strike="noStrike" kern="1200" cap="none" spc="0" normalizeH="0" baseline="0" noProof="0" dirty="0">
                <a:ln>
                  <a:noFill/>
                </a:ln>
                <a:solidFill>
                  <a:srgbClr val="0070C0"/>
                </a:solidFill>
                <a:effectLst/>
                <a:uLnTx/>
                <a:uFillTx/>
                <a:latin typeface="Arial"/>
                <a:ea typeface="+mn-ea"/>
                <a:cs typeface="Arial"/>
              </a:rPr>
              <a:t> </a:t>
            </a:r>
            <a:r>
              <a:rPr kumimoji="0" lang="fr-FR" sz="1800" b="1" i="0" u="none" strike="noStrike" kern="1200" cap="none" spc="-5" normalizeH="0" baseline="0" noProof="0" dirty="0">
                <a:ln>
                  <a:noFill/>
                </a:ln>
                <a:solidFill>
                  <a:srgbClr val="0070C0"/>
                </a:solidFill>
                <a:effectLst/>
                <a:uLnTx/>
                <a:uFillTx/>
                <a:latin typeface="Arial"/>
                <a:ea typeface="+mn-ea"/>
                <a:cs typeface="Arial"/>
              </a:rPr>
              <a:t>maintien </a:t>
            </a:r>
            <a:r>
              <a:rPr kumimoji="0" lang="fr-FR" sz="1800" b="1" i="0" u="none" strike="noStrike" kern="1200" cap="none" spc="0" normalizeH="0" baseline="0" noProof="0" dirty="0">
                <a:ln>
                  <a:noFill/>
                </a:ln>
                <a:solidFill>
                  <a:srgbClr val="0070C0"/>
                </a:solidFill>
                <a:effectLst/>
                <a:uLnTx/>
                <a:uFillTx/>
                <a:latin typeface="Arial"/>
                <a:ea typeface="+mn-ea"/>
                <a:cs typeface="Arial"/>
              </a:rPr>
              <a:t>dans </a:t>
            </a:r>
            <a:r>
              <a:rPr kumimoji="0" lang="fr-FR" sz="1800" b="1" i="0" u="none" strike="noStrike" kern="1200" cap="none" spc="-5" normalizeH="0" baseline="0" noProof="0" dirty="0">
                <a:ln>
                  <a:noFill/>
                </a:ln>
                <a:solidFill>
                  <a:srgbClr val="0070C0"/>
                </a:solidFill>
                <a:effectLst/>
                <a:uLnTx/>
                <a:uFillTx/>
                <a:latin typeface="Arial"/>
                <a:ea typeface="+mn-ea"/>
                <a:cs typeface="Arial"/>
              </a:rPr>
              <a:t>l’emploi</a:t>
            </a:r>
            <a:r>
              <a:rPr kumimoji="0" lang="fr-FR" sz="1800" b="1" i="0" u="none" strike="noStrike" kern="1200" cap="none" spc="-10" normalizeH="0" baseline="0" noProof="0" dirty="0">
                <a:ln>
                  <a:noFill/>
                </a:ln>
                <a:solidFill>
                  <a:srgbClr val="E84E0E"/>
                </a:solidFill>
                <a:effectLst/>
                <a:uLnTx/>
                <a:uFillTx/>
                <a:latin typeface="Arial"/>
                <a:ea typeface="+mn-ea"/>
                <a:cs typeface="Arial"/>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l’agent</a:t>
            </a:r>
            <a:r>
              <a:rPr kumimoji="0" lang="fr-FR" sz="18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concerné.</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0" marR="0" lvl="0" indent="0" algn="l" defTabSz="457200" rtl="0" eaLnBrk="1" fontAlgn="auto" latinLnBrk="0" hangingPunct="1">
              <a:lnSpc>
                <a:spcPct val="100000"/>
              </a:lnSpc>
              <a:spcBef>
                <a:spcPts val="30"/>
              </a:spcBef>
              <a:spcAft>
                <a:spcPts val="0"/>
              </a:spcAft>
              <a:buClrTx/>
              <a:buSzTx/>
              <a:buFont typeface="Wingdings"/>
              <a:buChar char=""/>
              <a:tabLst/>
              <a:defRPr/>
            </a:pPr>
            <a:endParaRPr kumimoji="0" lang="fr-FR" sz="1850" b="0" i="0" u="none" strike="noStrike" kern="1200" cap="none" spc="0" normalizeH="0" baseline="0" noProof="0" dirty="0">
              <a:ln>
                <a:noFill/>
              </a:ln>
              <a:solidFill>
                <a:prstClr val="black"/>
              </a:solidFill>
              <a:effectLst/>
              <a:uLnTx/>
              <a:uFillTx/>
              <a:latin typeface="Arial MT"/>
              <a:ea typeface="+mn-ea"/>
              <a:cs typeface="Arial MT"/>
            </a:endParaRPr>
          </a:p>
          <a:p>
            <a:pPr marL="289560" marR="0" lvl="0" indent="-277495" algn="l" defTabSz="457200" rtl="0" eaLnBrk="1" fontAlgn="auto" latinLnBrk="0" hangingPunct="1">
              <a:lnSpc>
                <a:spcPct val="100000"/>
              </a:lnSpc>
              <a:spcBef>
                <a:spcPts val="0"/>
              </a:spcBef>
              <a:spcAft>
                <a:spcPts val="0"/>
              </a:spcAft>
              <a:buClrTx/>
              <a:buSzTx/>
              <a:buFont typeface="Wingdings"/>
              <a:buChar char=""/>
              <a:tabLst>
                <a:tab pos="29019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Elle</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peut</a:t>
            </a:r>
            <a:r>
              <a:rPr kumimoji="0" lang="fr-FR" sz="1800" b="0" i="0" u="none" strike="noStrike" kern="1200" cap="none" spc="2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également,</a:t>
            </a:r>
            <a:r>
              <a:rPr kumimoji="0" lang="fr-FR" sz="1800" b="0" i="0" u="none" strike="noStrike" kern="1200" cap="none" spc="2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si</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nécessaire,</a:t>
            </a:r>
            <a:r>
              <a:rPr kumimoji="0" lang="fr-FR" sz="1800" b="0" i="0" u="none" strike="noStrike" kern="1200" cap="none" spc="2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préconiser</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la</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réalisation</a:t>
            </a:r>
            <a:r>
              <a:rPr kumimoji="0" lang="fr-FR" sz="1800" b="0" i="0" u="none" strike="noStrike" kern="1200" cap="none" spc="254"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d’une</a:t>
            </a:r>
            <a:r>
              <a:rPr kumimoji="0" lang="fr-FR" sz="1800" b="0" i="0" u="none" strike="noStrike" kern="1200" cap="none" spc="26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étude</a:t>
            </a:r>
            <a:r>
              <a:rPr kumimoji="0" lang="fr-FR" sz="1800" b="0" i="0" u="none" strike="noStrike" kern="1200" cap="none" spc="26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poste,</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que</a:t>
            </a:r>
            <a:r>
              <a:rPr kumimoji="0" lang="fr-FR" sz="1800" b="0" i="0" u="none" strike="noStrike" kern="1200" cap="none" spc="2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le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28956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médecin</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peut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réaliser</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lui-même.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p:txBody>
      </p:sp>
    </p:spTree>
    <p:extLst>
      <p:ext uri="{BB962C8B-B14F-4D97-AF65-F5344CB8AC3E}">
        <p14:creationId xmlns:p14="http://schemas.microsoft.com/office/powerpoint/2010/main" val="504125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Les règles de mobilisation</a:t>
            </a:r>
          </a:p>
        </p:txBody>
      </p:sp>
      <p:sp>
        <p:nvSpPr>
          <p:cNvPr id="8" name="object 3"/>
          <p:cNvSpPr/>
          <p:nvPr/>
        </p:nvSpPr>
        <p:spPr>
          <a:xfrm>
            <a:off x="94487" y="2440369"/>
            <a:ext cx="2834640" cy="1699260"/>
          </a:xfrm>
          <a:custGeom>
            <a:avLst/>
            <a:gdLst/>
            <a:ahLst/>
            <a:cxnLst/>
            <a:rect l="l" t="t" r="r" b="b"/>
            <a:pathLst>
              <a:path w="2834640" h="1699260">
                <a:moveTo>
                  <a:pt x="2834640" y="0"/>
                </a:moveTo>
                <a:lnTo>
                  <a:pt x="0" y="0"/>
                </a:lnTo>
                <a:lnTo>
                  <a:pt x="0" y="1699259"/>
                </a:lnTo>
                <a:lnTo>
                  <a:pt x="2834640" y="1699259"/>
                </a:lnTo>
                <a:lnTo>
                  <a:pt x="2834640" y="0"/>
                </a:lnTo>
                <a:close/>
              </a:path>
            </a:pathLst>
          </a:custGeom>
          <a:solidFill>
            <a:srgbClr val="00B0F0"/>
          </a:solidFill>
        </p:spPr>
        <p:txBody>
          <a:bodyPr wrap="square" lIns="0" tIns="0" rIns="0" bIns="0" rtlCol="0"/>
          <a:lstStyle/>
          <a:p>
            <a:pPr marL="12065" marR="5080" lvl="0" indent="-635" algn="ctr" defTabSz="457200" rtl="0" eaLnBrk="1" fontAlgn="auto" latinLnBrk="0" hangingPunct="1">
              <a:lnSpc>
                <a:spcPct val="86200"/>
              </a:lnSpc>
              <a:spcBef>
                <a:spcPts val="385"/>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MT"/>
              <a:ea typeface="+mn-ea"/>
              <a:cs typeface="Arial MT"/>
            </a:endParaRPr>
          </a:p>
          <a:p>
            <a:pPr marL="12065" marR="5080" lvl="0" indent="-635" algn="ctr" defTabSz="457200" rtl="0" eaLnBrk="1" fontAlgn="auto" latinLnBrk="0" hangingPunct="1">
              <a:lnSpc>
                <a:spcPct val="86200"/>
              </a:lnSpc>
              <a:spcBef>
                <a:spcPts val="385"/>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MT"/>
                <a:ea typeface="+mn-ea"/>
                <a:cs typeface="Arial MT"/>
              </a:rPr>
              <a:t>Le FIPHFP intervient en </a:t>
            </a:r>
            <a:r>
              <a:rPr kumimoji="0" lang="fr-FR" sz="1800" b="0" i="0" u="none" strike="noStrike" kern="1200" cap="none" spc="5" normalizeH="0" baseline="0" noProof="0" dirty="0">
                <a:ln>
                  <a:noFill/>
                </a:ln>
                <a:solidFill>
                  <a:srgbClr val="FFFFFF"/>
                </a:solidFill>
                <a:effectLst/>
                <a:uLnTx/>
                <a:uFillTx/>
                <a:latin typeface="Arial MT"/>
                <a:ea typeface="+mn-ea"/>
                <a:cs typeface="Arial MT"/>
              </a:rPr>
              <a:t> </a:t>
            </a:r>
            <a:r>
              <a:rPr kumimoji="0" lang="fr-FR" sz="1800" b="0" i="0" u="none" strike="noStrike" kern="1200" cap="none" spc="0" normalizeH="0" baseline="0" noProof="0" dirty="0">
                <a:ln>
                  <a:noFill/>
                </a:ln>
                <a:solidFill>
                  <a:srgbClr val="FFFFFF"/>
                </a:solidFill>
                <a:effectLst/>
                <a:uLnTx/>
                <a:uFillTx/>
                <a:latin typeface="Arial MT"/>
                <a:ea typeface="+mn-ea"/>
                <a:cs typeface="Arial MT"/>
              </a:rPr>
              <a:t>complémentarité des </a:t>
            </a:r>
            <a:r>
              <a:rPr kumimoji="0" lang="fr-FR" sz="1800" b="0" i="0" u="none" strike="noStrike" kern="1200" cap="none" spc="5" normalizeH="0" baseline="0" noProof="0" dirty="0">
                <a:ln>
                  <a:noFill/>
                </a:ln>
                <a:solidFill>
                  <a:srgbClr val="FFFFFF"/>
                </a:solidFill>
                <a:effectLst/>
                <a:uLnTx/>
                <a:uFillTx/>
                <a:latin typeface="Arial MT"/>
                <a:ea typeface="+mn-ea"/>
                <a:cs typeface="Arial MT"/>
              </a:rPr>
              <a:t> </a:t>
            </a:r>
            <a:r>
              <a:rPr kumimoji="0" lang="fr-FR" sz="1800" b="0" i="0" u="none" strike="noStrike" kern="1200" cap="none" spc="0" normalizeH="0" baseline="0" noProof="0" dirty="0">
                <a:ln>
                  <a:noFill/>
                </a:ln>
                <a:solidFill>
                  <a:srgbClr val="FFFFFF"/>
                </a:solidFill>
                <a:effectLst/>
                <a:uLnTx/>
                <a:uFillTx/>
                <a:latin typeface="Arial MT"/>
                <a:ea typeface="+mn-ea"/>
                <a:cs typeface="Arial MT"/>
              </a:rPr>
              <a:t>dispositifs</a:t>
            </a:r>
            <a:r>
              <a:rPr kumimoji="0" lang="fr-FR" sz="1800" b="0" i="0" u="none" strike="noStrike" kern="1200" cap="none" spc="-60" normalizeH="0" baseline="0" noProof="0" dirty="0">
                <a:ln>
                  <a:noFill/>
                </a:ln>
                <a:solidFill>
                  <a:srgbClr val="FFFFFF"/>
                </a:solidFill>
                <a:effectLst/>
                <a:uLnTx/>
                <a:uFillTx/>
                <a:latin typeface="Arial MT"/>
                <a:ea typeface="+mn-ea"/>
                <a:cs typeface="Arial MT"/>
              </a:rPr>
              <a:t> </a:t>
            </a:r>
            <a:r>
              <a:rPr kumimoji="0" lang="fr-FR" sz="1800" b="0" i="0" u="none" strike="noStrike" kern="1200" cap="none" spc="0" normalizeH="0" baseline="0" noProof="0" dirty="0">
                <a:ln>
                  <a:noFill/>
                </a:ln>
                <a:solidFill>
                  <a:srgbClr val="FFFFFF"/>
                </a:solidFill>
                <a:effectLst/>
                <a:uLnTx/>
                <a:uFillTx/>
                <a:latin typeface="Arial MT"/>
                <a:ea typeface="+mn-ea"/>
                <a:cs typeface="Arial MT"/>
              </a:rPr>
              <a:t>de</a:t>
            </a:r>
            <a:r>
              <a:rPr kumimoji="0" lang="fr-FR" sz="1800" b="0" i="0" u="none" strike="noStrike" kern="1200" cap="none" spc="-25" normalizeH="0" baseline="0" noProof="0" dirty="0">
                <a:ln>
                  <a:noFill/>
                </a:ln>
                <a:solidFill>
                  <a:srgbClr val="FFFFFF"/>
                </a:solidFill>
                <a:effectLst/>
                <a:uLnTx/>
                <a:uFillTx/>
                <a:latin typeface="Arial MT"/>
                <a:ea typeface="+mn-ea"/>
                <a:cs typeface="Arial MT"/>
              </a:rPr>
              <a:t> </a:t>
            </a:r>
            <a:r>
              <a:rPr kumimoji="0" lang="fr-FR" sz="1800" b="0" i="0" u="none" strike="noStrike" kern="1200" cap="none" spc="0" normalizeH="0" baseline="0" noProof="0" dirty="0">
                <a:ln>
                  <a:noFill/>
                </a:ln>
                <a:solidFill>
                  <a:srgbClr val="FFFFFF"/>
                </a:solidFill>
                <a:effectLst/>
                <a:uLnTx/>
                <a:uFillTx/>
                <a:latin typeface="Arial MT"/>
                <a:ea typeface="+mn-ea"/>
                <a:cs typeface="Arial MT"/>
              </a:rPr>
              <a:t>droit</a:t>
            </a:r>
            <a:r>
              <a:rPr kumimoji="0" lang="fr-FR" sz="1800" b="0" i="0" u="none" strike="noStrike" kern="1200" cap="none" spc="-35" normalizeH="0" baseline="0" noProof="0" dirty="0">
                <a:ln>
                  <a:noFill/>
                </a:ln>
                <a:solidFill>
                  <a:srgbClr val="FFFFFF"/>
                </a:solidFill>
                <a:effectLst/>
                <a:uLnTx/>
                <a:uFillTx/>
                <a:latin typeface="Arial MT"/>
                <a:ea typeface="+mn-ea"/>
                <a:cs typeface="Arial MT"/>
              </a:rPr>
              <a:t> </a:t>
            </a:r>
            <a:r>
              <a:rPr kumimoji="0" lang="fr-FR" sz="1800" b="0" i="0" u="none" strike="noStrike" kern="1200" cap="none" spc="0" normalizeH="0" baseline="0" noProof="0" dirty="0">
                <a:ln>
                  <a:noFill/>
                </a:ln>
                <a:solidFill>
                  <a:srgbClr val="FFFFFF"/>
                </a:solidFill>
                <a:effectLst/>
                <a:uLnTx/>
                <a:uFillTx/>
                <a:latin typeface="Arial MT"/>
                <a:ea typeface="+mn-ea"/>
                <a:cs typeface="Arial MT"/>
              </a:rPr>
              <a:t>commun.</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9" name="object 5"/>
          <p:cNvSpPr txBox="1"/>
          <p:nvPr/>
        </p:nvSpPr>
        <p:spPr>
          <a:xfrm>
            <a:off x="3121151" y="2440369"/>
            <a:ext cx="2833370" cy="1699260"/>
          </a:xfrm>
          <a:prstGeom prst="rect">
            <a:avLst/>
          </a:prstGeom>
          <a:solidFill>
            <a:srgbClr val="00B0F0"/>
          </a:solidFill>
        </p:spPr>
        <p:txBody>
          <a:bodyPr vert="horz" wrap="square" lIns="0" tIns="66040" rIns="0" bIns="0" rtlCol="0">
            <a:spAutoFit/>
          </a:bodyPr>
          <a:lstStyle/>
          <a:p>
            <a:pPr marL="143510" marR="136525" lvl="0" indent="-1905" algn="ctr" defTabSz="457200" rtl="0" eaLnBrk="1" fontAlgn="auto" latinLnBrk="0" hangingPunct="1">
              <a:lnSpc>
                <a:spcPct val="86200"/>
              </a:lnSpc>
              <a:spcBef>
                <a:spcPts val="520"/>
              </a:spcBef>
              <a:spcAft>
                <a:spcPts val="0"/>
              </a:spcAft>
              <a:buClrTx/>
              <a:buSzTx/>
              <a:buFontTx/>
              <a:buNone/>
              <a:tabLst/>
              <a:defRPr/>
            </a:pPr>
            <a:r>
              <a:rPr kumimoji="0" sz="1700" b="0" i="0" u="none" strike="noStrike" kern="1200" cap="none" spc="0" normalizeH="0" baseline="0" noProof="0" dirty="0">
                <a:ln>
                  <a:noFill/>
                </a:ln>
                <a:solidFill>
                  <a:srgbClr val="FFFFFF"/>
                </a:solidFill>
                <a:effectLst/>
                <a:uLnTx/>
                <a:uFillTx/>
                <a:latin typeface="Arial MT"/>
                <a:ea typeface="+mn-ea"/>
                <a:cs typeface="Arial MT"/>
              </a:rPr>
              <a:t>Les aides ne sont pas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accessibles</a:t>
            </a:r>
            <a:r>
              <a:rPr kumimoji="0" sz="1700" b="0" i="0" u="none" strike="noStrike" kern="1200" cap="none" spc="-4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a:t>
            </a:r>
            <a:r>
              <a:rPr kumimoji="0" sz="1700" b="0" i="0" u="none" strike="noStrike" kern="1200" cap="none" spc="-1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de</a:t>
            </a:r>
            <a:r>
              <a:rPr kumimoji="0" sz="1700" b="0" i="0" u="none" strike="noStrike" kern="1200" cap="none" spc="-1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droit</a:t>
            </a:r>
            <a:r>
              <a:rPr kumimoji="0" sz="1700" b="0" i="0" u="none" strike="noStrike" kern="1200" cap="none" spc="-2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a:t>
            </a:r>
            <a:r>
              <a:rPr kumimoji="0" sz="1700" b="0" i="0" u="none" strike="noStrike" kern="1200" cap="none" spc="-2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le </a:t>
            </a:r>
            <a:r>
              <a:rPr kumimoji="0" sz="1700" b="0" i="0" u="none" strike="noStrike" kern="1200" cap="none" spc="-45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FIPHFP</a:t>
            </a:r>
            <a:r>
              <a:rPr kumimoji="0" sz="1700" b="0" i="0" u="none" strike="noStrike" kern="1200" cap="none" spc="-6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se</a:t>
            </a:r>
            <a:r>
              <a:rPr kumimoji="0" sz="1700" b="0" i="0" u="none" strike="noStrike" kern="1200" cap="none" spc="-2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réserve</a:t>
            </a:r>
            <a:r>
              <a:rPr kumimoji="0" sz="1700" b="0" i="0" u="none" strike="noStrike" kern="1200" cap="none" spc="-3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le</a:t>
            </a:r>
            <a:r>
              <a:rPr kumimoji="0" sz="1700" b="0" i="0" u="none" strike="noStrike" kern="1200" cap="none" spc="-2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droit </a:t>
            </a:r>
            <a:r>
              <a:rPr kumimoji="0" sz="1700" b="0" i="0" u="none" strike="noStrike" kern="1200" cap="none" spc="-455"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d’accorder ou non </a:t>
            </a:r>
            <a:r>
              <a:rPr kumimoji="0" sz="1700" b="0" i="0" u="none" strike="noStrike" kern="1200" cap="none" spc="0" normalizeH="0" baseline="0" noProof="0" dirty="0">
                <a:ln>
                  <a:noFill/>
                </a:ln>
                <a:solidFill>
                  <a:srgbClr val="FFFFFF"/>
                </a:solidFill>
                <a:effectLst/>
                <a:uLnTx/>
                <a:uFillTx/>
                <a:latin typeface="Arial MT"/>
                <a:ea typeface="+mn-ea"/>
                <a:cs typeface="Arial MT"/>
              </a:rPr>
              <a:t>la </a:t>
            </a:r>
            <a:r>
              <a:rPr kumimoji="0" sz="1700" b="0" i="0" u="none" strike="noStrike" kern="1200" cap="none" spc="-5" normalizeH="0" baseline="0" noProof="0" dirty="0">
                <a:ln>
                  <a:noFill/>
                </a:ln>
                <a:solidFill>
                  <a:srgbClr val="FFFFFF"/>
                </a:solidFill>
                <a:effectLst/>
                <a:uLnTx/>
                <a:uFillTx/>
                <a:latin typeface="Arial MT"/>
                <a:ea typeface="+mn-ea"/>
                <a:cs typeface="Arial MT"/>
              </a:rPr>
              <a:t>prise </a:t>
            </a:r>
            <a:r>
              <a:rPr kumimoji="0" sz="1700" b="0" i="0" u="none" strike="noStrike" kern="1200" cap="none" spc="0"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en charge d’une aide en </a:t>
            </a:r>
            <a:r>
              <a:rPr kumimoji="0" sz="1700" b="0" i="0" u="none" strike="noStrike" kern="1200" cap="none" spc="0" normalizeH="0" baseline="0" noProof="0" dirty="0">
                <a:ln>
                  <a:noFill/>
                </a:ln>
                <a:solidFill>
                  <a:srgbClr val="FFFFFF"/>
                </a:solidFill>
                <a:effectLst/>
                <a:uLnTx/>
                <a:uFillTx/>
                <a:latin typeface="Arial MT"/>
                <a:ea typeface="+mn-ea"/>
                <a:cs typeface="Arial MT"/>
              </a:rPr>
              <a:t> fonction de la situation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d’espèce.</a:t>
            </a:r>
            <a:endParaRPr kumimoji="0" sz="17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10" name="object 6"/>
          <p:cNvSpPr txBox="1"/>
          <p:nvPr/>
        </p:nvSpPr>
        <p:spPr>
          <a:xfrm>
            <a:off x="6146545" y="2440369"/>
            <a:ext cx="2833370" cy="1699260"/>
          </a:xfrm>
          <a:prstGeom prst="rect">
            <a:avLst/>
          </a:prstGeom>
          <a:solidFill>
            <a:srgbClr val="00B0F0"/>
          </a:solidFill>
        </p:spPr>
        <p:txBody>
          <a:bodyPr vert="horz" wrap="square" lIns="0" tIns="177800" rIns="0" bIns="0" rtlCol="0">
            <a:spAutoFit/>
          </a:bodyPr>
          <a:lstStyle/>
          <a:p>
            <a:pPr marL="121920" marR="113030" lvl="0" indent="-635" algn="ctr" defTabSz="457200" rtl="0" eaLnBrk="1" fontAlgn="auto" latinLnBrk="0" hangingPunct="1">
              <a:lnSpc>
                <a:spcPct val="86300"/>
              </a:lnSpc>
              <a:spcBef>
                <a:spcPts val="1400"/>
              </a:spcBef>
              <a:spcAft>
                <a:spcPts val="0"/>
              </a:spcAft>
              <a:buClrTx/>
              <a:buSzTx/>
              <a:buFontTx/>
              <a:buNone/>
              <a:tabLst/>
              <a:defRPr/>
            </a:pPr>
            <a:r>
              <a:rPr kumimoji="0" sz="1700" b="0" i="0" u="none" strike="noStrike" kern="1200" cap="none" spc="-15" normalizeH="0" baseline="0" noProof="0" dirty="0">
                <a:ln>
                  <a:noFill/>
                </a:ln>
                <a:solidFill>
                  <a:srgbClr val="FFFFFF"/>
                </a:solidFill>
                <a:effectLst/>
                <a:uLnTx/>
                <a:uFillTx/>
                <a:latin typeface="Arial MT"/>
                <a:ea typeface="+mn-ea"/>
                <a:cs typeface="Arial MT"/>
              </a:rPr>
              <a:t>L’absence </a:t>
            </a:r>
            <a:r>
              <a:rPr kumimoji="0" sz="1700" b="0" i="0" u="none" strike="noStrike" kern="1200" cap="none" spc="-5" normalizeH="0" baseline="0" noProof="0" dirty="0">
                <a:ln>
                  <a:noFill/>
                </a:ln>
                <a:solidFill>
                  <a:srgbClr val="FFFFFF"/>
                </a:solidFill>
                <a:effectLst/>
                <a:uLnTx/>
                <a:uFillTx/>
                <a:latin typeface="Arial MT"/>
                <a:ea typeface="+mn-ea"/>
                <a:cs typeface="Arial MT"/>
              </a:rPr>
              <a:t>ou le refus de </a:t>
            </a:r>
            <a:r>
              <a:rPr kumimoji="0" sz="1700" b="0" i="0" u="none" strike="noStrike" kern="1200" cap="none" spc="0" normalizeH="0" baseline="0" noProof="0" dirty="0">
                <a:ln>
                  <a:noFill/>
                </a:ln>
                <a:solidFill>
                  <a:srgbClr val="FFFFFF"/>
                </a:solidFill>
                <a:effectLst/>
                <a:uLnTx/>
                <a:uFillTx/>
                <a:latin typeface="Arial MT"/>
                <a:ea typeface="+mn-ea"/>
                <a:cs typeface="Arial MT"/>
              </a:rPr>
              <a:t> prise en charge financière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par</a:t>
            </a:r>
            <a:r>
              <a:rPr kumimoji="0" sz="1700" b="0" i="0" u="none" strike="noStrike" kern="1200" cap="none" spc="-2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le</a:t>
            </a:r>
            <a:r>
              <a:rPr kumimoji="0" sz="1700" b="0" i="0" u="none" strike="noStrike" kern="1200" cap="none" spc="-2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FIPHFP</a:t>
            </a:r>
            <a:r>
              <a:rPr kumimoji="0" sz="1700" b="0" i="0" u="none" strike="noStrike" kern="1200" cap="none" spc="-7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ne</a:t>
            </a:r>
            <a:r>
              <a:rPr kumimoji="0" sz="1700" b="0" i="0" u="none" strike="noStrike" kern="1200" cap="none" spc="-1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dispense </a:t>
            </a:r>
            <a:r>
              <a:rPr kumimoji="0" sz="1700" b="0" i="0" u="none" strike="noStrike" kern="1200" cap="none" spc="-459"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pas l’employeur de </a:t>
            </a:r>
            <a:r>
              <a:rPr kumimoji="0" sz="1700" b="0" i="0" u="none" strike="noStrike" kern="1200" cap="none" spc="0" normalizeH="0" baseline="0" noProof="0" dirty="0">
                <a:ln>
                  <a:noFill/>
                </a:ln>
                <a:solidFill>
                  <a:srgbClr val="FFFFFF"/>
                </a:solidFill>
                <a:effectLst/>
                <a:uLnTx/>
                <a:uFillTx/>
                <a:latin typeface="Arial MT"/>
                <a:ea typeface="+mn-ea"/>
                <a:cs typeface="Arial MT"/>
              </a:rPr>
              <a:t>son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obligation d’aménagement </a:t>
            </a:r>
            <a:r>
              <a:rPr kumimoji="0" sz="1700" b="0" i="0" u="none" strike="noStrike" kern="1200" cap="none" spc="0" normalizeH="0" baseline="0" noProof="0" dirty="0">
                <a:ln>
                  <a:noFill/>
                </a:ln>
                <a:solidFill>
                  <a:srgbClr val="FFFFFF"/>
                </a:solidFill>
                <a:effectLst/>
                <a:uLnTx/>
                <a:uFillTx/>
                <a:latin typeface="Arial MT"/>
                <a:ea typeface="+mn-ea"/>
                <a:cs typeface="Arial MT"/>
              </a:rPr>
              <a:t> de</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poste.</a:t>
            </a:r>
            <a:endParaRPr kumimoji="0" sz="17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11" name="object 7"/>
          <p:cNvSpPr/>
          <p:nvPr/>
        </p:nvSpPr>
        <p:spPr>
          <a:xfrm>
            <a:off x="9171939" y="2440369"/>
            <a:ext cx="2834640" cy="1699260"/>
          </a:xfrm>
          <a:custGeom>
            <a:avLst/>
            <a:gdLst/>
            <a:ahLst/>
            <a:cxnLst/>
            <a:rect l="l" t="t" r="r" b="b"/>
            <a:pathLst>
              <a:path w="2834640" h="1699260">
                <a:moveTo>
                  <a:pt x="2834640" y="0"/>
                </a:moveTo>
                <a:lnTo>
                  <a:pt x="0" y="0"/>
                </a:lnTo>
                <a:lnTo>
                  <a:pt x="0" y="1699259"/>
                </a:lnTo>
                <a:lnTo>
                  <a:pt x="2834640" y="1699259"/>
                </a:lnTo>
                <a:lnTo>
                  <a:pt x="2834640" y="0"/>
                </a:lnTo>
                <a:close/>
              </a:path>
            </a:pathLst>
          </a:custGeom>
          <a:solidFill>
            <a:srgbClr val="00B0F0"/>
          </a:solidFill>
        </p:spPr>
        <p:txBody>
          <a:bodyPr wrap="square" lIns="0" tIns="0" rIns="0" bIns="0" rtlCol="0"/>
          <a:lstStyle/>
          <a:p>
            <a:pPr marL="12700" marR="5080" lvl="0" indent="1270" algn="ctr" defTabSz="457200" rtl="0" eaLnBrk="1" fontAlgn="auto" latinLnBrk="0" hangingPunct="1">
              <a:lnSpc>
                <a:spcPct val="86200"/>
              </a:lnSpc>
              <a:spcBef>
                <a:spcPts val="385"/>
              </a:spcBef>
              <a:spcAft>
                <a:spcPts val="0"/>
              </a:spcAft>
              <a:buClrTx/>
              <a:buSzTx/>
              <a:buFontTx/>
              <a:buNone/>
              <a:tabLst/>
              <a:defRPr/>
            </a:pPr>
            <a:endParaRPr kumimoji="0" lang="fr-FR" sz="1000" b="0" i="0" u="none" strike="noStrike" kern="1200" cap="none" spc="0" normalizeH="0" baseline="0" noProof="0" dirty="0">
              <a:ln>
                <a:noFill/>
              </a:ln>
              <a:solidFill>
                <a:srgbClr val="FFFFFF"/>
              </a:solidFill>
              <a:effectLst/>
              <a:uLnTx/>
              <a:uFillTx/>
              <a:latin typeface="Arial MT"/>
              <a:ea typeface="+mn-ea"/>
              <a:cs typeface="Arial MT"/>
            </a:endParaRPr>
          </a:p>
          <a:p>
            <a:pPr marL="12700" marR="5080" lvl="0" indent="1270" algn="ctr" defTabSz="457200" rtl="0" eaLnBrk="1" fontAlgn="auto" latinLnBrk="0" hangingPunct="1">
              <a:lnSpc>
                <a:spcPct val="86200"/>
              </a:lnSpc>
              <a:spcBef>
                <a:spcPts val="385"/>
              </a:spcBef>
              <a:spcAft>
                <a:spcPts val="0"/>
              </a:spcAft>
              <a:buClrTx/>
              <a:buSzTx/>
              <a:buFontTx/>
              <a:buNone/>
              <a:tabLst/>
              <a:defRPr/>
            </a:pPr>
            <a:r>
              <a:rPr kumimoji="0" lang="fr-FR" sz="1700" b="0" i="0" u="none" strike="noStrike" kern="1200" cap="none" spc="0" normalizeH="0" baseline="0" noProof="0" dirty="0">
                <a:ln>
                  <a:noFill/>
                </a:ln>
                <a:solidFill>
                  <a:srgbClr val="FFFFFF"/>
                </a:solidFill>
                <a:effectLst/>
                <a:uLnTx/>
                <a:uFillTx/>
                <a:latin typeface="Arial MT"/>
                <a:ea typeface="+mn-ea"/>
                <a:cs typeface="Arial MT"/>
              </a:rPr>
              <a:t>La sollicitation du FIPHFP </a:t>
            </a:r>
            <a:r>
              <a:rPr kumimoji="0" lang="fr-FR" sz="1700" b="0" i="0" u="none" strike="noStrike" kern="1200" cap="none" spc="-459"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par un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employeur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public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doit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s’inscrire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dans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le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respect du principe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5" normalizeH="0" baseline="0" noProof="0" dirty="0">
                <a:ln>
                  <a:noFill/>
                </a:ln>
                <a:solidFill>
                  <a:srgbClr val="FFFFFF"/>
                </a:solidFill>
                <a:effectLst/>
                <a:uLnTx/>
                <a:uFillTx/>
                <a:latin typeface="Arial MT"/>
                <a:ea typeface="+mn-ea"/>
                <a:cs typeface="Arial MT"/>
              </a:rPr>
              <a:t>d’aménagement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 raisonnable</a:t>
            </a:r>
            <a:r>
              <a:rPr kumimoji="0" lang="fr-FR" sz="1700" b="0" i="0" u="none" strike="noStrike" kern="1200" cap="none" spc="-55"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des</a:t>
            </a:r>
            <a:r>
              <a:rPr kumimoji="0" lang="fr-FR" sz="1700" b="0" i="0" u="none" strike="noStrike" kern="1200" cap="none" spc="-20"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postes</a:t>
            </a:r>
            <a:r>
              <a:rPr kumimoji="0" lang="fr-FR" sz="1700" b="0" i="0" u="none" strike="noStrike" kern="1200" cap="none" spc="-40"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de </a:t>
            </a:r>
            <a:r>
              <a:rPr kumimoji="0" lang="fr-FR" sz="1700" b="0" i="0" u="none" strike="noStrike" kern="1200" cap="none" spc="-459" normalizeH="0" baseline="0" noProof="0" dirty="0">
                <a:ln>
                  <a:noFill/>
                </a:ln>
                <a:solidFill>
                  <a:srgbClr val="FFFFFF"/>
                </a:solidFill>
                <a:effectLst/>
                <a:uLnTx/>
                <a:uFillTx/>
                <a:latin typeface="Arial MT"/>
                <a:ea typeface="+mn-ea"/>
                <a:cs typeface="Arial MT"/>
              </a:rPr>
              <a:t> </a:t>
            </a:r>
            <a:r>
              <a:rPr kumimoji="0" lang="fr-FR" sz="1700" b="0" i="0" u="none" strike="noStrike" kern="1200" cap="none" spc="0" normalizeH="0" baseline="0" noProof="0" dirty="0">
                <a:ln>
                  <a:noFill/>
                </a:ln>
                <a:solidFill>
                  <a:srgbClr val="FFFFFF"/>
                </a:solidFill>
                <a:effectLst/>
                <a:uLnTx/>
                <a:uFillTx/>
                <a:latin typeface="Arial MT"/>
                <a:ea typeface="+mn-ea"/>
                <a:cs typeface="Arial MT"/>
              </a:rPr>
              <a:t>travail</a:t>
            </a:r>
            <a:endParaRPr kumimoji="0" lang="fr-FR" sz="17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12" name="object 9"/>
          <p:cNvSpPr txBox="1"/>
          <p:nvPr/>
        </p:nvSpPr>
        <p:spPr>
          <a:xfrm>
            <a:off x="1662980" y="4413858"/>
            <a:ext cx="2833370" cy="1701164"/>
          </a:xfrm>
          <a:prstGeom prst="rect">
            <a:avLst/>
          </a:prstGeom>
          <a:solidFill>
            <a:srgbClr val="00B0F0"/>
          </a:solidFill>
        </p:spPr>
        <p:txBody>
          <a:bodyPr vert="horz" wrap="square" lIns="0" tIns="6350" rIns="0" bIns="0" rtlCol="0">
            <a:spAutoFit/>
          </a:bodyPr>
          <a:lstStyle/>
          <a:p>
            <a:pPr marL="0" marR="0" lvl="0" indent="0" algn="l" defTabSz="457200" rtl="0" eaLnBrk="1" fontAlgn="auto" latinLnBrk="0" hangingPunct="1">
              <a:lnSpc>
                <a:spcPct val="100000"/>
              </a:lnSpc>
              <a:spcBef>
                <a:spcPts val="50"/>
              </a:spcBef>
              <a:spcAft>
                <a:spcPts val="0"/>
              </a:spcAft>
              <a:buClrTx/>
              <a:buSzTx/>
              <a:buFontTx/>
              <a:buNone/>
              <a:tabLst/>
              <a:defRPr/>
            </a:pPr>
            <a:endParaRPr kumimoji="0" sz="1950" b="0" i="0" u="none" strike="noStrike" kern="1200" cap="none" spc="0" normalizeH="0" baseline="0" noProof="0" dirty="0">
              <a:ln>
                <a:noFill/>
              </a:ln>
              <a:solidFill>
                <a:prstClr val="black"/>
              </a:solidFill>
              <a:effectLst/>
              <a:uLnTx/>
              <a:uFillTx/>
              <a:latin typeface="Times New Roman"/>
              <a:ea typeface="+mn-ea"/>
              <a:cs typeface="Times New Roman"/>
            </a:endParaRPr>
          </a:p>
          <a:p>
            <a:pPr marL="143510" marR="136525" lvl="0" indent="0" algn="ctr" defTabSz="457200" rtl="0" eaLnBrk="1" fontAlgn="auto" latinLnBrk="0" hangingPunct="1">
              <a:lnSpc>
                <a:spcPct val="86200"/>
              </a:lnSpc>
              <a:spcBef>
                <a:spcPts val="0"/>
              </a:spcBef>
              <a:spcAft>
                <a:spcPts val="0"/>
              </a:spcAft>
              <a:buClrTx/>
              <a:buSzTx/>
              <a:buFontTx/>
              <a:buNone/>
              <a:tabLst/>
              <a:defRPr/>
            </a:pPr>
            <a:r>
              <a:rPr kumimoji="0" sz="1700" b="0" i="0" u="none" strike="noStrike" kern="1200" cap="none" spc="-15" normalizeH="0" baseline="0" noProof="0" dirty="0">
                <a:ln>
                  <a:noFill/>
                </a:ln>
                <a:solidFill>
                  <a:srgbClr val="FFFFFF"/>
                </a:solidFill>
                <a:effectLst/>
                <a:uLnTx/>
                <a:uFillTx/>
                <a:latin typeface="Arial MT"/>
                <a:ea typeface="+mn-ea"/>
                <a:cs typeface="Arial MT"/>
              </a:rPr>
              <a:t>L’ensemble </a:t>
            </a:r>
            <a:r>
              <a:rPr kumimoji="0" sz="1700" b="0" i="0" u="none" strike="noStrike" kern="1200" cap="none" spc="-5" normalizeH="0" baseline="0" noProof="0" dirty="0">
                <a:ln>
                  <a:noFill/>
                </a:ln>
                <a:solidFill>
                  <a:srgbClr val="FFFFFF"/>
                </a:solidFill>
                <a:effectLst/>
                <a:uLnTx/>
                <a:uFillTx/>
                <a:latin typeface="Arial MT"/>
                <a:ea typeface="+mn-ea"/>
                <a:cs typeface="Arial MT"/>
              </a:rPr>
              <a:t>des aides </a:t>
            </a:r>
            <a:r>
              <a:rPr kumimoji="0" sz="1700" b="0" i="0" u="none" strike="noStrike" kern="1200" cap="none" spc="0" normalizeH="0" baseline="0" noProof="0" dirty="0">
                <a:ln>
                  <a:noFill/>
                </a:ln>
                <a:solidFill>
                  <a:srgbClr val="FFFFFF"/>
                </a:solidFill>
                <a:effectLst/>
                <a:uLnTx/>
                <a:uFillTx/>
                <a:latin typeface="Arial MT"/>
                <a:ea typeface="+mn-ea"/>
                <a:cs typeface="Arial MT"/>
              </a:rPr>
              <a:t>sont </a:t>
            </a:r>
            <a:r>
              <a:rPr kumimoji="0" sz="1700" b="0" i="0" u="none" strike="noStrike" kern="1200" cap="none" spc="-459"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mobilisables de </a:t>
            </a:r>
            <a:r>
              <a:rPr kumimoji="0" sz="1700" b="0" i="0" u="none" strike="noStrike" kern="1200" cap="none" spc="-5" normalizeH="0" baseline="0" noProof="0" dirty="0">
                <a:ln>
                  <a:noFill/>
                </a:ln>
                <a:solidFill>
                  <a:srgbClr val="FFFFFF"/>
                </a:solidFill>
                <a:effectLst/>
                <a:uLnTx/>
                <a:uFillTx/>
                <a:latin typeface="Arial MT"/>
                <a:ea typeface="+mn-ea"/>
                <a:cs typeface="Arial MT"/>
              </a:rPr>
              <a:t>façon </a:t>
            </a:r>
            <a:r>
              <a:rPr kumimoji="0" sz="1700" b="0" i="0" u="none" strike="noStrike" kern="1200" cap="none" spc="0"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indifférenciée, </a:t>
            </a:r>
            <a:r>
              <a:rPr kumimoji="0" sz="1700" b="0" i="0" u="none" strike="noStrike" kern="1200" cap="none" spc="0" normalizeH="0" baseline="0" noProof="0" dirty="0">
                <a:ln>
                  <a:noFill/>
                </a:ln>
                <a:solidFill>
                  <a:srgbClr val="FFFFFF"/>
                </a:solidFill>
                <a:effectLst/>
                <a:uLnTx/>
                <a:uFillTx/>
                <a:latin typeface="Arial MT"/>
                <a:ea typeface="+mn-ea"/>
                <a:cs typeface="Arial MT"/>
              </a:rPr>
              <a:t>que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l’employeur </a:t>
            </a:r>
            <a:r>
              <a:rPr kumimoji="0" sz="1700" b="0" i="0" u="none" strike="noStrike" kern="1200" cap="none" spc="0" normalizeH="0" baseline="0" noProof="0" dirty="0">
                <a:ln>
                  <a:noFill/>
                </a:ln>
                <a:solidFill>
                  <a:srgbClr val="FFFFFF"/>
                </a:solidFill>
                <a:effectLst/>
                <a:uLnTx/>
                <a:uFillTx/>
                <a:latin typeface="Arial MT"/>
                <a:ea typeface="+mn-ea"/>
                <a:cs typeface="Arial MT"/>
              </a:rPr>
              <a:t>dispose </a:t>
            </a:r>
            <a:r>
              <a:rPr kumimoji="0" sz="1700" b="0" i="0" u="none" strike="noStrike" kern="1200" cap="none" spc="-5" normalizeH="0" baseline="0" noProof="0" dirty="0">
                <a:ln>
                  <a:noFill/>
                </a:ln>
                <a:solidFill>
                  <a:srgbClr val="FFFFFF"/>
                </a:solidFill>
                <a:effectLst/>
                <a:uLnTx/>
                <a:uFillTx/>
                <a:latin typeface="Arial MT"/>
                <a:ea typeface="+mn-ea"/>
                <a:cs typeface="Arial MT"/>
              </a:rPr>
              <a:t>d’une </a:t>
            </a:r>
            <a:r>
              <a:rPr kumimoji="0" sz="1700" b="0" i="0" u="none" strike="noStrike" kern="1200" cap="none" spc="-459"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convention</a:t>
            </a:r>
            <a:r>
              <a:rPr kumimoji="0" sz="1700" b="0" i="0" u="none" strike="noStrike" kern="1200" cap="none" spc="-2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ou</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non.</a:t>
            </a:r>
            <a:endParaRPr kumimoji="0" sz="17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13" name="object 10"/>
          <p:cNvSpPr txBox="1"/>
          <p:nvPr/>
        </p:nvSpPr>
        <p:spPr>
          <a:xfrm>
            <a:off x="4729225" y="4413858"/>
            <a:ext cx="2834640" cy="1701164"/>
          </a:xfrm>
          <a:prstGeom prst="rect">
            <a:avLst/>
          </a:prstGeom>
          <a:solidFill>
            <a:srgbClr val="00B0F0"/>
          </a:solidFill>
        </p:spPr>
        <p:txBody>
          <a:bodyPr vert="horz" wrap="square" lIns="0" tIns="6350" rIns="0" bIns="0" rtlCol="0">
            <a:spAutoFit/>
          </a:bodyPr>
          <a:lstStyle/>
          <a:p>
            <a:pPr marL="0" marR="0" lvl="0" indent="0" algn="l" defTabSz="457200" rtl="0" eaLnBrk="1" fontAlgn="auto" latinLnBrk="0" hangingPunct="1">
              <a:lnSpc>
                <a:spcPct val="100000"/>
              </a:lnSpc>
              <a:spcBef>
                <a:spcPts val="50"/>
              </a:spcBef>
              <a:spcAft>
                <a:spcPts val="0"/>
              </a:spcAft>
              <a:buClrTx/>
              <a:buSzTx/>
              <a:buFontTx/>
              <a:buNone/>
              <a:tabLst/>
              <a:defRPr/>
            </a:pPr>
            <a:endParaRPr kumimoji="0" sz="1950" b="0" i="0" u="none" strike="noStrike" kern="1200" cap="none" spc="0" normalizeH="0" baseline="0" noProof="0" dirty="0">
              <a:ln>
                <a:noFill/>
              </a:ln>
              <a:solidFill>
                <a:prstClr val="black"/>
              </a:solidFill>
              <a:effectLst/>
              <a:uLnTx/>
              <a:uFillTx/>
              <a:latin typeface="Times New Roman"/>
              <a:ea typeface="+mn-ea"/>
              <a:cs typeface="Times New Roman"/>
            </a:endParaRPr>
          </a:p>
          <a:p>
            <a:pPr marL="65405" marR="60325" lvl="0" indent="2540" algn="ctr" defTabSz="457200" rtl="0" eaLnBrk="1" fontAlgn="auto" latinLnBrk="0" hangingPunct="1">
              <a:lnSpc>
                <a:spcPct val="86200"/>
              </a:lnSpc>
              <a:spcBef>
                <a:spcPts val="0"/>
              </a:spcBef>
              <a:spcAft>
                <a:spcPts val="0"/>
              </a:spcAft>
              <a:buClrTx/>
              <a:buSzTx/>
              <a:buFontTx/>
              <a:buNone/>
              <a:tabLst/>
              <a:defRPr/>
            </a:pPr>
            <a:r>
              <a:rPr kumimoji="0" sz="1700" b="0" i="0" u="none" strike="noStrike" kern="1200" cap="none" spc="-15" normalizeH="0" baseline="0" noProof="0" dirty="0">
                <a:ln>
                  <a:noFill/>
                </a:ln>
                <a:solidFill>
                  <a:srgbClr val="FFFFFF"/>
                </a:solidFill>
                <a:effectLst/>
                <a:uLnTx/>
                <a:uFillTx/>
                <a:latin typeface="Arial MT"/>
                <a:ea typeface="+mn-ea"/>
                <a:cs typeface="Arial MT"/>
              </a:rPr>
              <a:t>L’ensemble </a:t>
            </a:r>
            <a:r>
              <a:rPr kumimoji="0" sz="1700" b="0" i="0" u="none" strike="noStrike" kern="1200" cap="none" spc="-5" normalizeH="0" baseline="0" noProof="0" dirty="0">
                <a:ln>
                  <a:noFill/>
                </a:ln>
                <a:solidFill>
                  <a:srgbClr val="FFFFFF"/>
                </a:solidFill>
                <a:effectLst/>
                <a:uLnTx/>
                <a:uFillTx/>
                <a:latin typeface="Arial MT"/>
                <a:ea typeface="+mn-ea"/>
                <a:cs typeface="Arial MT"/>
              </a:rPr>
              <a:t>des aides </a:t>
            </a:r>
            <a:r>
              <a:rPr kumimoji="0" sz="1700" b="0" i="0" u="none" strike="noStrike" kern="1200" cap="none" spc="0" normalizeH="0" baseline="0" noProof="0" dirty="0">
                <a:ln>
                  <a:noFill/>
                </a:ln>
                <a:solidFill>
                  <a:srgbClr val="FFFFFF"/>
                </a:solidFill>
                <a:effectLst/>
                <a:uLnTx/>
                <a:uFillTx/>
                <a:latin typeface="Arial MT"/>
                <a:ea typeface="+mn-ea"/>
                <a:cs typeface="Arial MT"/>
              </a:rPr>
              <a:t>sont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mobilisables</a:t>
            </a:r>
            <a:r>
              <a:rPr kumimoji="0" sz="1700" b="0" i="0" u="none" strike="noStrike" kern="1200" cap="none" spc="-3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quel</a:t>
            </a:r>
            <a:r>
              <a:rPr kumimoji="0" sz="1700" b="0" i="0" u="none" strike="noStrike" kern="1200" cap="none" spc="-4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que</a:t>
            </a:r>
            <a:r>
              <a:rPr kumimoji="0" sz="1700" b="0" i="0" u="none" strike="noStrike" kern="1200" cap="none" spc="-1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soit</a:t>
            </a:r>
            <a:r>
              <a:rPr kumimoji="0" sz="1700" b="0" i="0" u="none" strike="noStrike" kern="1200" cap="none" spc="-2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le </a:t>
            </a:r>
            <a:r>
              <a:rPr kumimoji="0" sz="1700" b="0" i="0" u="none" strike="noStrike" kern="1200" cap="none" spc="-459"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taux d’emploi global </a:t>
            </a:r>
            <a:r>
              <a:rPr kumimoji="0" sz="1700" b="0" i="0" u="none" strike="noStrike" kern="1200" cap="none" spc="0"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d’employeur</a:t>
            </a:r>
            <a:r>
              <a:rPr kumimoji="0" sz="1700" b="0" i="0" u="none" strike="noStrike" kern="1200" cap="none" spc="60"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(supérieur</a:t>
            </a:r>
            <a:r>
              <a:rPr kumimoji="0" sz="1700" b="0" i="0" u="none" strike="noStrike" kern="1200" cap="none" spc="5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à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6%</a:t>
            </a:r>
            <a:r>
              <a:rPr kumimoji="0" sz="1700" b="0" i="0" u="none" strike="noStrike" kern="1200" cap="none" spc="-1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ou </a:t>
            </a:r>
            <a:r>
              <a:rPr kumimoji="0" sz="1700" b="0" i="0" u="none" strike="noStrike" kern="1200" cap="none" spc="-5" normalizeH="0" baseline="0" noProof="0" dirty="0">
                <a:ln>
                  <a:noFill/>
                </a:ln>
                <a:solidFill>
                  <a:srgbClr val="FFFFFF"/>
                </a:solidFill>
                <a:effectLst/>
                <a:uLnTx/>
                <a:uFillTx/>
                <a:latin typeface="Arial MT"/>
                <a:ea typeface="+mn-ea"/>
                <a:cs typeface="Arial MT"/>
              </a:rPr>
              <a:t>non).</a:t>
            </a:r>
            <a:endParaRPr kumimoji="0" sz="17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14" name="object 11"/>
          <p:cNvSpPr txBox="1"/>
          <p:nvPr/>
        </p:nvSpPr>
        <p:spPr>
          <a:xfrm>
            <a:off x="7796740" y="4413858"/>
            <a:ext cx="2833370" cy="1701164"/>
          </a:xfrm>
          <a:prstGeom prst="rect">
            <a:avLst/>
          </a:prstGeom>
          <a:solidFill>
            <a:srgbClr val="00B0F0"/>
          </a:solidFill>
        </p:spPr>
        <p:txBody>
          <a:bodyPr vert="horz" wrap="square" lIns="0" tIns="179070" rIns="0" bIns="0" rtlCol="0">
            <a:spAutoFit/>
          </a:bodyPr>
          <a:lstStyle/>
          <a:p>
            <a:pPr marL="185420" marR="177165" lvl="0" indent="0" algn="ctr" defTabSz="457200" rtl="0" eaLnBrk="1" fontAlgn="auto" latinLnBrk="0" hangingPunct="1">
              <a:lnSpc>
                <a:spcPct val="86300"/>
              </a:lnSpc>
              <a:spcBef>
                <a:spcPts val="1410"/>
              </a:spcBef>
              <a:spcAft>
                <a:spcPts val="0"/>
              </a:spcAft>
              <a:buClrTx/>
              <a:buSzTx/>
              <a:buFontTx/>
              <a:buNone/>
              <a:tabLst/>
              <a:defRPr/>
            </a:pPr>
            <a:r>
              <a:rPr kumimoji="0" sz="1700" b="0" i="0" u="none" strike="noStrike" kern="1200" cap="none" spc="0" normalizeH="0" baseline="0" noProof="0" dirty="0">
                <a:ln>
                  <a:noFill/>
                </a:ln>
                <a:solidFill>
                  <a:srgbClr val="FFFFFF"/>
                </a:solidFill>
                <a:effectLst/>
                <a:uLnTx/>
                <a:uFillTx/>
                <a:latin typeface="Arial MT"/>
                <a:ea typeface="+mn-ea"/>
                <a:cs typeface="Arial MT"/>
              </a:rPr>
              <a:t>Le</a:t>
            </a:r>
            <a:r>
              <a:rPr kumimoji="0" sz="1700" b="0" i="0" u="none" strike="noStrike" kern="1200" cap="none" spc="-30"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financement</a:t>
            </a:r>
            <a:r>
              <a:rPr kumimoji="0" sz="1700" b="0" i="0" u="none" strike="noStrike" kern="1200" cap="none" spc="-4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des</a:t>
            </a:r>
            <a:r>
              <a:rPr kumimoji="0" sz="1700" b="0" i="0" u="none" strike="noStrike" kern="1200" cap="none" spc="-2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aides </a:t>
            </a:r>
            <a:r>
              <a:rPr kumimoji="0" sz="1700" b="0" i="0" u="none" strike="noStrike" kern="1200" cap="none" spc="-459"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est conditionné au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versement intégral des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0" normalizeH="0" baseline="0" noProof="0" dirty="0">
                <a:ln>
                  <a:noFill/>
                </a:ln>
                <a:solidFill>
                  <a:srgbClr val="FFFFFF"/>
                </a:solidFill>
                <a:effectLst/>
                <a:uLnTx/>
                <a:uFillTx/>
                <a:latin typeface="Arial MT"/>
                <a:ea typeface="+mn-ea"/>
                <a:cs typeface="Arial MT"/>
              </a:rPr>
              <a:t>contributions annuelles </a:t>
            </a:r>
            <a:r>
              <a:rPr kumimoji="0" sz="1700" b="0" i="0" u="none" strike="noStrike" kern="1200" cap="none" spc="5" normalizeH="0" baseline="0" noProof="0" dirty="0">
                <a:ln>
                  <a:noFill/>
                </a:ln>
                <a:solidFill>
                  <a:srgbClr val="FFFFFF"/>
                </a:solidFill>
                <a:effectLst/>
                <a:uLnTx/>
                <a:uFillTx/>
                <a:latin typeface="Arial MT"/>
                <a:ea typeface="+mn-ea"/>
                <a:cs typeface="Arial MT"/>
              </a:rPr>
              <a:t> </a:t>
            </a:r>
            <a:r>
              <a:rPr kumimoji="0" sz="1700" b="0" i="0" u="none" strike="noStrike" kern="1200" cap="none" spc="-5" normalizeH="0" baseline="0" noProof="0" dirty="0">
                <a:ln>
                  <a:noFill/>
                </a:ln>
                <a:solidFill>
                  <a:srgbClr val="FFFFFF"/>
                </a:solidFill>
                <a:effectLst/>
                <a:uLnTx/>
                <a:uFillTx/>
                <a:latin typeface="Arial MT"/>
                <a:ea typeface="+mn-ea"/>
                <a:cs typeface="Arial MT"/>
              </a:rPr>
              <a:t>dues par l’employeur </a:t>
            </a:r>
            <a:r>
              <a:rPr kumimoji="0" sz="1700" b="0" i="0" u="none" strike="noStrike" kern="1200" cap="none" spc="0" normalizeH="0" baseline="0" noProof="0" dirty="0">
                <a:ln>
                  <a:noFill/>
                </a:ln>
                <a:solidFill>
                  <a:srgbClr val="FFFFFF"/>
                </a:solidFill>
                <a:effectLst/>
                <a:uLnTx/>
                <a:uFillTx/>
                <a:latin typeface="Arial MT"/>
                <a:ea typeface="+mn-ea"/>
                <a:cs typeface="Arial MT"/>
              </a:rPr>
              <a:t> assujetti.</a:t>
            </a:r>
            <a:endParaRPr kumimoji="0" sz="1700" b="0" i="0" u="none" strike="noStrike" kern="1200" cap="none" spc="0" normalizeH="0" baseline="0" noProof="0" dirty="0">
              <a:ln>
                <a:noFill/>
              </a:ln>
              <a:solidFill>
                <a:prstClr val="black"/>
              </a:solidFill>
              <a:effectLst/>
              <a:uLnTx/>
              <a:uFillTx/>
              <a:latin typeface="Arial MT"/>
              <a:ea typeface="+mn-ea"/>
              <a:cs typeface="Arial MT"/>
            </a:endParaRPr>
          </a:p>
        </p:txBody>
      </p:sp>
    </p:spTree>
    <p:extLst>
      <p:ext uri="{BB962C8B-B14F-4D97-AF65-F5344CB8AC3E}">
        <p14:creationId xmlns:p14="http://schemas.microsoft.com/office/powerpoint/2010/main" val="2532239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Les règles de mobilisation</a:t>
            </a:r>
          </a:p>
        </p:txBody>
      </p:sp>
      <p:sp>
        <p:nvSpPr>
          <p:cNvPr id="2" name="Rectangle 1"/>
          <p:cNvSpPr/>
          <p:nvPr/>
        </p:nvSpPr>
        <p:spPr>
          <a:xfrm>
            <a:off x="1040296" y="2140713"/>
            <a:ext cx="10764836" cy="3638881"/>
          </a:xfrm>
          <a:prstGeom prst="rect">
            <a:avLst/>
          </a:prstGeom>
        </p:spPr>
        <p:txBody>
          <a:bodyPr wrap="square">
            <a:spAutoFit/>
          </a:bodyPr>
          <a:lstStyle/>
          <a:p>
            <a:pPr marL="355600" marR="0" lvl="0" indent="-343535" algn="just" defTabSz="457200" rtl="0" eaLnBrk="1" fontAlgn="auto" latinLnBrk="0" hangingPunct="1">
              <a:lnSpc>
                <a:spcPct val="100000"/>
              </a:lnSpc>
              <a:spcBef>
                <a:spcPts val="745"/>
              </a:spcBef>
              <a:spcAft>
                <a:spcPts val="0"/>
              </a:spcAft>
              <a:buClrTx/>
              <a:buSzTx/>
              <a:buFont typeface="Wingdings" panose="05000000000000000000" pitchFamily="2" charset="2"/>
              <a:buChar char="Ø"/>
              <a:tabLst>
                <a:tab pos="35623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Le </a:t>
            </a:r>
            <a:r>
              <a:rPr kumimoji="0" lang="fr-FR" sz="1800" b="1" i="0" u="none" strike="noStrike" kern="1200" cap="none" spc="0" normalizeH="0" baseline="0" noProof="0" dirty="0">
                <a:ln>
                  <a:noFill/>
                </a:ln>
                <a:solidFill>
                  <a:srgbClr val="0070C0"/>
                </a:solidFill>
                <a:effectLst/>
                <a:uLnTx/>
                <a:uFillTx/>
                <a:latin typeface="Arial"/>
                <a:ea typeface="+mn-ea"/>
                <a:cs typeface="Arial"/>
              </a:rPr>
              <a:t>montant</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1" i="0" u="none" strike="noStrike" kern="1200" cap="none" spc="-5" normalizeH="0" baseline="0" noProof="0" dirty="0">
                <a:ln>
                  <a:noFill/>
                </a:ln>
                <a:solidFill>
                  <a:srgbClr val="0070C0"/>
                </a:solidFill>
                <a:effectLst/>
                <a:uLnTx/>
                <a:uFillTx/>
                <a:latin typeface="Arial"/>
                <a:ea typeface="+mn-ea"/>
                <a:cs typeface="Arial"/>
              </a:rPr>
              <a:t>« plancher</a:t>
            </a:r>
            <a:r>
              <a:rPr kumimoji="0" lang="fr-FR" sz="1800" b="1" i="0" u="none" strike="noStrike" kern="1200" cap="none" spc="-10" normalizeH="0" baseline="0" noProof="0" dirty="0">
                <a:ln>
                  <a:noFill/>
                </a:ln>
                <a:solidFill>
                  <a:srgbClr val="0070C0"/>
                </a:solidFill>
                <a:effectLst/>
                <a:uLnTx/>
                <a:uFillTx/>
                <a:latin typeface="Arial"/>
                <a:ea typeface="+mn-ea"/>
                <a:cs typeface="Arial"/>
              </a:rPr>
              <a:t> </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(uniquement</a:t>
            </a:r>
            <a:r>
              <a:rPr kumimoji="0" lang="fr-FR" sz="1800" b="0" i="0" u="none" strike="noStrike" kern="1200" cap="none" spc="3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plateforme</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des</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aides)</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12700" marR="5080" lvl="0" indent="0" algn="just" defTabSz="457200" rtl="0" eaLnBrk="1" fontAlgn="auto" latinLnBrk="0" hangingPunct="1">
              <a:lnSpc>
                <a:spcPct val="99300"/>
              </a:lnSpc>
              <a:spcBef>
                <a:spcPts val="665"/>
              </a:spcBef>
              <a:spcAft>
                <a:spcPts val="0"/>
              </a:spcAft>
              <a:buClrTx/>
              <a:buSzTx/>
              <a:buFontTx/>
              <a:buNone/>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Le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FIPHFP</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ne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prend</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pas</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à</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sa</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charge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les</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demandes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financement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dont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coût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total</a:t>
            </a:r>
            <a:r>
              <a:rPr kumimoji="0" lang="fr-FR" sz="1800" b="0" i="0" u="none" strike="noStrike" kern="1200" cap="none" spc="50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par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bénéficiaire</a:t>
            </a:r>
            <a:r>
              <a:rPr kumimoji="0" lang="fr-FR" sz="1800" b="0" i="0" u="none" strike="noStrike" kern="1200" cap="none" spc="1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ne</a:t>
            </a:r>
            <a:r>
              <a:rPr kumimoji="0" lang="fr-FR" sz="1800" b="0" i="0" u="none" strike="noStrike" kern="1200" cap="none" spc="1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dépasse</a:t>
            </a:r>
            <a:r>
              <a:rPr kumimoji="0" lang="fr-FR" sz="1800" b="0" i="0" u="none" strike="noStrike" kern="1200" cap="none" spc="15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pas</a:t>
            </a:r>
            <a:r>
              <a:rPr kumimoji="0" lang="fr-FR" sz="1800" b="0" i="0" u="none" strike="noStrike" kern="1200" cap="none" spc="16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210" normalizeH="0" baseline="0" noProof="0" dirty="0">
                <a:ln>
                  <a:noFill/>
                </a:ln>
                <a:solidFill>
                  <a:prstClr val="black"/>
                </a:solidFill>
                <a:effectLst/>
                <a:uLnTx/>
                <a:uFillTx/>
                <a:latin typeface="Arial MT"/>
                <a:ea typeface="+mn-ea"/>
                <a:cs typeface="Arial MT"/>
              </a:rPr>
              <a:t>200€</a:t>
            </a:r>
            <a:r>
              <a:rPr kumimoji="0" lang="fr-FR" sz="1800" b="0" i="0" u="none" strike="noStrike" kern="1200" cap="none" spc="-13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TTC.</a:t>
            </a:r>
            <a:r>
              <a:rPr kumimoji="0" lang="fr-FR" sz="1800" b="0" i="0" u="none" strike="noStrike" kern="1200" cap="none" spc="16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Il</a:t>
            </a:r>
            <a:r>
              <a:rPr kumimoji="0" lang="fr-FR" sz="1800" b="0" i="0" u="none" strike="noStrike" kern="1200" cap="none" spc="1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est</a:t>
            </a:r>
            <a:r>
              <a:rPr kumimoji="0" lang="fr-FR" sz="1800" b="0" i="0" u="none" strike="noStrike" kern="1200" cap="none" spc="16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en</a:t>
            </a:r>
            <a:r>
              <a:rPr kumimoji="0" lang="fr-FR" sz="1800" b="0" i="0" u="none" strike="noStrike" kern="1200" cap="none" spc="15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effet</a:t>
            </a:r>
            <a:r>
              <a:rPr kumimoji="0" lang="fr-FR" sz="1800" b="0" i="0" u="none" strike="noStrike" kern="1200" cap="none" spc="1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attendu</a:t>
            </a:r>
            <a:r>
              <a:rPr kumimoji="0" lang="fr-FR" sz="1800" b="0" i="0" u="none" strike="noStrike" kern="1200" cap="none" spc="15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que</a:t>
            </a:r>
            <a:r>
              <a:rPr kumimoji="0" lang="fr-FR" sz="1800" b="0" i="0" u="none" strike="noStrike" kern="1200" cap="none" spc="16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l’employeur</a:t>
            </a:r>
            <a:r>
              <a:rPr kumimoji="0" lang="fr-FR" sz="1800" b="0" i="0" u="none" strike="noStrike" kern="1200" cap="none" spc="1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prenne</a:t>
            </a:r>
            <a:r>
              <a:rPr kumimoji="0" lang="fr-FR" sz="1800" b="0" i="0" u="none" strike="noStrike" kern="1200" cap="none" spc="17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à</a:t>
            </a:r>
            <a:r>
              <a:rPr kumimoji="0" lang="fr-FR" sz="1800" b="0" i="0" u="none" strike="noStrike" kern="1200" cap="none" spc="15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sa</a:t>
            </a:r>
            <a:r>
              <a:rPr kumimoji="0" lang="fr-FR" sz="1800" b="0" i="0" u="none" strike="noStrike" kern="1200" cap="none" spc="15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charge </a:t>
            </a:r>
            <a:r>
              <a:rPr kumimoji="0" lang="fr-FR" sz="1800" b="0" i="0" u="none" strike="noStrike" kern="1200" cap="none" spc="-49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dépenses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d’un</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faible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montant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au</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titre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l’amélioration</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conditions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travail</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et</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la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responsabilité</a:t>
            </a:r>
            <a:r>
              <a:rPr kumimoji="0" lang="fr-FR" sz="1800" b="0" i="0" u="none" strike="noStrike" kern="1200" cap="none" spc="3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sociétale.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4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3535"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35623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Le </a:t>
            </a:r>
            <a:r>
              <a:rPr kumimoji="0" lang="fr-FR" sz="1800" b="1" i="0" u="none" strike="noStrike" kern="1200" cap="none" spc="-5" normalizeH="0" baseline="0" noProof="0" dirty="0">
                <a:ln>
                  <a:noFill/>
                </a:ln>
                <a:solidFill>
                  <a:srgbClr val="0070C0"/>
                </a:solidFill>
                <a:effectLst/>
                <a:uLnTx/>
                <a:uFillTx/>
                <a:latin typeface="Arial"/>
                <a:ea typeface="+mn-ea"/>
                <a:cs typeface="Arial"/>
              </a:rPr>
              <a:t>montant</a:t>
            </a:r>
            <a:r>
              <a:rPr kumimoji="0" lang="fr-FR" sz="1800" b="1" i="0" u="none" strike="noStrike" kern="1200" cap="none" spc="10"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plafond</a:t>
            </a:r>
            <a:r>
              <a:rPr kumimoji="0" lang="fr-FR" sz="1800" b="1" i="0" u="none" strike="noStrike" kern="1200" cap="none" spc="-10"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(uniquement</a:t>
            </a:r>
            <a:r>
              <a:rPr kumimoji="0" lang="fr-FR" sz="1800" b="0" i="0" u="none" strike="noStrike" kern="1200" cap="none" spc="2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plateforme</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aides)</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12700" marR="0" lvl="0" indent="0" algn="just" defTabSz="457200" rtl="0" eaLnBrk="1" fontAlgn="auto" latinLnBrk="0" hangingPunct="1">
              <a:lnSpc>
                <a:spcPct val="100000"/>
              </a:lnSpc>
              <a:spcBef>
                <a:spcPts val="5"/>
              </a:spcBef>
              <a:spcAft>
                <a:spcPts val="0"/>
              </a:spcAft>
              <a:buClrTx/>
              <a:buSzTx/>
              <a:buFontTx/>
              <a:buNone/>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Un</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employeur</a:t>
            </a:r>
            <a:r>
              <a:rPr kumimoji="0" lang="fr-FR" sz="1800" b="0" i="0" u="none" strike="noStrike" kern="1200" cap="none" spc="5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ne peut</a:t>
            </a:r>
            <a:r>
              <a:rPr kumimoji="0" lang="fr-FR" sz="18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demander</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plus</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20" normalizeH="0" baseline="0" noProof="0" dirty="0">
                <a:ln>
                  <a:noFill/>
                </a:ln>
                <a:solidFill>
                  <a:prstClr val="black"/>
                </a:solidFill>
                <a:effectLst/>
                <a:uLnTx/>
                <a:uFillTx/>
                <a:latin typeface="Arial MT"/>
                <a:ea typeface="+mn-ea"/>
                <a:cs typeface="Arial MT"/>
              </a:rPr>
              <a:t>40.000€</a:t>
            </a:r>
            <a:r>
              <a:rPr kumimoji="0" lang="fr-FR" sz="18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d’aides</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par</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année</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civile.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3535" algn="just" defTabSz="457200" rtl="0" eaLnBrk="1" fontAlgn="auto" latinLnBrk="0" hangingPunct="1">
              <a:lnSpc>
                <a:spcPct val="100000"/>
              </a:lnSpc>
              <a:spcBef>
                <a:spcPts val="1660"/>
              </a:spcBef>
              <a:spcAft>
                <a:spcPts val="0"/>
              </a:spcAft>
              <a:buClrTx/>
              <a:buSzTx/>
              <a:buFont typeface="Wingdings" panose="05000000000000000000" pitchFamily="2" charset="2"/>
              <a:buChar char="Ø"/>
              <a:tabLst>
                <a:tab pos="356235" algn="l"/>
              </a:tabLst>
              <a:defRPr/>
            </a:pPr>
            <a:r>
              <a:rPr kumimoji="0" lang="fr-FR" sz="1800" b="0" i="0" u="none" strike="noStrike" kern="1200" cap="none" spc="-5" normalizeH="0" baseline="0" noProof="0" dirty="0">
                <a:ln>
                  <a:noFill/>
                </a:ln>
                <a:solidFill>
                  <a:prstClr val="black"/>
                </a:solidFill>
                <a:effectLst/>
                <a:uLnTx/>
                <a:uFillTx/>
                <a:latin typeface="Arial MT"/>
                <a:ea typeface="+mn-ea"/>
                <a:cs typeface="Arial MT"/>
              </a:rPr>
              <a:t>La</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non</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déductibilité</a:t>
            </a:r>
            <a:r>
              <a:rPr kumimoji="0" lang="fr-FR" sz="1800" b="1" i="0" u="none" strike="noStrike" kern="1200" cap="none" spc="-25" normalizeH="0" baseline="0" noProof="0" dirty="0">
                <a:ln>
                  <a:noFill/>
                </a:ln>
                <a:solidFill>
                  <a:srgbClr val="0070C0"/>
                </a:solidFill>
                <a:effectLst/>
                <a:uLnTx/>
                <a:uFillTx/>
                <a:latin typeface="Arial"/>
                <a:ea typeface="+mn-ea"/>
                <a:cs typeface="Arial"/>
              </a:rPr>
              <a:t> </a:t>
            </a:r>
            <a:r>
              <a:rPr kumimoji="0" lang="fr-FR" sz="1800" b="1" i="0" u="none" strike="noStrike" kern="1200" cap="none" spc="0" normalizeH="0" baseline="0" noProof="0" dirty="0">
                <a:ln>
                  <a:noFill/>
                </a:ln>
                <a:solidFill>
                  <a:srgbClr val="0070C0"/>
                </a:solidFill>
                <a:effectLst/>
                <a:uLnTx/>
                <a:uFillTx/>
                <a:latin typeface="Arial"/>
                <a:ea typeface="+mn-ea"/>
                <a:cs typeface="Arial"/>
              </a:rPr>
              <a:t>de la</a:t>
            </a:r>
            <a:r>
              <a:rPr kumimoji="0" lang="fr-FR" sz="1800" b="1" i="0" u="none" strike="noStrike" kern="1200" cap="none" spc="-15" normalizeH="0" baseline="0" noProof="0" dirty="0">
                <a:ln>
                  <a:noFill/>
                </a:ln>
                <a:solidFill>
                  <a:srgbClr val="0070C0"/>
                </a:solidFill>
                <a:effectLst/>
                <a:uLnTx/>
                <a:uFillTx/>
                <a:latin typeface="Arial"/>
                <a:ea typeface="+mn-ea"/>
                <a:cs typeface="Arial"/>
              </a:rPr>
              <a:t> </a:t>
            </a:r>
            <a:r>
              <a:rPr kumimoji="0" lang="fr-FR" sz="1800" b="1" i="0" u="none" strike="noStrike" kern="1200" cap="none" spc="-5" normalizeH="0" baseline="0" noProof="0" dirty="0">
                <a:ln>
                  <a:noFill/>
                </a:ln>
                <a:solidFill>
                  <a:srgbClr val="0070C0"/>
                </a:solidFill>
                <a:effectLst/>
                <a:uLnTx/>
                <a:uFillTx/>
                <a:latin typeface="Arial"/>
                <a:ea typeface="+mn-ea"/>
                <a:cs typeface="Arial"/>
              </a:rPr>
              <a:t>déclaration</a:t>
            </a:r>
            <a:r>
              <a:rPr kumimoji="0" lang="fr-FR" sz="1800" b="1" i="0" u="none" strike="noStrike" kern="1200" cap="none" spc="5" normalizeH="0" baseline="0" noProof="0" dirty="0">
                <a:ln>
                  <a:noFill/>
                </a:ln>
                <a:solidFill>
                  <a:srgbClr val="0070C0"/>
                </a:solidFill>
                <a:effectLst/>
                <a:uLnTx/>
                <a:uFillTx/>
                <a:latin typeface="Arial"/>
                <a:ea typeface="+mn-ea"/>
                <a:cs typeface="Arial"/>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du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reste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à charge.</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a:p>
            <a:pPr marL="12700" marR="0" lvl="0" indent="0" algn="just" defTabSz="457200" rtl="0" eaLnBrk="1" fontAlgn="auto" latinLnBrk="0" hangingPunct="1">
              <a:lnSpc>
                <a:spcPct val="100000"/>
              </a:lnSpc>
              <a:spcBef>
                <a:spcPts val="645"/>
              </a:spcBef>
              <a:spcAft>
                <a:spcPts val="0"/>
              </a:spcAft>
              <a:buClrTx/>
              <a:buSzTx/>
              <a:buFontTx/>
              <a:buNone/>
              <a:tabLst/>
              <a:defRPr/>
            </a:pPr>
            <a:r>
              <a:rPr kumimoji="0" lang="fr-FR" sz="1800" b="0" i="0" u="none" strike="noStrike" kern="1200" cap="none" spc="-20" normalizeH="0" baseline="0" noProof="0" dirty="0">
                <a:ln>
                  <a:noFill/>
                </a:ln>
                <a:solidFill>
                  <a:prstClr val="black"/>
                </a:solidFill>
                <a:effectLst/>
                <a:uLnTx/>
                <a:uFillTx/>
                <a:latin typeface="Arial MT"/>
                <a:ea typeface="+mn-ea"/>
                <a:cs typeface="Arial MT"/>
              </a:rPr>
              <a:t>L’employeur</a:t>
            </a:r>
            <a:r>
              <a:rPr kumimoji="0" lang="fr-FR" sz="1800" b="0" i="0" u="none" strike="noStrike" kern="1200" cap="none" spc="5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ne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peut</a:t>
            </a:r>
            <a:r>
              <a:rPr kumimoji="0" lang="fr-FR" sz="1800" b="0" i="0" u="none" strike="noStrike" kern="1200" cap="none" spc="2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déduire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reste</a:t>
            </a:r>
            <a:r>
              <a:rPr kumimoji="0" lang="fr-FR" sz="1800" b="0" i="0" u="none" strike="noStrike" kern="1200" cap="none" spc="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à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charge</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d’une</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aide</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financée</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par</a:t>
            </a:r>
            <a:r>
              <a:rPr kumimoji="0" lang="fr-FR" sz="18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le </a:t>
            </a:r>
            <a:r>
              <a:rPr kumimoji="0" lang="fr-FR" sz="1800" b="0" i="0" u="none" strike="noStrike" kern="1200" cap="none" spc="0" normalizeH="0" baseline="0" noProof="0" dirty="0">
                <a:ln>
                  <a:noFill/>
                </a:ln>
                <a:solidFill>
                  <a:prstClr val="black"/>
                </a:solidFill>
                <a:effectLst/>
                <a:uLnTx/>
                <a:uFillTx/>
                <a:latin typeface="Arial MT"/>
                <a:ea typeface="+mn-ea"/>
                <a:cs typeface="Arial MT"/>
              </a:rPr>
              <a:t>FIPHFP</a:t>
            </a:r>
            <a:r>
              <a:rPr kumimoji="0" lang="fr-FR" sz="1800" b="0" i="0" u="none" strike="noStrike" kern="1200" cap="none" spc="-45"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des</a:t>
            </a:r>
            <a:r>
              <a:rPr kumimoji="0" lang="fr-FR" sz="18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dépenses</a:t>
            </a:r>
            <a:r>
              <a:rPr kumimoji="0" lang="fr-FR" sz="1800" b="0" i="0" u="none" strike="noStrike" kern="1200" cap="none" spc="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déductibles</a:t>
            </a:r>
            <a:r>
              <a:rPr kumimoji="0" lang="fr-FR" sz="18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8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800" b="0" i="0" u="none" strike="noStrike" kern="1200" cap="none" spc="-5" normalizeH="0" baseline="0" noProof="0" dirty="0">
                <a:ln>
                  <a:noFill/>
                </a:ln>
                <a:solidFill>
                  <a:prstClr val="black"/>
                </a:solidFill>
                <a:effectLst/>
                <a:uLnTx/>
                <a:uFillTx/>
                <a:latin typeface="Arial MT"/>
                <a:ea typeface="+mn-ea"/>
                <a:cs typeface="Arial MT"/>
              </a:rPr>
              <a:t>la déclaration</a:t>
            </a:r>
            <a:endParaRPr kumimoji="0" lang="fr-FR" sz="1800" b="0" i="0" u="none" strike="noStrike" kern="1200" cap="none" spc="0" normalizeH="0" baseline="0" noProof="0" dirty="0">
              <a:ln>
                <a:noFill/>
              </a:ln>
              <a:solidFill>
                <a:prstClr val="black"/>
              </a:solidFill>
              <a:effectLst/>
              <a:uLnTx/>
              <a:uFillTx/>
              <a:latin typeface="Arial MT"/>
              <a:ea typeface="+mn-ea"/>
              <a:cs typeface="Arial MT"/>
            </a:endParaRPr>
          </a:p>
        </p:txBody>
      </p:sp>
    </p:spTree>
    <p:extLst>
      <p:ext uri="{BB962C8B-B14F-4D97-AF65-F5344CB8AC3E}">
        <p14:creationId xmlns:p14="http://schemas.microsoft.com/office/powerpoint/2010/main" val="1638868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2"/>
          <p:cNvGraphicFramePr>
            <a:graphicFrameLocks noGrp="1"/>
          </p:cNvGraphicFramePr>
          <p:nvPr/>
        </p:nvGraphicFramePr>
        <p:xfrm>
          <a:off x="1040296" y="1766178"/>
          <a:ext cx="10764836" cy="4630206"/>
        </p:xfrm>
        <a:graphic>
          <a:graphicData uri="http://schemas.openxmlformats.org/drawingml/2006/table">
            <a:tbl>
              <a:tblPr firstRow="1" bandRow="1">
                <a:tableStyleId>{2D5ABB26-0587-4C30-8999-92F81FD0307C}</a:tableStyleId>
              </a:tblPr>
              <a:tblGrid>
                <a:gridCol w="2945984">
                  <a:extLst>
                    <a:ext uri="{9D8B030D-6E8A-4147-A177-3AD203B41FA5}">
                      <a16:colId xmlns:a16="http://schemas.microsoft.com/office/drawing/2014/main" val="20000"/>
                    </a:ext>
                  </a:extLst>
                </a:gridCol>
                <a:gridCol w="3434536">
                  <a:extLst>
                    <a:ext uri="{9D8B030D-6E8A-4147-A177-3AD203B41FA5}">
                      <a16:colId xmlns:a16="http://schemas.microsoft.com/office/drawing/2014/main" val="20001"/>
                    </a:ext>
                  </a:extLst>
                </a:gridCol>
                <a:gridCol w="4384316">
                  <a:extLst>
                    <a:ext uri="{9D8B030D-6E8A-4147-A177-3AD203B41FA5}">
                      <a16:colId xmlns:a16="http://schemas.microsoft.com/office/drawing/2014/main" val="20002"/>
                    </a:ext>
                  </a:extLst>
                </a:gridCol>
              </a:tblGrid>
              <a:tr h="209687">
                <a:tc>
                  <a:txBody>
                    <a:bodyPr/>
                    <a:lstStyle/>
                    <a:p>
                      <a:pPr>
                        <a:lnSpc>
                          <a:spcPct val="100000"/>
                        </a:lnSpc>
                      </a:pPr>
                      <a:endParaRPr sz="900" dirty="0">
                        <a:latin typeface="Times New Roman"/>
                        <a:cs typeface="Times New Roman"/>
                      </a:endParaRPr>
                    </a:p>
                  </a:txBody>
                  <a:tcPr marL="0" marR="0" marT="0" marB="0">
                    <a:lnT w="12700">
                      <a:solidFill>
                        <a:srgbClr val="E84E0E"/>
                      </a:solidFill>
                      <a:prstDash val="solid"/>
                    </a:lnT>
                    <a:lnB w="635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T w="12700">
                      <a:solidFill>
                        <a:srgbClr val="E84E0E"/>
                      </a:solidFill>
                      <a:prstDash val="solid"/>
                    </a:lnT>
                    <a:lnB w="635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B w="6350">
                      <a:solidFill>
                        <a:srgbClr val="000000"/>
                      </a:solidFill>
                      <a:prstDash val="solid"/>
                    </a:lnB>
                  </a:tcPr>
                </a:tc>
                <a:extLst>
                  <a:ext uri="{0D108BD9-81ED-4DB2-BD59-A6C34878D82A}">
                    <a16:rowId xmlns:a16="http://schemas.microsoft.com/office/drawing/2014/main" val="10000"/>
                  </a:ext>
                </a:extLst>
              </a:tr>
              <a:tr h="212901">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FAC46"/>
                    </a:solidFill>
                  </a:tcPr>
                </a:tc>
                <a:tc>
                  <a:txBody>
                    <a:bodyPr/>
                    <a:lstStyle/>
                    <a:p>
                      <a:pPr marL="713740">
                        <a:lnSpc>
                          <a:spcPts val="1625"/>
                        </a:lnSpc>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FAC46"/>
                    </a:solidFill>
                  </a:tcPr>
                </a:tc>
                <a:tc>
                  <a:txBody>
                    <a:bodyPr/>
                    <a:lstStyle/>
                    <a:p>
                      <a:pPr marL="1270" algn="ctr">
                        <a:lnSpc>
                          <a:spcPts val="1625"/>
                        </a:lnSpc>
                      </a:pPr>
                      <a:r>
                        <a:rPr sz="1400" b="1" spc="-5" dirty="0">
                          <a:solidFill>
                            <a:srgbClr val="FFFFFF"/>
                          </a:solidFill>
                          <a:latin typeface="Calibri"/>
                          <a:cs typeface="Calibri"/>
                        </a:rPr>
                        <a:t>Commentaire(s)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FAC46"/>
                    </a:solidFill>
                  </a:tcPr>
                </a:tc>
                <a:extLst>
                  <a:ext uri="{0D108BD9-81ED-4DB2-BD59-A6C34878D82A}">
                    <a16:rowId xmlns:a16="http://schemas.microsoft.com/office/drawing/2014/main" val="10001"/>
                  </a:ext>
                </a:extLst>
              </a:tr>
              <a:tr h="681206">
                <a:tc>
                  <a:txBody>
                    <a:bodyPr/>
                    <a:lstStyle/>
                    <a:p>
                      <a:pPr>
                        <a:lnSpc>
                          <a:spcPct val="100000"/>
                        </a:lnSpc>
                      </a:pPr>
                      <a:endParaRPr sz="1000">
                        <a:latin typeface="Times New Roman"/>
                        <a:cs typeface="Times New Roman"/>
                      </a:endParaRPr>
                    </a:p>
                    <a:p>
                      <a:pPr>
                        <a:lnSpc>
                          <a:spcPct val="100000"/>
                        </a:lnSpc>
                        <a:spcBef>
                          <a:spcPts val="25"/>
                        </a:spcBef>
                      </a:pPr>
                      <a:endParaRPr sz="800">
                        <a:latin typeface="Times New Roman"/>
                        <a:cs typeface="Times New Roman"/>
                      </a:endParaRPr>
                    </a:p>
                    <a:p>
                      <a:pPr algn="ctr">
                        <a:lnSpc>
                          <a:spcPct val="100000"/>
                        </a:lnSpc>
                      </a:pPr>
                      <a:r>
                        <a:rPr sz="1000" b="1" spc="-5" dirty="0">
                          <a:latin typeface="Calibri"/>
                          <a:cs typeface="Calibri"/>
                        </a:rPr>
                        <a:t>Prothèses</a:t>
                      </a:r>
                      <a:r>
                        <a:rPr sz="1000" b="1" spc="-25" dirty="0">
                          <a:latin typeface="Calibri"/>
                          <a:cs typeface="Calibri"/>
                        </a:rPr>
                        <a:t> </a:t>
                      </a:r>
                      <a:r>
                        <a:rPr sz="1000" b="1" spc="-5" dirty="0">
                          <a:latin typeface="Calibri"/>
                          <a:cs typeface="Calibri"/>
                        </a:rPr>
                        <a:t>auditives</a:t>
                      </a:r>
                      <a:r>
                        <a:rPr sz="1000" b="1" dirty="0">
                          <a:latin typeface="Calibri"/>
                          <a:cs typeface="Calibri"/>
                        </a:rPr>
                        <a:t> </a:t>
                      </a:r>
                      <a:r>
                        <a:rPr sz="1000" b="1" spc="-5" dirty="0">
                          <a:latin typeface="Calibri"/>
                          <a:cs typeface="Calibri"/>
                        </a:rPr>
                        <a: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pPr>
                      <a:endParaRPr sz="900">
                        <a:latin typeface="Times New Roman"/>
                        <a:cs typeface="Times New Roman"/>
                      </a:endParaRPr>
                    </a:p>
                    <a:p>
                      <a:pPr marL="1270" algn="ctr">
                        <a:lnSpc>
                          <a:spcPct val="100000"/>
                        </a:lnSpc>
                        <a:spcBef>
                          <a:spcPts val="585"/>
                        </a:spcBef>
                      </a:pPr>
                      <a:r>
                        <a:rPr sz="900" dirty="0">
                          <a:latin typeface="Calibri"/>
                          <a:cs typeface="Calibri"/>
                        </a:rPr>
                        <a:t>1</a:t>
                      </a:r>
                      <a:r>
                        <a:rPr sz="900" spc="-40" dirty="0">
                          <a:latin typeface="Calibri"/>
                          <a:cs typeface="Calibri"/>
                        </a:rPr>
                        <a:t> </a:t>
                      </a:r>
                      <a:r>
                        <a:rPr sz="900" dirty="0">
                          <a:latin typeface="Calibri"/>
                          <a:cs typeface="Calibri"/>
                        </a:rPr>
                        <a:t>700€</a:t>
                      </a:r>
                      <a:r>
                        <a:rPr sz="900" spc="-45" dirty="0">
                          <a:latin typeface="Calibri"/>
                          <a:cs typeface="Calibri"/>
                        </a:rPr>
                        <a:t> </a:t>
                      </a:r>
                      <a:r>
                        <a:rPr sz="900" spc="-5" dirty="0">
                          <a:latin typeface="Calibri"/>
                          <a:cs typeface="Calibri"/>
                        </a:rPr>
                        <a:t>maximum</a:t>
                      </a:r>
                      <a:endParaRPr sz="900">
                        <a:latin typeface="Calibri"/>
                        <a:cs typeface="Calibri"/>
                      </a:endParaRPr>
                    </a:p>
                    <a:p>
                      <a:pPr marL="1270" algn="ctr">
                        <a:lnSpc>
                          <a:spcPct val="100000"/>
                        </a:lnSpc>
                      </a:pPr>
                      <a:r>
                        <a:rPr sz="900" spc="-5" dirty="0">
                          <a:latin typeface="Calibri"/>
                          <a:cs typeface="Calibri"/>
                        </a:rPr>
                        <a:t>Renouvelable</a:t>
                      </a:r>
                      <a:r>
                        <a:rPr sz="900" spc="20" dirty="0">
                          <a:latin typeface="Calibri"/>
                          <a:cs typeface="Calibri"/>
                        </a:rPr>
                        <a:t> </a:t>
                      </a:r>
                      <a:r>
                        <a:rPr sz="900" spc="-5" dirty="0">
                          <a:latin typeface="Calibri"/>
                          <a:cs typeface="Calibri"/>
                        </a:rPr>
                        <a:t>tous</a:t>
                      </a:r>
                      <a:r>
                        <a:rPr sz="900" spc="-15" dirty="0">
                          <a:latin typeface="Calibri"/>
                          <a:cs typeface="Calibri"/>
                        </a:rPr>
                        <a:t> </a:t>
                      </a:r>
                      <a:r>
                        <a:rPr sz="900" spc="-5" dirty="0">
                          <a:latin typeface="Calibri"/>
                          <a:cs typeface="Calibri"/>
                        </a:rPr>
                        <a:t>les </a:t>
                      </a:r>
                      <a:r>
                        <a:rPr sz="900" dirty="0">
                          <a:latin typeface="Calibri"/>
                          <a:cs typeface="Calibri"/>
                        </a:rPr>
                        <a:t>3</a:t>
                      </a:r>
                      <a:r>
                        <a:rPr sz="900" spc="-5" dirty="0">
                          <a:latin typeface="Calibri"/>
                          <a:cs typeface="Calibri"/>
                        </a:rPr>
                        <a:t> ans</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1270" algn="ctr">
                        <a:lnSpc>
                          <a:spcPct val="100000"/>
                        </a:lnSpc>
                        <a:spcBef>
                          <a:spcPts val="540"/>
                        </a:spcBef>
                      </a:pPr>
                      <a:r>
                        <a:rPr sz="900" spc="-10" dirty="0">
                          <a:latin typeface="Calibri"/>
                          <a:cs typeface="Calibri"/>
                        </a:rPr>
                        <a:t>Seul</a:t>
                      </a:r>
                      <a:r>
                        <a:rPr sz="900" spc="25" dirty="0">
                          <a:latin typeface="Calibri"/>
                          <a:cs typeface="Calibri"/>
                        </a:rPr>
                        <a:t> </a:t>
                      </a:r>
                      <a:r>
                        <a:rPr sz="900" spc="-5" dirty="0">
                          <a:latin typeface="Calibri"/>
                          <a:cs typeface="Calibri"/>
                        </a:rPr>
                        <a:t>le</a:t>
                      </a:r>
                      <a:r>
                        <a:rPr sz="900" spc="10" dirty="0">
                          <a:latin typeface="Calibri"/>
                          <a:cs typeface="Calibri"/>
                        </a:rPr>
                        <a:t> </a:t>
                      </a:r>
                      <a:r>
                        <a:rPr sz="900" spc="-5" dirty="0">
                          <a:latin typeface="Calibri"/>
                          <a:cs typeface="Calibri"/>
                        </a:rPr>
                        <a:t>reste</a:t>
                      </a:r>
                      <a:r>
                        <a:rPr sz="900" spc="5" dirty="0">
                          <a:latin typeface="Calibri"/>
                          <a:cs typeface="Calibri"/>
                        </a:rPr>
                        <a:t> </a:t>
                      </a:r>
                      <a:r>
                        <a:rPr sz="900" dirty="0">
                          <a:latin typeface="Calibri"/>
                          <a:cs typeface="Calibri"/>
                        </a:rPr>
                        <a:t>à</a:t>
                      </a:r>
                      <a:r>
                        <a:rPr sz="900" spc="-10" dirty="0">
                          <a:latin typeface="Calibri"/>
                          <a:cs typeface="Calibri"/>
                        </a:rPr>
                        <a:t> </a:t>
                      </a:r>
                      <a:r>
                        <a:rPr sz="900" spc="-5" dirty="0">
                          <a:latin typeface="Calibri"/>
                          <a:cs typeface="Calibri"/>
                        </a:rPr>
                        <a:t>charge</a:t>
                      </a:r>
                      <a:r>
                        <a:rPr sz="900" dirty="0">
                          <a:latin typeface="Calibri"/>
                          <a:cs typeface="Calibri"/>
                        </a:rPr>
                        <a:t> </a:t>
                      </a:r>
                      <a:r>
                        <a:rPr sz="900" spc="-10" dirty="0">
                          <a:latin typeface="Calibri"/>
                          <a:cs typeface="Calibri"/>
                        </a:rPr>
                        <a:t>peut</a:t>
                      </a:r>
                      <a:r>
                        <a:rPr sz="900" spc="15" dirty="0">
                          <a:latin typeface="Calibri"/>
                          <a:cs typeface="Calibri"/>
                        </a:rPr>
                        <a:t> </a:t>
                      </a:r>
                      <a:r>
                        <a:rPr sz="900" spc="-5" dirty="0">
                          <a:latin typeface="Calibri"/>
                          <a:cs typeface="Calibri"/>
                        </a:rPr>
                        <a:t>être</a:t>
                      </a:r>
                      <a:r>
                        <a:rPr sz="900" spc="10" dirty="0">
                          <a:latin typeface="Calibri"/>
                          <a:cs typeface="Calibri"/>
                        </a:rPr>
                        <a:t> </a:t>
                      </a:r>
                      <a:r>
                        <a:rPr sz="900" spc="-5" dirty="0">
                          <a:latin typeface="Calibri"/>
                          <a:cs typeface="Calibri"/>
                        </a:rPr>
                        <a:t>financé</a:t>
                      </a:r>
                      <a:r>
                        <a:rPr sz="900" dirty="0">
                          <a:latin typeface="Calibri"/>
                          <a:cs typeface="Calibri"/>
                        </a:rPr>
                        <a:t> </a:t>
                      </a:r>
                      <a:r>
                        <a:rPr sz="900" spc="-5" dirty="0">
                          <a:latin typeface="Calibri"/>
                          <a:cs typeface="Calibri"/>
                        </a:rPr>
                        <a:t>après</a:t>
                      </a:r>
                      <a:r>
                        <a:rPr sz="900" spc="10" dirty="0">
                          <a:latin typeface="Calibri"/>
                          <a:cs typeface="Calibri"/>
                        </a:rPr>
                        <a:t> </a:t>
                      </a:r>
                      <a:r>
                        <a:rPr sz="900" spc="-5" dirty="0">
                          <a:latin typeface="Calibri"/>
                          <a:cs typeface="Calibri"/>
                        </a:rPr>
                        <a:t>remboursement</a:t>
                      </a:r>
                      <a:r>
                        <a:rPr sz="900" spc="40" dirty="0">
                          <a:latin typeface="Calibri"/>
                          <a:cs typeface="Calibri"/>
                        </a:rPr>
                        <a:t> </a:t>
                      </a:r>
                      <a:r>
                        <a:rPr sz="900" spc="-5" dirty="0">
                          <a:latin typeface="Calibri"/>
                          <a:cs typeface="Calibri"/>
                        </a:rPr>
                        <a:t>par</a:t>
                      </a:r>
                      <a:r>
                        <a:rPr sz="900" dirty="0">
                          <a:latin typeface="Calibri"/>
                          <a:cs typeface="Calibri"/>
                        </a:rPr>
                        <a:t> </a:t>
                      </a:r>
                      <a:r>
                        <a:rPr sz="900" spc="-5" dirty="0">
                          <a:latin typeface="Calibri"/>
                          <a:cs typeface="Calibri"/>
                        </a:rPr>
                        <a:t>la</a:t>
                      </a:r>
                      <a:r>
                        <a:rPr sz="900" spc="5" dirty="0">
                          <a:latin typeface="Calibri"/>
                          <a:cs typeface="Calibri"/>
                        </a:rPr>
                        <a:t> </a:t>
                      </a:r>
                      <a:r>
                        <a:rPr sz="900" spc="-5" dirty="0">
                          <a:latin typeface="Calibri"/>
                          <a:cs typeface="Calibri"/>
                        </a:rPr>
                        <a:t>sécurité</a:t>
                      </a:r>
                      <a:r>
                        <a:rPr sz="900" spc="5" dirty="0">
                          <a:latin typeface="Calibri"/>
                          <a:cs typeface="Calibri"/>
                        </a:rPr>
                        <a:t> </a:t>
                      </a:r>
                      <a:r>
                        <a:rPr sz="900" spc="-5" dirty="0">
                          <a:latin typeface="Calibri"/>
                          <a:cs typeface="Calibri"/>
                        </a:rPr>
                        <a:t>sociale,</a:t>
                      </a:r>
                      <a:r>
                        <a:rPr sz="900" spc="5" dirty="0">
                          <a:latin typeface="Calibri"/>
                          <a:cs typeface="Calibri"/>
                        </a:rPr>
                        <a:t> </a:t>
                      </a:r>
                      <a:r>
                        <a:rPr sz="900" spc="-5" dirty="0">
                          <a:latin typeface="Calibri"/>
                          <a:cs typeface="Calibri"/>
                        </a:rPr>
                        <a:t>les</a:t>
                      </a:r>
                      <a:endParaRPr sz="900">
                        <a:latin typeface="Calibri"/>
                        <a:cs typeface="Calibri"/>
                      </a:endParaRPr>
                    </a:p>
                    <a:p>
                      <a:pPr marL="1183640" marR="1175385" algn="ctr">
                        <a:lnSpc>
                          <a:spcPct val="100000"/>
                        </a:lnSpc>
                      </a:pPr>
                      <a:r>
                        <a:rPr sz="900" spc="-5" dirty="0">
                          <a:latin typeface="Calibri"/>
                          <a:cs typeface="Calibri"/>
                        </a:rPr>
                        <a:t>mutuelles</a:t>
                      </a:r>
                      <a:r>
                        <a:rPr sz="900" spc="25" dirty="0">
                          <a:latin typeface="Calibri"/>
                          <a:cs typeface="Calibri"/>
                        </a:rPr>
                        <a:t> </a:t>
                      </a:r>
                      <a:r>
                        <a:rPr sz="900" spc="-5" dirty="0">
                          <a:latin typeface="Calibri"/>
                          <a:cs typeface="Calibri"/>
                        </a:rPr>
                        <a:t>et</a:t>
                      </a:r>
                      <a:r>
                        <a:rPr sz="900" spc="-15" dirty="0">
                          <a:latin typeface="Calibri"/>
                          <a:cs typeface="Calibri"/>
                        </a:rPr>
                        <a:t> </a:t>
                      </a:r>
                      <a:r>
                        <a:rPr sz="900" spc="-5" dirty="0">
                          <a:latin typeface="Calibri"/>
                          <a:cs typeface="Calibri"/>
                        </a:rPr>
                        <a:t>éventuellement</a:t>
                      </a:r>
                      <a:r>
                        <a:rPr sz="900" spc="40" dirty="0">
                          <a:latin typeface="Calibri"/>
                          <a:cs typeface="Calibri"/>
                        </a:rPr>
                        <a:t> </a:t>
                      </a:r>
                      <a:r>
                        <a:rPr sz="900" spc="-5" dirty="0">
                          <a:latin typeface="Calibri"/>
                          <a:cs typeface="Calibri"/>
                        </a:rPr>
                        <a:t>la</a:t>
                      </a:r>
                      <a:r>
                        <a:rPr sz="900" spc="-15" dirty="0">
                          <a:latin typeface="Calibri"/>
                          <a:cs typeface="Calibri"/>
                        </a:rPr>
                        <a:t> </a:t>
                      </a:r>
                      <a:r>
                        <a:rPr sz="900" dirty="0">
                          <a:latin typeface="Calibri"/>
                          <a:cs typeface="Calibri"/>
                        </a:rPr>
                        <a:t>MDPH. </a:t>
                      </a:r>
                      <a:r>
                        <a:rPr sz="900" spc="-185" dirty="0">
                          <a:latin typeface="Calibri"/>
                          <a:cs typeface="Calibri"/>
                        </a:rPr>
                        <a:t> </a:t>
                      </a:r>
                      <a:r>
                        <a:rPr sz="900" dirty="0">
                          <a:latin typeface="Calibri"/>
                          <a:cs typeface="Calibri"/>
                        </a:rPr>
                        <a:t>La</a:t>
                      </a:r>
                      <a:r>
                        <a:rPr sz="900" spc="-30" dirty="0">
                          <a:latin typeface="Calibri"/>
                          <a:cs typeface="Calibri"/>
                        </a:rPr>
                        <a:t> </a:t>
                      </a:r>
                      <a:r>
                        <a:rPr sz="900" dirty="0">
                          <a:latin typeface="Calibri"/>
                          <a:cs typeface="Calibri"/>
                        </a:rPr>
                        <a:t>PCH</a:t>
                      </a:r>
                      <a:r>
                        <a:rPr sz="900" spc="-10" dirty="0">
                          <a:latin typeface="Calibri"/>
                          <a:cs typeface="Calibri"/>
                        </a:rPr>
                        <a:t> </a:t>
                      </a:r>
                      <a:r>
                        <a:rPr sz="900" spc="-5" dirty="0">
                          <a:latin typeface="Calibri"/>
                          <a:cs typeface="Calibri"/>
                        </a:rPr>
                        <a:t>n'est</a:t>
                      </a:r>
                      <a:r>
                        <a:rPr sz="900" dirty="0">
                          <a:latin typeface="Calibri"/>
                          <a:cs typeface="Calibri"/>
                        </a:rPr>
                        <a:t> </a:t>
                      </a:r>
                      <a:r>
                        <a:rPr sz="900" spc="-5" dirty="0">
                          <a:latin typeface="Calibri"/>
                          <a:cs typeface="Calibri"/>
                        </a:rPr>
                        <a:t>plus</a:t>
                      </a:r>
                      <a:r>
                        <a:rPr sz="900" spc="5" dirty="0">
                          <a:latin typeface="Calibri"/>
                          <a:cs typeface="Calibri"/>
                        </a:rPr>
                        <a:t> </a:t>
                      </a:r>
                      <a:r>
                        <a:rPr sz="900" spc="-5" dirty="0">
                          <a:latin typeface="Calibri"/>
                          <a:cs typeface="Calibri"/>
                        </a:rPr>
                        <a:t>obligatoire.</a:t>
                      </a:r>
                      <a:endParaRPr sz="900">
                        <a:latin typeface="Calibri"/>
                        <a:cs typeface="Calibri"/>
                      </a:endParaRPr>
                    </a:p>
                    <a:p>
                      <a:pPr algn="ctr">
                        <a:lnSpc>
                          <a:spcPct val="100000"/>
                        </a:lnSpc>
                      </a:pPr>
                      <a:r>
                        <a:rPr sz="900" dirty="0">
                          <a:solidFill>
                            <a:srgbClr val="006FC0"/>
                          </a:solidFill>
                          <a:latin typeface="Calibri"/>
                          <a:cs typeface="Calibri"/>
                        </a:rPr>
                        <a:t>La</a:t>
                      </a:r>
                      <a:r>
                        <a:rPr sz="900" spc="-25" dirty="0">
                          <a:solidFill>
                            <a:srgbClr val="006FC0"/>
                          </a:solidFill>
                          <a:latin typeface="Calibri"/>
                          <a:cs typeface="Calibri"/>
                        </a:rPr>
                        <a:t> </a:t>
                      </a:r>
                      <a:r>
                        <a:rPr sz="900" spc="-5" dirty="0">
                          <a:solidFill>
                            <a:srgbClr val="006FC0"/>
                          </a:solidFill>
                          <a:latin typeface="Calibri"/>
                          <a:cs typeface="Calibri"/>
                        </a:rPr>
                        <a:t>préconisation</a:t>
                      </a:r>
                      <a:r>
                        <a:rPr sz="900" spc="15" dirty="0">
                          <a:solidFill>
                            <a:srgbClr val="006FC0"/>
                          </a:solidFill>
                          <a:latin typeface="Calibri"/>
                          <a:cs typeface="Calibri"/>
                        </a:rPr>
                        <a:t> </a:t>
                      </a:r>
                      <a:r>
                        <a:rPr sz="900" spc="-5" dirty="0">
                          <a:solidFill>
                            <a:srgbClr val="006FC0"/>
                          </a:solidFill>
                          <a:latin typeface="Calibri"/>
                          <a:cs typeface="Calibri"/>
                        </a:rPr>
                        <a:t>préalable</a:t>
                      </a:r>
                      <a:r>
                        <a:rPr sz="900" spc="15" dirty="0">
                          <a:solidFill>
                            <a:srgbClr val="006FC0"/>
                          </a:solidFill>
                          <a:latin typeface="Calibri"/>
                          <a:cs typeface="Calibri"/>
                        </a:rPr>
                        <a:t> </a:t>
                      </a:r>
                      <a:r>
                        <a:rPr sz="900" spc="-5" dirty="0">
                          <a:solidFill>
                            <a:srgbClr val="006FC0"/>
                          </a:solidFill>
                          <a:latin typeface="Calibri"/>
                          <a:cs typeface="Calibri"/>
                        </a:rPr>
                        <a:t>du</a:t>
                      </a:r>
                      <a:r>
                        <a:rPr sz="900" spc="10" dirty="0">
                          <a:solidFill>
                            <a:srgbClr val="006FC0"/>
                          </a:solidFill>
                          <a:latin typeface="Calibri"/>
                          <a:cs typeface="Calibri"/>
                        </a:rPr>
                        <a:t> </a:t>
                      </a:r>
                      <a:r>
                        <a:rPr sz="900" spc="-5" dirty="0">
                          <a:solidFill>
                            <a:srgbClr val="006FC0"/>
                          </a:solidFill>
                          <a:latin typeface="Calibri"/>
                          <a:cs typeface="Calibri"/>
                        </a:rPr>
                        <a:t>médecin</a:t>
                      </a:r>
                      <a:r>
                        <a:rPr sz="900" spc="15" dirty="0">
                          <a:solidFill>
                            <a:srgbClr val="006FC0"/>
                          </a:solidFill>
                          <a:latin typeface="Calibri"/>
                          <a:cs typeface="Calibri"/>
                        </a:rPr>
                        <a:t> </a:t>
                      </a:r>
                      <a:r>
                        <a:rPr sz="900" spc="-5" dirty="0">
                          <a:solidFill>
                            <a:srgbClr val="006FC0"/>
                          </a:solidFill>
                          <a:latin typeface="Calibri"/>
                          <a:cs typeface="Calibri"/>
                        </a:rPr>
                        <a:t>du</a:t>
                      </a:r>
                      <a:r>
                        <a:rPr sz="900" spc="5" dirty="0">
                          <a:solidFill>
                            <a:srgbClr val="006FC0"/>
                          </a:solidFill>
                          <a:latin typeface="Calibri"/>
                          <a:cs typeface="Calibri"/>
                        </a:rPr>
                        <a:t> </a:t>
                      </a:r>
                      <a:r>
                        <a:rPr sz="900" spc="-5" dirty="0">
                          <a:solidFill>
                            <a:srgbClr val="006FC0"/>
                          </a:solidFill>
                          <a:latin typeface="Calibri"/>
                          <a:cs typeface="Calibri"/>
                        </a:rPr>
                        <a:t>travail</a:t>
                      </a:r>
                      <a:r>
                        <a:rPr sz="900" dirty="0">
                          <a:solidFill>
                            <a:srgbClr val="006FC0"/>
                          </a:solidFill>
                          <a:latin typeface="Calibri"/>
                          <a:cs typeface="Calibri"/>
                        </a:rPr>
                        <a:t> </a:t>
                      </a:r>
                      <a:r>
                        <a:rPr sz="900" spc="-5" dirty="0">
                          <a:solidFill>
                            <a:srgbClr val="006FC0"/>
                          </a:solidFill>
                          <a:latin typeface="Calibri"/>
                          <a:cs typeface="Calibri"/>
                        </a:rPr>
                        <a:t>n'est</a:t>
                      </a:r>
                      <a:r>
                        <a:rPr sz="900" spc="5" dirty="0">
                          <a:solidFill>
                            <a:srgbClr val="006FC0"/>
                          </a:solidFill>
                          <a:latin typeface="Calibri"/>
                          <a:cs typeface="Calibri"/>
                        </a:rPr>
                        <a:t> </a:t>
                      </a:r>
                      <a:r>
                        <a:rPr sz="900" spc="-5" dirty="0">
                          <a:solidFill>
                            <a:srgbClr val="006FC0"/>
                          </a:solidFill>
                          <a:latin typeface="Calibri"/>
                          <a:cs typeface="Calibri"/>
                        </a:rPr>
                        <a:t>plus</a:t>
                      </a:r>
                      <a:r>
                        <a:rPr sz="900" spc="5" dirty="0">
                          <a:solidFill>
                            <a:srgbClr val="006FC0"/>
                          </a:solidFill>
                          <a:latin typeface="Calibri"/>
                          <a:cs typeface="Calibri"/>
                        </a:rPr>
                        <a:t> </a:t>
                      </a:r>
                      <a:r>
                        <a:rPr sz="900" spc="-5" dirty="0">
                          <a:solidFill>
                            <a:srgbClr val="006FC0"/>
                          </a:solidFill>
                          <a:latin typeface="Calibri"/>
                          <a:cs typeface="Calibri"/>
                        </a:rPr>
                        <a:t>exigée.</a:t>
                      </a:r>
                      <a:endParaRPr sz="900">
                        <a:latin typeface="Calibri"/>
                        <a:cs typeface="Calibri"/>
                      </a:endParaRPr>
                    </a:p>
                  </a:txBody>
                  <a:tcPr marL="0" marR="0" marT="68580" marB="0">
                    <a:lnL w="6350">
                      <a:solidFill>
                        <a:srgbClr val="000000"/>
                      </a:solidFill>
                      <a:prstDash val="solid"/>
                    </a:lnL>
                    <a:lnR w="6350">
                      <a:solidFill>
                        <a:srgbClr val="000000"/>
                      </a:solidFill>
                      <a:prstDash val="solid"/>
                    </a:lnR>
                    <a:lnT w="6350">
                      <a:solidFill>
                        <a:srgbClr val="000000"/>
                      </a:solidFill>
                      <a:prstDash val="solid"/>
                    </a:lnT>
                    <a:lnB w="6350">
                      <a:solidFill>
                        <a:srgbClr val="A9D08E"/>
                      </a:solidFill>
                      <a:prstDash val="solid"/>
                    </a:lnB>
                    <a:solidFill>
                      <a:srgbClr val="E1EEDA"/>
                    </a:solidFill>
                  </a:tcPr>
                </a:tc>
                <a:extLst>
                  <a:ext uri="{0D108BD9-81ED-4DB2-BD59-A6C34878D82A}">
                    <a16:rowId xmlns:a16="http://schemas.microsoft.com/office/drawing/2014/main" val="10002"/>
                  </a:ext>
                </a:extLst>
              </a:tr>
              <a:tr h="681206">
                <a:tc>
                  <a:txBody>
                    <a:bodyPr/>
                    <a:lstStyle/>
                    <a:p>
                      <a:pPr>
                        <a:lnSpc>
                          <a:spcPct val="100000"/>
                        </a:lnSpc>
                      </a:pPr>
                      <a:endParaRPr sz="1000">
                        <a:latin typeface="Times New Roman"/>
                        <a:cs typeface="Times New Roman"/>
                      </a:endParaRPr>
                    </a:p>
                    <a:p>
                      <a:pPr>
                        <a:lnSpc>
                          <a:spcPct val="100000"/>
                        </a:lnSpc>
                        <a:spcBef>
                          <a:spcPts val="25"/>
                        </a:spcBef>
                      </a:pPr>
                      <a:endParaRPr sz="800">
                        <a:latin typeface="Times New Roman"/>
                        <a:cs typeface="Times New Roman"/>
                      </a:endParaRPr>
                    </a:p>
                    <a:p>
                      <a:pPr algn="ctr">
                        <a:lnSpc>
                          <a:spcPct val="100000"/>
                        </a:lnSpc>
                      </a:pPr>
                      <a:r>
                        <a:rPr sz="1000" b="1" spc="-5" dirty="0">
                          <a:latin typeface="Calibri"/>
                          <a:cs typeface="Calibri"/>
                        </a:rPr>
                        <a:t>Autres</a:t>
                      </a:r>
                      <a:r>
                        <a:rPr sz="1000" b="1" spc="-20" dirty="0">
                          <a:latin typeface="Calibri"/>
                          <a:cs typeface="Calibri"/>
                        </a:rPr>
                        <a:t> </a:t>
                      </a:r>
                      <a:r>
                        <a:rPr sz="1000" b="1" spc="-5" dirty="0">
                          <a:latin typeface="Calibri"/>
                          <a:cs typeface="Calibri"/>
                        </a:rPr>
                        <a:t>prothèses</a:t>
                      </a:r>
                      <a:r>
                        <a:rPr sz="1000" b="1" spc="-25" dirty="0">
                          <a:latin typeface="Calibri"/>
                          <a:cs typeface="Calibri"/>
                        </a:rPr>
                        <a:t> </a:t>
                      </a:r>
                      <a:r>
                        <a:rPr sz="1000" b="1" spc="-5" dirty="0">
                          <a:latin typeface="Calibri"/>
                          <a:cs typeface="Calibri"/>
                        </a:rPr>
                        <a:t>et</a:t>
                      </a:r>
                      <a:r>
                        <a:rPr sz="1000" b="1" dirty="0">
                          <a:latin typeface="Calibri"/>
                          <a:cs typeface="Calibri"/>
                        </a:rPr>
                        <a:t> </a:t>
                      </a:r>
                      <a:r>
                        <a:rPr sz="1000" b="1" spc="-5" dirty="0">
                          <a:latin typeface="Calibri"/>
                          <a:cs typeface="Calibri"/>
                        </a:rPr>
                        <a:t>orthèses</a:t>
                      </a:r>
                      <a:r>
                        <a:rPr sz="1000" b="1" spc="-15" dirty="0">
                          <a:latin typeface="Calibri"/>
                          <a:cs typeface="Calibri"/>
                        </a:rPr>
                        <a:t> </a:t>
                      </a:r>
                      <a:r>
                        <a:rPr sz="1000" b="1" spc="-5" dirty="0">
                          <a:latin typeface="Calibri"/>
                          <a:cs typeface="Calibri"/>
                        </a:rPr>
                        <a: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dirty="0">
                        <a:latin typeface="Times New Roman"/>
                        <a:cs typeface="Times New Roman"/>
                      </a:endParaRPr>
                    </a:p>
                    <a:p>
                      <a:pPr marL="994410" marR="984885" indent="173355">
                        <a:lnSpc>
                          <a:spcPct val="100000"/>
                        </a:lnSpc>
                        <a:spcBef>
                          <a:spcPts val="585"/>
                        </a:spcBef>
                      </a:pPr>
                      <a:r>
                        <a:rPr sz="900" spc="-5" dirty="0">
                          <a:latin typeface="Calibri"/>
                          <a:cs typeface="Calibri"/>
                        </a:rPr>
                        <a:t>Etude </a:t>
                      </a:r>
                      <a:r>
                        <a:rPr sz="900" dirty="0">
                          <a:latin typeface="Calibri"/>
                          <a:cs typeface="Calibri"/>
                        </a:rPr>
                        <a:t>au cas </a:t>
                      </a:r>
                      <a:r>
                        <a:rPr sz="900" spc="-5" dirty="0">
                          <a:latin typeface="Calibri"/>
                          <a:cs typeface="Calibri"/>
                        </a:rPr>
                        <a:t>par </a:t>
                      </a:r>
                      <a:r>
                        <a:rPr sz="900" dirty="0">
                          <a:latin typeface="Calibri"/>
                          <a:cs typeface="Calibri"/>
                        </a:rPr>
                        <a:t>cas </a:t>
                      </a:r>
                      <a:r>
                        <a:rPr sz="900" spc="5" dirty="0">
                          <a:latin typeface="Calibri"/>
                          <a:cs typeface="Calibri"/>
                        </a:rPr>
                        <a:t> </a:t>
                      </a:r>
                      <a:r>
                        <a:rPr sz="900" spc="-5" dirty="0">
                          <a:latin typeface="Calibri"/>
                          <a:cs typeface="Calibri"/>
                        </a:rPr>
                        <a:t>Renouvelable</a:t>
                      </a:r>
                      <a:r>
                        <a:rPr sz="900" spc="15" dirty="0">
                          <a:latin typeface="Calibri"/>
                          <a:cs typeface="Calibri"/>
                        </a:rPr>
                        <a:t> </a:t>
                      </a:r>
                      <a:r>
                        <a:rPr sz="900" spc="-5" dirty="0">
                          <a:latin typeface="Calibri"/>
                          <a:cs typeface="Calibri"/>
                        </a:rPr>
                        <a:t>tous</a:t>
                      </a:r>
                      <a:r>
                        <a:rPr sz="900" spc="-15" dirty="0">
                          <a:latin typeface="Calibri"/>
                          <a:cs typeface="Calibri"/>
                        </a:rPr>
                        <a:t> </a:t>
                      </a:r>
                      <a:r>
                        <a:rPr sz="900" spc="-5" dirty="0">
                          <a:latin typeface="Calibri"/>
                          <a:cs typeface="Calibri"/>
                        </a:rPr>
                        <a:t>les </a:t>
                      </a:r>
                      <a:r>
                        <a:rPr sz="900" dirty="0">
                          <a:latin typeface="Calibri"/>
                          <a:cs typeface="Calibri"/>
                        </a:rPr>
                        <a:t>3</a:t>
                      </a:r>
                      <a:r>
                        <a:rPr sz="900" spc="-10" dirty="0">
                          <a:latin typeface="Calibri"/>
                          <a:cs typeface="Calibri"/>
                        </a:rPr>
                        <a:t> </a:t>
                      </a:r>
                      <a:r>
                        <a:rPr sz="900" spc="-5" dirty="0">
                          <a:latin typeface="Calibri"/>
                          <a:cs typeface="Calibri"/>
                        </a:rPr>
                        <a:t>ans</a:t>
                      </a:r>
                      <a:endParaRPr sz="9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950">
                        <a:latin typeface="Times New Roman"/>
                        <a:cs typeface="Times New Roman"/>
                      </a:endParaRPr>
                    </a:p>
                    <a:p>
                      <a:pPr algn="ctr">
                        <a:lnSpc>
                          <a:spcPct val="100000"/>
                        </a:lnSpc>
                        <a:spcBef>
                          <a:spcPts val="5"/>
                        </a:spcBef>
                      </a:pPr>
                      <a:r>
                        <a:rPr sz="900" spc="-5" dirty="0">
                          <a:latin typeface="Calibri"/>
                          <a:cs typeface="Calibri"/>
                        </a:rPr>
                        <a:t>Seul</a:t>
                      </a:r>
                      <a:r>
                        <a:rPr sz="900" spc="20" dirty="0">
                          <a:latin typeface="Calibri"/>
                          <a:cs typeface="Calibri"/>
                        </a:rPr>
                        <a:t> </a:t>
                      </a:r>
                      <a:r>
                        <a:rPr sz="900" spc="-5" dirty="0">
                          <a:latin typeface="Calibri"/>
                          <a:cs typeface="Calibri"/>
                        </a:rPr>
                        <a:t>le</a:t>
                      </a:r>
                      <a:r>
                        <a:rPr sz="900" spc="5" dirty="0">
                          <a:latin typeface="Calibri"/>
                          <a:cs typeface="Calibri"/>
                        </a:rPr>
                        <a:t> </a:t>
                      </a:r>
                      <a:r>
                        <a:rPr sz="900" spc="-5" dirty="0">
                          <a:latin typeface="Calibri"/>
                          <a:cs typeface="Calibri"/>
                        </a:rPr>
                        <a:t>reste</a:t>
                      </a:r>
                      <a:r>
                        <a:rPr sz="900" spc="10" dirty="0">
                          <a:latin typeface="Calibri"/>
                          <a:cs typeface="Calibri"/>
                        </a:rPr>
                        <a:t> </a:t>
                      </a:r>
                      <a:r>
                        <a:rPr sz="900" dirty="0">
                          <a:latin typeface="Calibri"/>
                          <a:cs typeface="Calibri"/>
                        </a:rPr>
                        <a:t>à</a:t>
                      </a:r>
                      <a:r>
                        <a:rPr sz="900" spc="-15" dirty="0">
                          <a:latin typeface="Calibri"/>
                          <a:cs typeface="Calibri"/>
                        </a:rPr>
                        <a:t> </a:t>
                      </a:r>
                      <a:r>
                        <a:rPr sz="900" spc="-5" dirty="0">
                          <a:latin typeface="Calibri"/>
                          <a:cs typeface="Calibri"/>
                        </a:rPr>
                        <a:t>charge</a:t>
                      </a:r>
                      <a:r>
                        <a:rPr sz="900" dirty="0">
                          <a:latin typeface="Calibri"/>
                          <a:cs typeface="Calibri"/>
                        </a:rPr>
                        <a:t> </a:t>
                      </a:r>
                      <a:r>
                        <a:rPr sz="900" spc="-5" dirty="0">
                          <a:latin typeface="Calibri"/>
                          <a:cs typeface="Calibri"/>
                        </a:rPr>
                        <a:t>peut</a:t>
                      </a:r>
                      <a:r>
                        <a:rPr sz="900" spc="5" dirty="0">
                          <a:latin typeface="Calibri"/>
                          <a:cs typeface="Calibri"/>
                        </a:rPr>
                        <a:t> </a:t>
                      </a:r>
                      <a:r>
                        <a:rPr sz="900" spc="-5" dirty="0">
                          <a:latin typeface="Calibri"/>
                          <a:cs typeface="Calibri"/>
                        </a:rPr>
                        <a:t>être</a:t>
                      </a:r>
                      <a:r>
                        <a:rPr sz="900" spc="10" dirty="0">
                          <a:latin typeface="Calibri"/>
                          <a:cs typeface="Calibri"/>
                        </a:rPr>
                        <a:t> </a:t>
                      </a:r>
                      <a:r>
                        <a:rPr sz="900" spc="-5" dirty="0">
                          <a:latin typeface="Calibri"/>
                          <a:cs typeface="Calibri"/>
                        </a:rPr>
                        <a:t>financé après</a:t>
                      </a:r>
                      <a:r>
                        <a:rPr sz="900" spc="10" dirty="0">
                          <a:latin typeface="Calibri"/>
                          <a:cs typeface="Calibri"/>
                        </a:rPr>
                        <a:t> </a:t>
                      </a:r>
                      <a:r>
                        <a:rPr sz="900" spc="-5" dirty="0">
                          <a:latin typeface="Calibri"/>
                          <a:cs typeface="Calibri"/>
                        </a:rPr>
                        <a:t>remboursement</a:t>
                      </a:r>
                      <a:r>
                        <a:rPr sz="900" spc="30" dirty="0">
                          <a:latin typeface="Calibri"/>
                          <a:cs typeface="Calibri"/>
                        </a:rPr>
                        <a:t> </a:t>
                      </a:r>
                      <a:r>
                        <a:rPr sz="900" spc="-5" dirty="0">
                          <a:latin typeface="Calibri"/>
                          <a:cs typeface="Calibri"/>
                        </a:rPr>
                        <a:t>par</a:t>
                      </a:r>
                      <a:r>
                        <a:rPr sz="900" dirty="0">
                          <a:latin typeface="Calibri"/>
                          <a:cs typeface="Calibri"/>
                        </a:rPr>
                        <a:t> </a:t>
                      </a:r>
                      <a:r>
                        <a:rPr sz="900" spc="-5" dirty="0">
                          <a:latin typeface="Calibri"/>
                          <a:cs typeface="Calibri"/>
                        </a:rPr>
                        <a:t>la sécurité</a:t>
                      </a:r>
                      <a:r>
                        <a:rPr sz="900" spc="5" dirty="0">
                          <a:latin typeface="Calibri"/>
                          <a:cs typeface="Calibri"/>
                        </a:rPr>
                        <a:t> </a:t>
                      </a:r>
                      <a:r>
                        <a:rPr sz="900" spc="-5" dirty="0">
                          <a:latin typeface="Calibri"/>
                          <a:cs typeface="Calibri"/>
                        </a:rPr>
                        <a:t>sociale,</a:t>
                      </a:r>
                      <a:r>
                        <a:rPr sz="900" spc="5" dirty="0">
                          <a:latin typeface="Calibri"/>
                          <a:cs typeface="Calibri"/>
                        </a:rPr>
                        <a:t> </a:t>
                      </a:r>
                      <a:r>
                        <a:rPr sz="900" spc="-5" dirty="0">
                          <a:latin typeface="Calibri"/>
                          <a:cs typeface="Calibri"/>
                        </a:rPr>
                        <a:t>les</a:t>
                      </a:r>
                      <a:endParaRPr sz="900">
                        <a:latin typeface="Calibri"/>
                        <a:cs typeface="Calibri"/>
                      </a:endParaRPr>
                    </a:p>
                    <a:p>
                      <a:pPr marL="635" algn="ctr">
                        <a:lnSpc>
                          <a:spcPct val="100000"/>
                        </a:lnSpc>
                      </a:pPr>
                      <a:r>
                        <a:rPr sz="900" spc="-5" dirty="0">
                          <a:latin typeface="Calibri"/>
                          <a:cs typeface="Calibri"/>
                        </a:rPr>
                        <a:t>mutuelles</a:t>
                      </a:r>
                      <a:r>
                        <a:rPr sz="900" spc="30" dirty="0">
                          <a:latin typeface="Calibri"/>
                          <a:cs typeface="Calibri"/>
                        </a:rPr>
                        <a:t> </a:t>
                      </a:r>
                      <a:r>
                        <a:rPr sz="900" spc="-5" dirty="0">
                          <a:latin typeface="Calibri"/>
                          <a:cs typeface="Calibri"/>
                        </a:rPr>
                        <a:t>et éventuellement</a:t>
                      </a:r>
                      <a:r>
                        <a:rPr sz="900" spc="50" dirty="0">
                          <a:latin typeface="Calibri"/>
                          <a:cs typeface="Calibri"/>
                        </a:rPr>
                        <a:t> </a:t>
                      </a:r>
                      <a:r>
                        <a:rPr sz="900" spc="-5" dirty="0">
                          <a:latin typeface="Calibri"/>
                          <a:cs typeface="Calibri"/>
                        </a:rPr>
                        <a:t>la MDPH.</a:t>
                      </a:r>
                      <a:endParaRPr sz="900">
                        <a:latin typeface="Calibri"/>
                        <a:cs typeface="Calibri"/>
                      </a:endParaRPr>
                    </a:p>
                    <a:p>
                      <a:pPr algn="ctr">
                        <a:lnSpc>
                          <a:spcPct val="100000"/>
                        </a:lnSpc>
                      </a:pPr>
                      <a:r>
                        <a:rPr sz="900" dirty="0">
                          <a:latin typeface="Calibri"/>
                          <a:cs typeface="Calibri"/>
                        </a:rPr>
                        <a:t>La</a:t>
                      </a:r>
                      <a:r>
                        <a:rPr sz="900" spc="-35" dirty="0">
                          <a:latin typeface="Calibri"/>
                          <a:cs typeface="Calibri"/>
                        </a:rPr>
                        <a:t> </a:t>
                      </a:r>
                      <a:r>
                        <a:rPr sz="900" dirty="0">
                          <a:latin typeface="Calibri"/>
                          <a:cs typeface="Calibri"/>
                        </a:rPr>
                        <a:t>PCH</a:t>
                      </a:r>
                      <a:r>
                        <a:rPr sz="900" spc="-20" dirty="0">
                          <a:latin typeface="Calibri"/>
                          <a:cs typeface="Calibri"/>
                        </a:rPr>
                        <a:t> </a:t>
                      </a:r>
                      <a:r>
                        <a:rPr sz="900" spc="-5" dirty="0">
                          <a:latin typeface="Calibri"/>
                          <a:cs typeface="Calibri"/>
                        </a:rPr>
                        <a:t>n'est plus obligatoire.</a:t>
                      </a:r>
                      <a:endParaRPr sz="900">
                        <a:latin typeface="Calibri"/>
                        <a:cs typeface="Calibri"/>
                      </a:endParaRPr>
                    </a:p>
                    <a:p>
                      <a:pPr algn="ctr">
                        <a:lnSpc>
                          <a:spcPts val="1035"/>
                        </a:lnSpc>
                      </a:pPr>
                      <a:r>
                        <a:rPr sz="900" dirty="0">
                          <a:solidFill>
                            <a:srgbClr val="006FC0"/>
                          </a:solidFill>
                          <a:latin typeface="Calibri"/>
                          <a:cs typeface="Calibri"/>
                        </a:rPr>
                        <a:t>La</a:t>
                      </a:r>
                      <a:r>
                        <a:rPr sz="900" spc="-25" dirty="0">
                          <a:solidFill>
                            <a:srgbClr val="006FC0"/>
                          </a:solidFill>
                          <a:latin typeface="Calibri"/>
                          <a:cs typeface="Calibri"/>
                        </a:rPr>
                        <a:t> </a:t>
                      </a:r>
                      <a:r>
                        <a:rPr sz="900" spc="-5" dirty="0">
                          <a:solidFill>
                            <a:srgbClr val="006FC0"/>
                          </a:solidFill>
                          <a:latin typeface="Calibri"/>
                          <a:cs typeface="Calibri"/>
                        </a:rPr>
                        <a:t>préconisation</a:t>
                      </a:r>
                      <a:r>
                        <a:rPr sz="900" spc="15" dirty="0">
                          <a:solidFill>
                            <a:srgbClr val="006FC0"/>
                          </a:solidFill>
                          <a:latin typeface="Calibri"/>
                          <a:cs typeface="Calibri"/>
                        </a:rPr>
                        <a:t> </a:t>
                      </a:r>
                      <a:r>
                        <a:rPr sz="900" spc="-5" dirty="0">
                          <a:solidFill>
                            <a:srgbClr val="006FC0"/>
                          </a:solidFill>
                          <a:latin typeface="Calibri"/>
                          <a:cs typeface="Calibri"/>
                        </a:rPr>
                        <a:t>préalable</a:t>
                      </a:r>
                      <a:r>
                        <a:rPr sz="900" spc="15" dirty="0">
                          <a:solidFill>
                            <a:srgbClr val="006FC0"/>
                          </a:solidFill>
                          <a:latin typeface="Calibri"/>
                          <a:cs typeface="Calibri"/>
                        </a:rPr>
                        <a:t> </a:t>
                      </a:r>
                      <a:r>
                        <a:rPr sz="900" spc="-5" dirty="0">
                          <a:solidFill>
                            <a:srgbClr val="006FC0"/>
                          </a:solidFill>
                          <a:latin typeface="Calibri"/>
                          <a:cs typeface="Calibri"/>
                        </a:rPr>
                        <a:t>du</a:t>
                      </a:r>
                      <a:r>
                        <a:rPr sz="900" spc="10" dirty="0">
                          <a:solidFill>
                            <a:srgbClr val="006FC0"/>
                          </a:solidFill>
                          <a:latin typeface="Calibri"/>
                          <a:cs typeface="Calibri"/>
                        </a:rPr>
                        <a:t> </a:t>
                      </a:r>
                      <a:r>
                        <a:rPr sz="900" spc="-5" dirty="0">
                          <a:solidFill>
                            <a:srgbClr val="006FC0"/>
                          </a:solidFill>
                          <a:latin typeface="Calibri"/>
                          <a:cs typeface="Calibri"/>
                        </a:rPr>
                        <a:t>médecin</a:t>
                      </a:r>
                      <a:r>
                        <a:rPr sz="900" spc="15" dirty="0">
                          <a:solidFill>
                            <a:srgbClr val="006FC0"/>
                          </a:solidFill>
                          <a:latin typeface="Calibri"/>
                          <a:cs typeface="Calibri"/>
                        </a:rPr>
                        <a:t> </a:t>
                      </a:r>
                      <a:r>
                        <a:rPr sz="900" spc="-5" dirty="0">
                          <a:solidFill>
                            <a:srgbClr val="006FC0"/>
                          </a:solidFill>
                          <a:latin typeface="Calibri"/>
                          <a:cs typeface="Calibri"/>
                        </a:rPr>
                        <a:t>du</a:t>
                      </a:r>
                      <a:r>
                        <a:rPr sz="900" spc="5" dirty="0">
                          <a:solidFill>
                            <a:srgbClr val="006FC0"/>
                          </a:solidFill>
                          <a:latin typeface="Calibri"/>
                          <a:cs typeface="Calibri"/>
                        </a:rPr>
                        <a:t> </a:t>
                      </a:r>
                      <a:r>
                        <a:rPr sz="900" spc="-5" dirty="0">
                          <a:solidFill>
                            <a:srgbClr val="006FC0"/>
                          </a:solidFill>
                          <a:latin typeface="Calibri"/>
                          <a:cs typeface="Calibri"/>
                        </a:rPr>
                        <a:t>travail</a:t>
                      </a:r>
                      <a:r>
                        <a:rPr sz="900" dirty="0">
                          <a:solidFill>
                            <a:srgbClr val="006FC0"/>
                          </a:solidFill>
                          <a:latin typeface="Calibri"/>
                          <a:cs typeface="Calibri"/>
                        </a:rPr>
                        <a:t> </a:t>
                      </a:r>
                      <a:r>
                        <a:rPr sz="900" spc="-5" dirty="0">
                          <a:solidFill>
                            <a:srgbClr val="006FC0"/>
                          </a:solidFill>
                          <a:latin typeface="Calibri"/>
                          <a:cs typeface="Calibri"/>
                        </a:rPr>
                        <a:t>n'est</a:t>
                      </a:r>
                      <a:r>
                        <a:rPr sz="900" spc="5" dirty="0">
                          <a:solidFill>
                            <a:srgbClr val="006FC0"/>
                          </a:solidFill>
                          <a:latin typeface="Calibri"/>
                          <a:cs typeface="Calibri"/>
                        </a:rPr>
                        <a:t> </a:t>
                      </a:r>
                      <a:r>
                        <a:rPr sz="900" spc="-5" dirty="0">
                          <a:solidFill>
                            <a:srgbClr val="006FC0"/>
                          </a:solidFill>
                          <a:latin typeface="Calibri"/>
                          <a:cs typeface="Calibri"/>
                        </a:rPr>
                        <a:t>plus</a:t>
                      </a:r>
                      <a:r>
                        <a:rPr sz="900" spc="5" dirty="0">
                          <a:solidFill>
                            <a:srgbClr val="006FC0"/>
                          </a:solidFill>
                          <a:latin typeface="Calibri"/>
                          <a:cs typeface="Calibri"/>
                        </a:rPr>
                        <a:t> </a:t>
                      </a:r>
                      <a:r>
                        <a:rPr sz="900" spc="-5" dirty="0">
                          <a:solidFill>
                            <a:srgbClr val="006FC0"/>
                          </a:solidFill>
                          <a:latin typeface="Calibri"/>
                          <a:cs typeface="Calibri"/>
                        </a:rPr>
                        <a:t>exigée.</a:t>
                      </a:r>
                      <a:endParaRPr sz="900">
                        <a:latin typeface="Calibri"/>
                        <a:cs typeface="Calibri"/>
                      </a:endParaRPr>
                    </a:p>
                  </a:txBody>
                  <a:tcPr marL="0" marR="0" marT="5080" marB="0">
                    <a:lnL w="6350">
                      <a:solidFill>
                        <a:srgbClr val="000000"/>
                      </a:solidFill>
                      <a:prstDash val="solid"/>
                    </a:lnL>
                    <a:lnR w="6350">
                      <a:solidFill>
                        <a:srgbClr val="000000"/>
                      </a:solidFill>
                      <a:prstDash val="solid"/>
                    </a:lnR>
                    <a:lnT w="6350">
                      <a:solidFill>
                        <a:srgbClr val="A9D08E"/>
                      </a:solidFill>
                      <a:prstDash val="solid"/>
                    </a:lnT>
                    <a:lnB w="6350">
                      <a:solidFill>
                        <a:srgbClr val="000000"/>
                      </a:solidFill>
                      <a:prstDash val="solid"/>
                    </a:lnB>
                  </a:tcPr>
                </a:tc>
                <a:extLst>
                  <a:ext uri="{0D108BD9-81ED-4DB2-BD59-A6C34878D82A}">
                    <a16:rowId xmlns:a16="http://schemas.microsoft.com/office/drawing/2014/main" val="10003"/>
                  </a:ext>
                </a:extLst>
              </a:tr>
              <a:tr h="908193">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gn="ctr">
                        <a:lnSpc>
                          <a:spcPct val="100000"/>
                        </a:lnSpc>
                        <a:spcBef>
                          <a:spcPts val="715"/>
                        </a:spcBef>
                      </a:pPr>
                      <a:r>
                        <a:rPr sz="1000" b="1" spc="-5" dirty="0">
                          <a:latin typeface="Calibri"/>
                          <a:cs typeface="Calibri"/>
                        </a:rPr>
                        <a:t>Fauteuil</a:t>
                      </a:r>
                      <a:r>
                        <a:rPr sz="1000" b="1" spc="-15" dirty="0">
                          <a:latin typeface="Calibri"/>
                          <a:cs typeface="Calibri"/>
                        </a:rPr>
                        <a:t> </a:t>
                      </a:r>
                      <a:r>
                        <a:rPr sz="1000" b="1" spc="-5" dirty="0">
                          <a:latin typeface="Calibri"/>
                          <a:cs typeface="Calibri"/>
                        </a:rPr>
                        <a:t>roulant</a:t>
                      </a:r>
                      <a:r>
                        <a:rPr sz="1000" b="1" spc="-25" dirty="0">
                          <a:latin typeface="Calibri"/>
                          <a:cs typeface="Calibri"/>
                        </a:rPr>
                        <a:t> </a:t>
                      </a:r>
                      <a:r>
                        <a:rPr sz="1000" b="1" spc="-5" dirty="0">
                          <a:latin typeface="Calibri"/>
                          <a:cs typeface="Calibri"/>
                        </a:rPr>
                        <a: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pPr>
                      <a:endParaRPr sz="900">
                        <a:latin typeface="Times New Roman"/>
                        <a:cs typeface="Times New Roman"/>
                      </a:endParaRPr>
                    </a:p>
                    <a:p>
                      <a:pPr>
                        <a:lnSpc>
                          <a:spcPct val="100000"/>
                        </a:lnSpc>
                        <a:spcBef>
                          <a:spcPts val="45"/>
                        </a:spcBef>
                      </a:pPr>
                      <a:endParaRPr sz="800">
                        <a:latin typeface="Times New Roman"/>
                        <a:cs typeface="Times New Roman"/>
                      </a:endParaRPr>
                    </a:p>
                    <a:p>
                      <a:pPr algn="ctr">
                        <a:lnSpc>
                          <a:spcPct val="100000"/>
                        </a:lnSpc>
                      </a:pPr>
                      <a:r>
                        <a:rPr sz="900" dirty="0">
                          <a:latin typeface="Calibri"/>
                          <a:cs typeface="Calibri"/>
                        </a:rPr>
                        <a:t>10</a:t>
                      </a:r>
                      <a:r>
                        <a:rPr sz="900" spc="-15" dirty="0">
                          <a:latin typeface="Calibri"/>
                          <a:cs typeface="Calibri"/>
                        </a:rPr>
                        <a:t> </a:t>
                      </a:r>
                      <a:r>
                        <a:rPr sz="900" dirty="0">
                          <a:latin typeface="Calibri"/>
                          <a:cs typeface="Calibri"/>
                        </a:rPr>
                        <a:t>000€</a:t>
                      </a:r>
                      <a:r>
                        <a:rPr sz="900" spc="-40" dirty="0">
                          <a:latin typeface="Calibri"/>
                          <a:cs typeface="Calibri"/>
                        </a:rPr>
                        <a:t> </a:t>
                      </a:r>
                      <a:r>
                        <a:rPr sz="900" dirty="0">
                          <a:latin typeface="Calibri"/>
                          <a:cs typeface="Calibri"/>
                        </a:rPr>
                        <a:t>ma</a:t>
                      </a:r>
                      <a:r>
                        <a:rPr sz="900" spc="-5" dirty="0">
                          <a:latin typeface="Calibri"/>
                          <a:cs typeface="Calibri"/>
                        </a:rPr>
                        <a:t>xi</a:t>
                      </a:r>
                      <a:r>
                        <a:rPr sz="900" dirty="0">
                          <a:latin typeface="Calibri"/>
                          <a:cs typeface="Calibri"/>
                        </a:rPr>
                        <a:t>m</a:t>
                      </a:r>
                      <a:r>
                        <a:rPr sz="900" spc="-5" dirty="0">
                          <a:latin typeface="Calibri"/>
                          <a:cs typeface="Calibri"/>
                        </a:rPr>
                        <a:t>u</a:t>
                      </a:r>
                      <a:r>
                        <a:rPr sz="900" dirty="0">
                          <a:latin typeface="Calibri"/>
                          <a:cs typeface="Calibri"/>
                        </a:rPr>
                        <a:t>m</a:t>
                      </a:r>
                      <a:endParaRPr sz="900">
                        <a:latin typeface="Calibri"/>
                        <a:cs typeface="Calibri"/>
                      </a:endParaRPr>
                    </a:p>
                    <a:p>
                      <a:pPr>
                        <a:lnSpc>
                          <a:spcPct val="100000"/>
                        </a:lnSpc>
                        <a:spcBef>
                          <a:spcPts val="45"/>
                        </a:spcBef>
                      </a:pPr>
                      <a:endParaRPr sz="900">
                        <a:latin typeface="Times New Roman"/>
                        <a:cs typeface="Times New Roman"/>
                      </a:endParaRPr>
                    </a:p>
                    <a:p>
                      <a:pPr marL="1270" algn="ctr">
                        <a:lnSpc>
                          <a:spcPct val="100000"/>
                        </a:lnSpc>
                      </a:pPr>
                      <a:r>
                        <a:rPr sz="900" spc="-5" dirty="0">
                          <a:latin typeface="Calibri"/>
                          <a:cs typeface="Calibri"/>
                        </a:rPr>
                        <a:t>Renouvelable</a:t>
                      </a:r>
                      <a:r>
                        <a:rPr sz="900" spc="20" dirty="0">
                          <a:latin typeface="Calibri"/>
                          <a:cs typeface="Calibri"/>
                        </a:rPr>
                        <a:t> </a:t>
                      </a:r>
                      <a:r>
                        <a:rPr sz="900" spc="-5" dirty="0">
                          <a:latin typeface="Calibri"/>
                          <a:cs typeface="Calibri"/>
                        </a:rPr>
                        <a:t>tous</a:t>
                      </a:r>
                      <a:r>
                        <a:rPr sz="900" spc="-15" dirty="0">
                          <a:latin typeface="Calibri"/>
                          <a:cs typeface="Calibri"/>
                        </a:rPr>
                        <a:t> </a:t>
                      </a:r>
                      <a:r>
                        <a:rPr sz="900" spc="-5" dirty="0">
                          <a:latin typeface="Calibri"/>
                          <a:cs typeface="Calibri"/>
                        </a:rPr>
                        <a:t>les </a:t>
                      </a:r>
                      <a:r>
                        <a:rPr sz="900" dirty="0">
                          <a:latin typeface="Calibri"/>
                          <a:cs typeface="Calibri"/>
                        </a:rPr>
                        <a:t>3</a:t>
                      </a:r>
                      <a:r>
                        <a:rPr sz="900" spc="-5" dirty="0">
                          <a:latin typeface="Calibri"/>
                          <a:cs typeface="Calibri"/>
                        </a:rPr>
                        <a:t> ans</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pPr>
                      <a:endParaRPr sz="800">
                        <a:latin typeface="Times New Roman"/>
                        <a:cs typeface="Times New Roman"/>
                      </a:endParaRPr>
                    </a:p>
                    <a:p>
                      <a:pPr marL="47625" marR="40005" algn="ctr">
                        <a:lnSpc>
                          <a:spcPct val="100000"/>
                        </a:lnSpc>
                      </a:pPr>
                      <a:r>
                        <a:rPr sz="900" spc="-5" dirty="0">
                          <a:latin typeface="Calibri"/>
                          <a:cs typeface="Calibri"/>
                        </a:rPr>
                        <a:t>Seul</a:t>
                      </a:r>
                      <a:r>
                        <a:rPr sz="900" spc="20" dirty="0">
                          <a:latin typeface="Calibri"/>
                          <a:cs typeface="Calibri"/>
                        </a:rPr>
                        <a:t> </a:t>
                      </a:r>
                      <a:r>
                        <a:rPr sz="900" spc="-5" dirty="0">
                          <a:latin typeface="Calibri"/>
                          <a:cs typeface="Calibri"/>
                        </a:rPr>
                        <a:t>le</a:t>
                      </a:r>
                      <a:r>
                        <a:rPr sz="900" spc="10" dirty="0">
                          <a:latin typeface="Calibri"/>
                          <a:cs typeface="Calibri"/>
                        </a:rPr>
                        <a:t> </a:t>
                      </a:r>
                      <a:r>
                        <a:rPr sz="900" spc="-5" dirty="0">
                          <a:latin typeface="Calibri"/>
                          <a:cs typeface="Calibri"/>
                        </a:rPr>
                        <a:t>reste</a:t>
                      </a:r>
                      <a:r>
                        <a:rPr sz="900" spc="5" dirty="0">
                          <a:latin typeface="Calibri"/>
                          <a:cs typeface="Calibri"/>
                        </a:rPr>
                        <a:t> </a:t>
                      </a:r>
                      <a:r>
                        <a:rPr sz="900" dirty="0">
                          <a:latin typeface="Calibri"/>
                          <a:cs typeface="Calibri"/>
                        </a:rPr>
                        <a:t>à</a:t>
                      </a:r>
                      <a:r>
                        <a:rPr sz="900" spc="-15" dirty="0">
                          <a:latin typeface="Calibri"/>
                          <a:cs typeface="Calibri"/>
                        </a:rPr>
                        <a:t> </a:t>
                      </a:r>
                      <a:r>
                        <a:rPr sz="900" spc="-5" dirty="0">
                          <a:latin typeface="Calibri"/>
                          <a:cs typeface="Calibri"/>
                        </a:rPr>
                        <a:t>charge</a:t>
                      </a:r>
                      <a:r>
                        <a:rPr sz="900" dirty="0">
                          <a:latin typeface="Calibri"/>
                          <a:cs typeface="Calibri"/>
                        </a:rPr>
                        <a:t> </a:t>
                      </a:r>
                      <a:r>
                        <a:rPr sz="900" spc="-5" dirty="0">
                          <a:latin typeface="Calibri"/>
                          <a:cs typeface="Calibri"/>
                        </a:rPr>
                        <a:t>peut</a:t>
                      </a:r>
                      <a:r>
                        <a:rPr sz="900" spc="5" dirty="0">
                          <a:latin typeface="Calibri"/>
                          <a:cs typeface="Calibri"/>
                        </a:rPr>
                        <a:t> </a:t>
                      </a:r>
                      <a:r>
                        <a:rPr sz="900" spc="-5" dirty="0">
                          <a:latin typeface="Calibri"/>
                          <a:cs typeface="Calibri"/>
                        </a:rPr>
                        <a:t>être</a:t>
                      </a:r>
                      <a:r>
                        <a:rPr sz="900" spc="10" dirty="0">
                          <a:latin typeface="Calibri"/>
                          <a:cs typeface="Calibri"/>
                        </a:rPr>
                        <a:t> </a:t>
                      </a:r>
                      <a:r>
                        <a:rPr sz="900" spc="-5" dirty="0">
                          <a:latin typeface="Calibri"/>
                          <a:cs typeface="Calibri"/>
                        </a:rPr>
                        <a:t>financé après</a:t>
                      </a:r>
                      <a:r>
                        <a:rPr sz="900" spc="10" dirty="0">
                          <a:latin typeface="Calibri"/>
                          <a:cs typeface="Calibri"/>
                        </a:rPr>
                        <a:t> </a:t>
                      </a:r>
                      <a:r>
                        <a:rPr sz="900" spc="-5" dirty="0">
                          <a:latin typeface="Calibri"/>
                          <a:cs typeface="Calibri"/>
                        </a:rPr>
                        <a:t>remboursement</a:t>
                      </a:r>
                      <a:r>
                        <a:rPr sz="900" spc="30" dirty="0">
                          <a:latin typeface="Calibri"/>
                          <a:cs typeface="Calibri"/>
                        </a:rPr>
                        <a:t> </a:t>
                      </a:r>
                      <a:r>
                        <a:rPr sz="900" spc="-5" dirty="0">
                          <a:latin typeface="Calibri"/>
                          <a:cs typeface="Calibri"/>
                        </a:rPr>
                        <a:t>par</a:t>
                      </a:r>
                      <a:r>
                        <a:rPr sz="900" dirty="0">
                          <a:latin typeface="Calibri"/>
                          <a:cs typeface="Calibri"/>
                        </a:rPr>
                        <a:t> </a:t>
                      </a:r>
                      <a:r>
                        <a:rPr sz="900" spc="-5" dirty="0">
                          <a:latin typeface="Calibri"/>
                          <a:cs typeface="Calibri"/>
                        </a:rPr>
                        <a:t>la sécurité</a:t>
                      </a:r>
                      <a:r>
                        <a:rPr sz="900" spc="10" dirty="0">
                          <a:latin typeface="Calibri"/>
                          <a:cs typeface="Calibri"/>
                        </a:rPr>
                        <a:t> </a:t>
                      </a:r>
                      <a:r>
                        <a:rPr sz="900" spc="-5" dirty="0">
                          <a:latin typeface="Calibri"/>
                          <a:cs typeface="Calibri"/>
                        </a:rPr>
                        <a:t>sociale,</a:t>
                      </a:r>
                      <a:r>
                        <a:rPr sz="900" dirty="0">
                          <a:latin typeface="Calibri"/>
                          <a:cs typeface="Calibri"/>
                        </a:rPr>
                        <a:t> </a:t>
                      </a:r>
                      <a:r>
                        <a:rPr sz="900" spc="-5" dirty="0">
                          <a:latin typeface="Calibri"/>
                          <a:cs typeface="Calibri"/>
                        </a:rPr>
                        <a:t>les </a:t>
                      </a:r>
                      <a:r>
                        <a:rPr sz="900" spc="-190" dirty="0">
                          <a:latin typeface="Calibri"/>
                          <a:cs typeface="Calibri"/>
                        </a:rPr>
                        <a:t> </a:t>
                      </a:r>
                      <a:r>
                        <a:rPr sz="900" spc="-5" dirty="0">
                          <a:latin typeface="Calibri"/>
                          <a:cs typeface="Calibri"/>
                        </a:rPr>
                        <a:t>mutuelles</a:t>
                      </a:r>
                      <a:r>
                        <a:rPr sz="900" spc="35" dirty="0">
                          <a:latin typeface="Calibri"/>
                          <a:cs typeface="Calibri"/>
                        </a:rPr>
                        <a:t> </a:t>
                      </a:r>
                      <a:r>
                        <a:rPr sz="900" spc="-5" dirty="0">
                          <a:latin typeface="Calibri"/>
                          <a:cs typeface="Calibri"/>
                        </a:rPr>
                        <a:t>et</a:t>
                      </a:r>
                      <a:r>
                        <a:rPr sz="900" dirty="0">
                          <a:latin typeface="Calibri"/>
                          <a:cs typeface="Calibri"/>
                        </a:rPr>
                        <a:t> </a:t>
                      </a:r>
                      <a:r>
                        <a:rPr sz="900" spc="-5" dirty="0">
                          <a:latin typeface="Calibri"/>
                          <a:cs typeface="Calibri"/>
                        </a:rPr>
                        <a:t>éventuellement</a:t>
                      </a:r>
                      <a:r>
                        <a:rPr sz="900" spc="55" dirty="0">
                          <a:latin typeface="Calibri"/>
                          <a:cs typeface="Calibri"/>
                        </a:rPr>
                        <a:t> </a:t>
                      </a:r>
                      <a:r>
                        <a:rPr sz="900" spc="-5" dirty="0">
                          <a:latin typeface="Calibri"/>
                          <a:cs typeface="Calibri"/>
                        </a:rPr>
                        <a:t>la </a:t>
                      </a:r>
                      <a:r>
                        <a:rPr sz="900" dirty="0">
                          <a:latin typeface="Calibri"/>
                          <a:cs typeface="Calibri"/>
                        </a:rPr>
                        <a:t>MDPH.</a:t>
                      </a:r>
                      <a:endParaRPr sz="900">
                        <a:latin typeface="Calibri"/>
                        <a:cs typeface="Calibri"/>
                      </a:endParaRPr>
                    </a:p>
                    <a:p>
                      <a:pPr algn="ctr">
                        <a:lnSpc>
                          <a:spcPct val="100000"/>
                        </a:lnSpc>
                      </a:pPr>
                      <a:r>
                        <a:rPr sz="900" spc="-5" dirty="0">
                          <a:latin typeface="Calibri"/>
                          <a:cs typeface="Calibri"/>
                        </a:rPr>
                        <a:t>Une</a:t>
                      </a:r>
                      <a:r>
                        <a:rPr sz="900" spc="5" dirty="0">
                          <a:latin typeface="Calibri"/>
                          <a:cs typeface="Calibri"/>
                        </a:rPr>
                        <a:t> </a:t>
                      </a:r>
                      <a:r>
                        <a:rPr sz="900" spc="-5" dirty="0">
                          <a:latin typeface="Calibri"/>
                          <a:cs typeface="Calibri"/>
                        </a:rPr>
                        <a:t>demande</a:t>
                      </a:r>
                      <a:r>
                        <a:rPr sz="900" spc="15" dirty="0">
                          <a:latin typeface="Calibri"/>
                          <a:cs typeface="Calibri"/>
                        </a:rPr>
                        <a:t> </a:t>
                      </a:r>
                      <a:r>
                        <a:rPr sz="900" spc="-5" dirty="0">
                          <a:latin typeface="Calibri"/>
                          <a:cs typeface="Calibri"/>
                        </a:rPr>
                        <a:t>dépassant</a:t>
                      </a:r>
                      <a:r>
                        <a:rPr sz="900" spc="5" dirty="0">
                          <a:latin typeface="Calibri"/>
                          <a:cs typeface="Calibri"/>
                        </a:rPr>
                        <a:t> </a:t>
                      </a:r>
                      <a:r>
                        <a:rPr sz="900" dirty="0">
                          <a:latin typeface="Calibri"/>
                          <a:cs typeface="Calibri"/>
                        </a:rPr>
                        <a:t>ce</a:t>
                      </a:r>
                      <a:r>
                        <a:rPr sz="900" spc="-20" dirty="0">
                          <a:latin typeface="Calibri"/>
                          <a:cs typeface="Calibri"/>
                        </a:rPr>
                        <a:t> </a:t>
                      </a:r>
                      <a:r>
                        <a:rPr sz="900" spc="-5" dirty="0">
                          <a:latin typeface="Calibri"/>
                          <a:cs typeface="Calibri"/>
                        </a:rPr>
                        <a:t>seuil</a:t>
                      </a:r>
                      <a:r>
                        <a:rPr sz="900" spc="30" dirty="0">
                          <a:latin typeface="Calibri"/>
                          <a:cs typeface="Calibri"/>
                        </a:rPr>
                        <a:t> </a:t>
                      </a:r>
                      <a:r>
                        <a:rPr sz="900" spc="-5" dirty="0">
                          <a:latin typeface="Calibri"/>
                          <a:cs typeface="Calibri"/>
                        </a:rPr>
                        <a:t>peut</a:t>
                      </a:r>
                      <a:r>
                        <a:rPr sz="900" spc="10" dirty="0">
                          <a:latin typeface="Calibri"/>
                          <a:cs typeface="Calibri"/>
                        </a:rPr>
                        <a:t> </a:t>
                      </a:r>
                      <a:r>
                        <a:rPr sz="900" spc="-5" dirty="0">
                          <a:latin typeface="Calibri"/>
                          <a:cs typeface="Calibri"/>
                        </a:rPr>
                        <a:t>être</a:t>
                      </a:r>
                      <a:r>
                        <a:rPr sz="900" spc="5" dirty="0">
                          <a:latin typeface="Calibri"/>
                          <a:cs typeface="Calibri"/>
                        </a:rPr>
                        <a:t> </a:t>
                      </a:r>
                      <a:r>
                        <a:rPr sz="900" spc="-5" dirty="0">
                          <a:latin typeface="Calibri"/>
                          <a:cs typeface="Calibri"/>
                        </a:rPr>
                        <a:t>étudiée</a:t>
                      </a:r>
                      <a:r>
                        <a:rPr sz="900" spc="30" dirty="0">
                          <a:latin typeface="Calibri"/>
                          <a:cs typeface="Calibri"/>
                        </a:rPr>
                        <a:t> </a:t>
                      </a:r>
                      <a:r>
                        <a:rPr sz="900" spc="-5" dirty="0">
                          <a:latin typeface="Calibri"/>
                          <a:cs typeface="Calibri"/>
                        </a:rPr>
                        <a:t>en</a:t>
                      </a:r>
                      <a:r>
                        <a:rPr sz="900" spc="5" dirty="0">
                          <a:latin typeface="Calibri"/>
                          <a:cs typeface="Calibri"/>
                        </a:rPr>
                        <a:t> </a:t>
                      </a:r>
                      <a:r>
                        <a:rPr sz="900" spc="-5" dirty="0">
                          <a:latin typeface="Calibri"/>
                          <a:cs typeface="Calibri"/>
                        </a:rPr>
                        <a:t>commission</a:t>
                      </a:r>
                      <a:r>
                        <a:rPr sz="900" spc="5" dirty="0">
                          <a:latin typeface="Calibri"/>
                          <a:cs typeface="Calibri"/>
                        </a:rPr>
                        <a:t> </a:t>
                      </a:r>
                      <a:r>
                        <a:rPr sz="900" spc="-5" dirty="0">
                          <a:latin typeface="Calibri"/>
                          <a:cs typeface="Calibri"/>
                        </a:rPr>
                        <a:t>d'aides.</a:t>
                      </a:r>
                      <a:endParaRPr sz="900">
                        <a:latin typeface="Calibri"/>
                        <a:cs typeface="Calibri"/>
                      </a:endParaRPr>
                    </a:p>
                    <a:p>
                      <a:pPr algn="ctr">
                        <a:lnSpc>
                          <a:spcPct val="100000"/>
                        </a:lnSpc>
                      </a:pPr>
                      <a:r>
                        <a:rPr sz="900" dirty="0">
                          <a:latin typeface="Calibri"/>
                          <a:cs typeface="Calibri"/>
                        </a:rPr>
                        <a:t>La</a:t>
                      </a:r>
                      <a:r>
                        <a:rPr sz="900" spc="-35" dirty="0">
                          <a:latin typeface="Calibri"/>
                          <a:cs typeface="Calibri"/>
                        </a:rPr>
                        <a:t> </a:t>
                      </a:r>
                      <a:r>
                        <a:rPr sz="900" dirty="0">
                          <a:latin typeface="Calibri"/>
                          <a:cs typeface="Calibri"/>
                        </a:rPr>
                        <a:t>PCH</a:t>
                      </a:r>
                      <a:r>
                        <a:rPr sz="900" spc="-20" dirty="0">
                          <a:latin typeface="Calibri"/>
                          <a:cs typeface="Calibri"/>
                        </a:rPr>
                        <a:t> </a:t>
                      </a:r>
                      <a:r>
                        <a:rPr sz="900" spc="-5" dirty="0">
                          <a:latin typeface="Calibri"/>
                          <a:cs typeface="Calibri"/>
                        </a:rPr>
                        <a:t>n'est plus obligatoire.</a:t>
                      </a:r>
                      <a:endParaRPr sz="900">
                        <a:latin typeface="Calibri"/>
                        <a:cs typeface="Calibri"/>
                      </a:endParaRPr>
                    </a:p>
                    <a:p>
                      <a:pPr algn="ctr">
                        <a:lnSpc>
                          <a:spcPct val="100000"/>
                        </a:lnSpc>
                      </a:pPr>
                      <a:r>
                        <a:rPr sz="900" dirty="0">
                          <a:solidFill>
                            <a:srgbClr val="006FC0"/>
                          </a:solidFill>
                          <a:latin typeface="Calibri"/>
                          <a:cs typeface="Calibri"/>
                        </a:rPr>
                        <a:t>La</a:t>
                      </a:r>
                      <a:r>
                        <a:rPr sz="900" spc="-25" dirty="0">
                          <a:solidFill>
                            <a:srgbClr val="006FC0"/>
                          </a:solidFill>
                          <a:latin typeface="Calibri"/>
                          <a:cs typeface="Calibri"/>
                        </a:rPr>
                        <a:t> </a:t>
                      </a:r>
                      <a:r>
                        <a:rPr sz="900" spc="-5" dirty="0">
                          <a:solidFill>
                            <a:srgbClr val="006FC0"/>
                          </a:solidFill>
                          <a:latin typeface="Calibri"/>
                          <a:cs typeface="Calibri"/>
                        </a:rPr>
                        <a:t>préconisation</a:t>
                      </a:r>
                      <a:r>
                        <a:rPr sz="900" spc="20" dirty="0">
                          <a:solidFill>
                            <a:srgbClr val="006FC0"/>
                          </a:solidFill>
                          <a:latin typeface="Calibri"/>
                          <a:cs typeface="Calibri"/>
                        </a:rPr>
                        <a:t> </a:t>
                      </a:r>
                      <a:r>
                        <a:rPr sz="900" spc="-5" dirty="0">
                          <a:solidFill>
                            <a:srgbClr val="006FC0"/>
                          </a:solidFill>
                          <a:latin typeface="Calibri"/>
                          <a:cs typeface="Calibri"/>
                        </a:rPr>
                        <a:t>préalable</a:t>
                      </a:r>
                      <a:r>
                        <a:rPr sz="900" spc="15" dirty="0">
                          <a:solidFill>
                            <a:srgbClr val="006FC0"/>
                          </a:solidFill>
                          <a:latin typeface="Calibri"/>
                          <a:cs typeface="Calibri"/>
                        </a:rPr>
                        <a:t> </a:t>
                      </a:r>
                      <a:r>
                        <a:rPr sz="900" spc="-5" dirty="0">
                          <a:solidFill>
                            <a:srgbClr val="006FC0"/>
                          </a:solidFill>
                          <a:latin typeface="Calibri"/>
                          <a:cs typeface="Calibri"/>
                        </a:rPr>
                        <a:t>du</a:t>
                      </a:r>
                      <a:r>
                        <a:rPr sz="900" spc="10" dirty="0">
                          <a:solidFill>
                            <a:srgbClr val="006FC0"/>
                          </a:solidFill>
                          <a:latin typeface="Calibri"/>
                          <a:cs typeface="Calibri"/>
                        </a:rPr>
                        <a:t> </a:t>
                      </a:r>
                      <a:r>
                        <a:rPr sz="900" spc="-5" dirty="0">
                          <a:solidFill>
                            <a:srgbClr val="006FC0"/>
                          </a:solidFill>
                          <a:latin typeface="Calibri"/>
                          <a:cs typeface="Calibri"/>
                        </a:rPr>
                        <a:t>médecin</a:t>
                      </a:r>
                      <a:r>
                        <a:rPr sz="900" spc="15" dirty="0">
                          <a:solidFill>
                            <a:srgbClr val="006FC0"/>
                          </a:solidFill>
                          <a:latin typeface="Calibri"/>
                          <a:cs typeface="Calibri"/>
                        </a:rPr>
                        <a:t> </a:t>
                      </a:r>
                      <a:r>
                        <a:rPr sz="900" spc="-5" dirty="0">
                          <a:solidFill>
                            <a:srgbClr val="006FC0"/>
                          </a:solidFill>
                          <a:latin typeface="Calibri"/>
                          <a:cs typeface="Calibri"/>
                        </a:rPr>
                        <a:t>du</a:t>
                      </a:r>
                      <a:r>
                        <a:rPr sz="900" spc="10" dirty="0">
                          <a:solidFill>
                            <a:srgbClr val="006FC0"/>
                          </a:solidFill>
                          <a:latin typeface="Calibri"/>
                          <a:cs typeface="Calibri"/>
                        </a:rPr>
                        <a:t> </a:t>
                      </a:r>
                      <a:r>
                        <a:rPr sz="900" spc="-5" dirty="0">
                          <a:solidFill>
                            <a:srgbClr val="006FC0"/>
                          </a:solidFill>
                          <a:latin typeface="Calibri"/>
                          <a:cs typeface="Calibri"/>
                        </a:rPr>
                        <a:t>travail</a:t>
                      </a:r>
                      <a:r>
                        <a:rPr sz="900" dirty="0">
                          <a:solidFill>
                            <a:srgbClr val="006FC0"/>
                          </a:solidFill>
                          <a:latin typeface="Calibri"/>
                          <a:cs typeface="Calibri"/>
                        </a:rPr>
                        <a:t> </a:t>
                      </a:r>
                      <a:r>
                        <a:rPr sz="900" spc="-5" dirty="0">
                          <a:solidFill>
                            <a:srgbClr val="006FC0"/>
                          </a:solidFill>
                          <a:latin typeface="Calibri"/>
                          <a:cs typeface="Calibri"/>
                        </a:rPr>
                        <a:t>n'est</a:t>
                      </a:r>
                      <a:r>
                        <a:rPr sz="900" spc="5" dirty="0">
                          <a:solidFill>
                            <a:srgbClr val="006FC0"/>
                          </a:solidFill>
                          <a:latin typeface="Calibri"/>
                          <a:cs typeface="Calibri"/>
                        </a:rPr>
                        <a:t> </a:t>
                      </a:r>
                      <a:r>
                        <a:rPr sz="900" spc="-10" dirty="0">
                          <a:solidFill>
                            <a:srgbClr val="006FC0"/>
                          </a:solidFill>
                          <a:latin typeface="Calibri"/>
                          <a:cs typeface="Calibri"/>
                        </a:rPr>
                        <a:t>plus</a:t>
                      </a:r>
                      <a:r>
                        <a:rPr sz="900" spc="10" dirty="0">
                          <a:solidFill>
                            <a:srgbClr val="006FC0"/>
                          </a:solidFill>
                          <a:latin typeface="Calibri"/>
                          <a:cs typeface="Calibri"/>
                        </a:rPr>
                        <a:t> </a:t>
                      </a:r>
                      <a:r>
                        <a:rPr sz="900" spc="-5" dirty="0">
                          <a:solidFill>
                            <a:srgbClr val="006FC0"/>
                          </a:solidFill>
                          <a:latin typeface="Calibri"/>
                          <a:cs typeface="Calibri"/>
                        </a:rPr>
                        <a:t>exigée.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extLst>
                  <a:ext uri="{0D108BD9-81ED-4DB2-BD59-A6C34878D82A}">
                    <a16:rowId xmlns:a16="http://schemas.microsoft.com/office/drawing/2014/main" val="10004"/>
                  </a:ext>
                </a:extLst>
              </a:tr>
              <a:tr h="340542">
                <a:tc>
                  <a:txBody>
                    <a:bodyPr/>
                    <a:lstStyle/>
                    <a:p>
                      <a:pPr algn="ctr">
                        <a:lnSpc>
                          <a:spcPct val="100000"/>
                        </a:lnSpc>
                        <a:spcBef>
                          <a:spcPts val="720"/>
                        </a:spcBef>
                      </a:pPr>
                      <a:r>
                        <a:rPr sz="1000" b="1" spc="-5" dirty="0">
                          <a:latin typeface="Calibri"/>
                          <a:cs typeface="Calibri"/>
                        </a:rPr>
                        <a:t>Chèque</a:t>
                      </a:r>
                      <a:r>
                        <a:rPr sz="1000" b="1" spc="-30" dirty="0">
                          <a:latin typeface="Calibri"/>
                          <a:cs typeface="Calibri"/>
                        </a:rPr>
                        <a:t> </a:t>
                      </a:r>
                      <a:r>
                        <a:rPr sz="1000" b="1" spc="-5" dirty="0">
                          <a:latin typeface="Calibri"/>
                          <a:cs typeface="Calibri"/>
                        </a:rPr>
                        <a:t>emploi</a:t>
                      </a:r>
                      <a:r>
                        <a:rPr sz="1000" b="1" spc="5" dirty="0">
                          <a:latin typeface="Calibri"/>
                          <a:cs typeface="Calibri"/>
                        </a:rPr>
                        <a:t> </a:t>
                      </a:r>
                      <a:r>
                        <a:rPr sz="1000" b="1" spc="-5" dirty="0">
                          <a:latin typeface="Calibri"/>
                          <a:cs typeface="Calibri"/>
                        </a:rPr>
                        <a:t>service,</a:t>
                      </a:r>
                      <a:r>
                        <a:rPr sz="1000" b="1" spc="-10" dirty="0">
                          <a:latin typeface="Calibri"/>
                          <a:cs typeface="Calibri"/>
                        </a:rPr>
                        <a:t> </a:t>
                      </a:r>
                      <a:r>
                        <a:rPr sz="1000" b="1" spc="-5" dirty="0">
                          <a:latin typeface="Calibri"/>
                          <a:cs typeface="Calibri"/>
                        </a:rPr>
                        <a:t>chèque</a:t>
                      </a:r>
                      <a:r>
                        <a:rPr sz="1000" b="1" spc="-30" dirty="0">
                          <a:latin typeface="Calibri"/>
                          <a:cs typeface="Calibri"/>
                        </a:rPr>
                        <a:t> </a:t>
                      </a:r>
                      <a:r>
                        <a:rPr sz="1000" b="1" spc="-5" dirty="0">
                          <a:latin typeface="Calibri"/>
                          <a:cs typeface="Calibri"/>
                        </a:rPr>
                        <a:t>vacances</a:t>
                      </a:r>
                      <a:endParaRPr sz="1000">
                        <a:latin typeface="Calibri"/>
                        <a:cs typeface="Calibri"/>
                      </a:endParaRPr>
                    </a:p>
                  </a:txBody>
                  <a:tcPr marL="0" marR="0" marT="914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36930" marR="828675" indent="346075">
                        <a:lnSpc>
                          <a:spcPct val="100000"/>
                        </a:lnSpc>
                        <a:spcBef>
                          <a:spcPts val="245"/>
                        </a:spcBef>
                      </a:pPr>
                      <a:r>
                        <a:rPr sz="900" spc="-5" dirty="0">
                          <a:solidFill>
                            <a:srgbClr val="006FC0"/>
                          </a:solidFill>
                          <a:latin typeface="Calibri"/>
                          <a:cs typeface="Calibri"/>
                        </a:rPr>
                        <a:t>300€ </a:t>
                      </a:r>
                      <a:r>
                        <a:rPr sz="900" spc="-5" dirty="0">
                          <a:latin typeface="Calibri"/>
                          <a:cs typeface="Calibri"/>
                        </a:rPr>
                        <a:t>par agent </a:t>
                      </a:r>
                      <a:r>
                        <a:rPr sz="900" dirty="0">
                          <a:latin typeface="Calibri"/>
                          <a:cs typeface="Calibri"/>
                        </a:rPr>
                        <a:t>/ an </a:t>
                      </a:r>
                      <a:r>
                        <a:rPr sz="900" spc="5" dirty="0">
                          <a:latin typeface="Calibri"/>
                          <a:cs typeface="Calibri"/>
                        </a:rPr>
                        <a:t> </a:t>
                      </a:r>
                      <a:r>
                        <a:rPr sz="900" spc="-5" dirty="0">
                          <a:latin typeface="Calibri"/>
                          <a:cs typeface="Calibri"/>
                        </a:rPr>
                        <a:t>Application</a:t>
                      </a:r>
                      <a:r>
                        <a:rPr sz="900" spc="20" dirty="0">
                          <a:latin typeface="Calibri"/>
                          <a:cs typeface="Calibri"/>
                        </a:rPr>
                        <a:t> </a:t>
                      </a:r>
                      <a:r>
                        <a:rPr sz="900" spc="-5" dirty="0">
                          <a:latin typeface="Calibri"/>
                          <a:cs typeface="Calibri"/>
                        </a:rPr>
                        <a:t>du</a:t>
                      </a:r>
                      <a:r>
                        <a:rPr sz="900" spc="-15" dirty="0">
                          <a:latin typeface="Calibri"/>
                          <a:cs typeface="Calibri"/>
                        </a:rPr>
                        <a:t> </a:t>
                      </a:r>
                      <a:r>
                        <a:rPr sz="900" spc="-5" dirty="0">
                          <a:latin typeface="Calibri"/>
                          <a:cs typeface="Calibri"/>
                        </a:rPr>
                        <a:t>principe</a:t>
                      </a:r>
                      <a:r>
                        <a:rPr sz="900" spc="25" dirty="0">
                          <a:latin typeface="Calibri"/>
                          <a:cs typeface="Calibri"/>
                        </a:rPr>
                        <a:t> </a:t>
                      </a:r>
                      <a:r>
                        <a:rPr sz="900" spc="-5" dirty="0">
                          <a:latin typeface="Calibri"/>
                          <a:cs typeface="Calibri"/>
                        </a:rPr>
                        <a:t>de surcoût</a:t>
                      </a:r>
                      <a:endParaRPr sz="9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29360" marR="140335" indent="-1080770">
                        <a:lnSpc>
                          <a:spcPct val="100000"/>
                        </a:lnSpc>
                        <a:spcBef>
                          <a:spcPts val="245"/>
                        </a:spcBef>
                      </a:pPr>
                      <a:r>
                        <a:rPr sz="900" spc="-5" dirty="0">
                          <a:latin typeface="Calibri"/>
                          <a:cs typeface="Calibri"/>
                        </a:rPr>
                        <a:t>CESU</a:t>
                      </a:r>
                      <a:r>
                        <a:rPr sz="900" spc="-15" dirty="0">
                          <a:latin typeface="Calibri"/>
                          <a:cs typeface="Calibri"/>
                        </a:rPr>
                        <a:t> </a:t>
                      </a:r>
                      <a:r>
                        <a:rPr sz="900" dirty="0">
                          <a:latin typeface="Calibri"/>
                          <a:cs typeface="Calibri"/>
                        </a:rPr>
                        <a:t>/ </a:t>
                      </a:r>
                      <a:r>
                        <a:rPr sz="900" spc="-5" dirty="0">
                          <a:latin typeface="Calibri"/>
                          <a:cs typeface="Calibri"/>
                        </a:rPr>
                        <a:t>chèques</a:t>
                      </a:r>
                      <a:r>
                        <a:rPr sz="900" spc="15" dirty="0">
                          <a:latin typeface="Calibri"/>
                          <a:cs typeface="Calibri"/>
                        </a:rPr>
                        <a:t> </a:t>
                      </a:r>
                      <a:r>
                        <a:rPr sz="900" spc="-5" dirty="0">
                          <a:latin typeface="Calibri"/>
                          <a:cs typeface="Calibri"/>
                        </a:rPr>
                        <a:t>vacances</a:t>
                      </a:r>
                      <a:r>
                        <a:rPr sz="900" spc="-25" dirty="0">
                          <a:latin typeface="Calibri"/>
                          <a:cs typeface="Calibri"/>
                        </a:rPr>
                        <a:t> </a:t>
                      </a:r>
                      <a:r>
                        <a:rPr sz="900" dirty="0">
                          <a:latin typeface="Calibri"/>
                          <a:cs typeface="Calibri"/>
                        </a:rPr>
                        <a:t>:</a:t>
                      </a:r>
                      <a:r>
                        <a:rPr sz="900" spc="5" dirty="0">
                          <a:latin typeface="Calibri"/>
                          <a:cs typeface="Calibri"/>
                        </a:rPr>
                        <a:t> </a:t>
                      </a:r>
                      <a:r>
                        <a:rPr sz="900" spc="-5" dirty="0">
                          <a:latin typeface="Calibri"/>
                          <a:cs typeface="Calibri"/>
                        </a:rPr>
                        <a:t>l'aide</a:t>
                      </a:r>
                      <a:r>
                        <a:rPr sz="900" spc="5" dirty="0">
                          <a:latin typeface="Calibri"/>
                          <a:cs typeface="Calibri"/>
                        </a:rPr>
                        <a:t> </a:t>
                      </a:r>
                      <a:r>
                        <a:rPr sz="900" spc="-5" dirty="0">
                          <a:latin typeface="Calibri"/>
                          <a:cs typeface="Calibri"/>
                        </a:rPr>
                        <a:t>du</a:t>
                      </a:r>
                      <a:r>
                        <a:rPr sz="900" spc="10" dirty="0">
                          <a:latin typeface="Calibri"/>
                          <a:cs typeface="Calibri"/>
                        </a:rPr>
                        <a:t> </a:t>
                      </a:r>
                      <a:r>
                        <a:rPr sz="900" spc="-5" dirty="0">
                          <a:latin typeface="Calibri"/>
                          <a:cs typeface="Calibri"/>
                        </a:rPr>
                        <a:t>FIPHFP est</a:t>
                      </a:r>
                      <a:r>
                        <a:rPr sz="900" dirty="0">
                          <a:latin typeface="Calibri"/>
                          <a:cs typeface="Calibri"/>
                        </a:rPr>
                        <a:t> </a:t>
                      </a:r>
                      <a:r>
                        <a:rPr sz="900" spc="-5" dirty="0">
                          <a:latin typeface="Calibri"/>
                          <a:cs typeface="Calibri"/>
                        </a:rPr>
                        <a:t>limitée</a:t>
                      </a:r>
                      <a:r>
                        <a:rPr sz="900" spc="45" dirty="0">
                          <a:latin typeface="Calibri"/>
                          <a:cs typeface="Calibri"/>
                        </a:rPr>
                        <a:t> </a:t>
                      </a:r>
                      <a:r>
                        <a:rPr sz="900" dirty="0">
                          <a:latin typeface="Calibri"/>
                          <a:cs typeface="Calibri"/>
                        </a:rPr>
                        <a:t>au</a:t>
                      </a:r>
                      <a:r>
                        <a:rPr sz="900" spc="-15" dirty="0">
                          <a:latin typeface="Calibri"/>
                          <a:cs typeface="Calibri"/>
                        </a:rPr>
                        <a:t> </a:t>
                      </a:r>
                      <a:r>
                        <a:rPr sz="900" spc="-5" dirty="0">
                          <a:latin typeface="Calibri"/>
                          <a:cs typeface="Calibri"/>
                        </a:rPr>
                        <a:t>surcoût</a:t>
                      </a:r>
                      <a:r>
                        <a:rPr sz="900" dirty="0">
                          <a:latin typeface="Calibri"/>
                          <a:cs typeface="Calibri"/>
                        </a:rPr>
                        <a:t> </a:t>
                      </a:r>
                      <a:r>
                        <a:rPr sz="900" spc="-5" dirty="0">
                          <a:latin typeface="Calibri"/>
                          <a:cs typeface="Calibri"/>
                        </a:rPr>
                        <a:t>pris</a:t>
                      </a:r>
                      <a:r>
                        <a:rPr sz="900" spc="10" dirty="0">
                          <a:latin typeface="Calibri"/>
                          <a:cs typeface="Calibri"/>
                        </a:rPr>
                        <a:t> </a:t>
                      </a:r>
                      <a:r>
                        <a:rPr sz="900" spc="-5" dirty="0">
                          <a:latin typeface="Calibri"/>
                          <a:cs typeface="Calibri"/>
                        </a:rPr>
                        <a:t>en</a:t>
                      </a:r>
                      <a:r>
                        <a:rPr sz="900" spc="5" dirty="0">
                          <a:latin typeface="Calibri"/>
                          <a:cs typeface="Calibri"/>
                        </a:rPr>
                        <a:t> </a:t>
                      </a:r>
                      <a:r>
                        <a:rPr sz="900" spc="-5" dirty="0">
                          <a:latin typeface="Calibri"/>
                          <a:cs typeface="Calibri"/>
                        </a:rPr>
                        <a:t>charge</a:t>
                      </a:r>
                      <a:r>
                        <a:rPr sz="900" dirty="0">
                          <a:latin typeface="Calibri"/>
                          <a:cs typeface="Calibri"/>
                        </a:rPr>
                        <a:t> </a:t>
                      </a:r>
                      <a:r>
                        <a:rPr sz="900" spc="-5" dirty="0">
                          <a:latin typeface="Calibri"/>
                          <a:cs typeface="Calibri"/>
                        </a:rPr>
                        <a:t>par </a:t>
                      </a:r>
                      <a:r>
                        <a:rPr sz="900" spc="-190" dirty="0">
                          <a:latin typeface="Calibri"/>
                          <a:cs typeface="Calibri"/>
                        </a:rPr>
                        <a:t> </a:t>
                      </a:r>
                      <a:r>
                        <a:rPr sz="900" spc="-5" dirty="0">
                          <a:latin typeface="Calibri"/>
                          <a:cs typeface="Calibri"/>
                        </a:rPr>
                        <a:t>l'employeur</a:t>
                      </a:r>
                      <a:r>
                        <a:rPr sz="900" spc="25" dirty="0">
                          <a:latin typeface="Calibri"/>
                          <a:cs typeface="Calibri"/>
                        </a:rPr>
                        <a:t> </a:t>
                      </a:r>
                      <a:r>
                        <a:rPr sz="900" spc="-5" dirty="0">
                          <a:latin typeface="Calibri"/>
                          <a:cs typeface="Calibri"/>
                        </a:rPr>
                        <a:t>pour</a:t>
                      </a:r>
                      <a:r>
                        <a:rPr sz="900" spc="10" dirty="0">
                          <a:latin typeface="Calibri"/>
                          <a:cs typeface="Calibri"/>
                        </a:rPr>
                        <a:t> </a:t>
                      </a:r>
                      <a:r>
                        <a:rPr sz="900" spc="-5" dirty="0">
                          <a:latin typeface="Calibri"/>
                          <a:cs typeface="Calibri"/>
                        </a:rPr>
                        <a:t>les</a:t>
                      </a:r>
                      <a:r>
                        <a:rPr sz="900" spc="5" dirty="0">
                          <a:latin typeface="Calibri"/>
                          <a:cs typeface="Calibri"/>
                        </a:rPr>
                        <a:t> </a:t>
                      </a:r>
                      <a:r>
                        <a:rPr sz="900" spc="-5" dirty="0">
                          <a:latin typeface="Calibri"/>
                          <a:cs typeface="Calibri"/>
                        </a:rPr>
                        <a:t>agents</a:t>
                      </a:r>
                      <a:r>
                        <a:rPr sz="900" spc="5" dirty="0">
                          <a:latin typeface="Calibri"/>
                          <a:cs typeface="Calibri"/>
                        </a:rPr>
                        <a:t> </a:t>
                      </a:r>
                      <a:r>
                        <a:rPr sz="900" spc="-5" dirty="0">
                          <a:latin typeface="Calibri"/>
                          <a:cs typeface="Calibri"/>
                        </a:rPr>
                        <a:t>éligibles.</a:t>
                      </a:r>
                      <a:endParaRPr sz="900">
                        <a:latin typeface="Calibri"/>
                        <a:cs typeface="Calibri"/>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589337">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35"/>
                        </a:spcBef>
                      </a:pPr>
                      <a:endParaRPr sz="950" dirty="0">
                        <a:latin typeface="Times New Roman"/>
                        <a:cs typeface="Times New Roman"/>
                      </a:endParaRPr>
                    </a:p>
                    <a:p>
                      <a:pPr marL="120650" marR="114935" algn="ctr">
                        <a:lnSpc>
                          <a:spcPct val="100000"/>
                        </a:lnSpc>
                      </a:pPr>
                      <a:r>
                        <a:rPr sz="1400" b="1" spc="-5" dirty="0">
                          <a:solidFill>
                            <a:srgbClr val="006FC0"/>
                          </a:solidFill>
                          <a:highlight>
                            <a:srgbClr val="FFFF00"/>
                          </a:highlight>
                          <a:latin typeface="Calibri"/>
                          <a:cs typeface="Calibri"/>
                        </a:rPr>
                        <a:t>Aide au</a:t>
                      </a:r>
                      <a:r>
                        <a:rPr sz="1400" b="1"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parcours vers l'emploi (Déménagement, </a:t>
                      </a:r>
                      <a:r>
                        <a:rPr sz="1400" b="1" spc="-215"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équipement</a:t>
                      </a:r>
                      <a:r>
                        <a:rPr sz="1400" b="1" spc="-15"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pédagogique</a:t>
                      </a:r>
                      <a:r>
                        <a:rPr sz="1400" b="1" spc="-10"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de</a:t>
                      </a:r>
                      <a:r>
                        <a:rPr sz="1400" b="1" spc="-10"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l'apprenti,</a:t>
                      </a:r>
                      <a:r>
                        <a:rPr sz="1400" b="1" spc="15"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besoins </a:t>
                      </a:r>
                      <a:r>
                        <a:rPr sz="1400" b="1"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individuels</a:t>
                      </a:r>
                      <a:r>
                        <a:rPr sz="1400" b="1" spc="30" dirty="0">
                          <a:solidFill>
                            <a:srgbClr val="006FC0"/>
                          </a:solidFill>
                          <a:highlight>
                            <a:srgbClr val="FFFF00"/>
                          </a:highlight>
                          <a:latin typeface="Calibri"/>
                          <a:cs typeface="Calibri"/>
                        </a:rPr>
                        <a:t> </a:t>
                      </a:r>
                      <a:r>
                        <a:rPr sz="1400" b="1" spc="-5" dirty="0">
                          <a:solidFill>
                            <a:srgbClr val="006FC0"/>
                          </a:solidFill>
                          <a:highlight>
                            <a:srgbClr val="FFFF00"/>
                          </a:highlight>
                          <a:latin typeface="Calibri"/>
                          <a:cs typeface="Calibri"/>
                        </a:rPr>
                        <a:t>spécifiques)</a:t>
                      </a:r>
                      <a:endParaRPr sz="1400" b="1" dirty="0">
                        <a:highlight>
                          <a:srgbClr val="FFFF00"/>
                        </a:highlight>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spcBef>
                          <a:spcPts val="20"/>
                        </a:spcBef>
                      </a:pPr>
                      <a:endParaRPr sz="1300" dirty="0">
                        <a:latin typeface="Times New Roman"/>
                        <a:cs typeface="Times New Roman"/>
                      </a:endParaRPr>
                    </a:p>
                    <a:p>
                      <a:pPr marL="1270" algn="ctr">
                        <a:lnSpc>
                          <a:spcPct val="100000"/>
                        </a:lnSpc>
                        <a:spcBef>
                          <a:spcPts val="5"/>
                        </a:spcBef>
                      </a:pPr>
                      <a:r>
                        <a:rPr sz="900" dirty="0">
                          <a:solidFill>
                            <a:srgbClr val="006FC0"/>
                          </a:solidFill>
                          <a:latin typeface="Calibri"/>
                          <a:cs typeface="Calibri"/>
                        </a:rPr>
                        <a:t>750€</a:t>
                      </a:r>
                      <a:r>
                        <a:rPr sz="900" spc="-45" dirty="0">
                          <a:solidFill>
                            <a:srgbClr val="006FC0"/>
                          </a:solidFill>
                          <a:latin typeface="Calibri"/>
                          <a:cs typeface="Calibri"/>
                        </a:rPr>
                        <a:t> </a:t>
                      </a:r>
                      <a:r>
                        <a:rPr sz="900" spc="-5" dirty="0">
                          <a:solidFill>
                            <a:srgbClr val="006FC0"/>
                          </a:solidFill>
                          <a:latin typeface="Calibri"/>
                          <a:cs typeface="Calibri"/>
                        </a:rPr>
                        <a:t>maximum</a:t>
                      </a:r>
                      <a:r>
                        <a:rPr sz="900" spc="5" dirty="0">
                          <a:solidFill>
                            <a:srgbClr val="006FC0"/>
                          </a:solidFill>
                          <a:latin typeface="Calibri"/>
                          <a:cs typeface="Calibri"/>
                        </a:rPr>
                        <a:t> </a:t>
                      </a:r>
                      <a:r>
                        <a:rPr sz="900" spc="-5" dirty="0">
                          <a:solidFill>
                            <a:srgbClr val="006FC0"/>
                          </a:solidFill>
                          <a:latin typeface="Calibri"/>
                          <a:cs typeface="Calibri"/>
                        </a:rPr>
                        <a:t>par</a:t>
                      </a:r>
                      <a:r>
                        <a:rPr sz="900" spc="-30" dirty="0">
                          <a:solidFill>
                            <a:srgbClr val="006FC0"/>
                          </a:solidFill>
                          <a:latin typeface="Calibri"/>
                          <a:cs typeface="Calibri"/>
                        </a:rPr>
                        <a:t> </a:t>
                      </a:r>
                      <a:r>
                        <a:rPr sz="900" spc="-5" dirty="0">
                          <a:solidFill>
                            <a:srgbClr val="006FC0"/>
                          </a:solidFill>
                          <a:latin typeface="Calibri"/>
                          <a:cs typeface="Calibri"/>
                        </a:rPr>
                        <a:t>agent</a:t>
                      </a:r>
                      <a:endParaRPr sz="900" dirty="0">
                        <a:latin typeface="Calibri"/>
                        <a:cs typeface="Calibri"/>
                      </a:endParaRPr>
                    </a:p>
                    <a:p>
                      <a:pPr>
                        <a:lnSpc>
                          <a:spcPct val="100000"/>
                        </a:lnSpc>
                        <a:spcBef>
                          <a:spcPts val="45"/>
                        </a:spcBef>
                      </a:pPr>
                      <a:endParaRPr sz="900" dirty="0">
                        <a:latin typeface="Times New Roman"/>
                        <a:cs typeface="Times New Roman"/>
                      </a:endParaRPr>
                    </a:p>
                    <a:p>
                      <a:pPr marL="152400" marR="145415" algn="ctr">
                        <a:lnSpc>
                          <a:spcPct val="100000"/>
                        </a:lnSpc>
                      </a:pPr>
                      <a:r>
                        <a:rPr sz="900" dirty="0">
                          <a:solidFill>
                            <a:srgbClr val="006FC0"/>
                          </a:solidFill>
                          <a:latin typeface="Calibri"/>
                          <a:cs typeface="Calibri"/>
                        </a:rPr>
                        <a:t>A</a:t>
                      </a:r>
                      <a:r>
                        <a:rPr sz="900" spc="-15" dirty="0">
                          <a:solidFill>
                            <a:srgbClr val="006FC0"/>
                          </a:solidFill>
                          <a:latin typeface="Calibri"/>
                          <a:cs typeface="Calibri"/>
                        </a:rPr>
                        <a:t> </a:t>
                      </a:r>
                      <a:r>
                        <a:rPr sz="900" spc="-5" dirty="0">
                          <a:solidFill>
                            <a:srgbClr val="006FC0"/>
                          </a:solidFill>
                          <a:latin typeface="Calibri"/>
                          <a:cs typeface="Calibri"/>
                        </a:rPr>
                        <a:t>demander</a:t>
                      </a:r>
                      <a:r>
                        <a:rPr sz="900" spc="30" dirty="0">
                          <a:solidFill>
                            <a:srgbClr val="006FC0"/>
                          </a:solidFill>
                          <a:latin typeface="Calibri"/>
                          <a:cs typeface="Calibri"/>
                        </a:rPr>
                        <a:t> </a:t>
                      </a:r>
                      <a:r>
                        <a:rPr sz="900" spc="-5" dirty="0">
                          <a:solidFill>
                            <a:srgbClr val="006FC0"/>
                          </a:solidFill>
                          <a:latin typeface="Calibri"/>
                          <a:cs typeface="Calibri"/>
                        </a:rPr>
                        <a:t>dans les</a:t>
                      </a:r>
                      <a:r>
                        <a:rPr sz="900" spc="5" dirty="0">
                          <a:solidFill>
                            <a:srgbClr val="006FC0"/>
                          </a:solidFill>
                          <a:latin typeface="Calibri"/>
                          <a:cs typeface="Calibri"/>
                        </a:rPr>
                        <a:t> </a:t>
                      </a:r>
                      <a:r>
                        <a:rPr sz="900" dirty="0">
                          <a:solidFill>
                            <a:srgbClr val="006FC0"/>
                          </a:solidFill>
                          <a:latin typeface="Calibri"/>
                          <a:cs typeface="Calibri"/>
                        </a:rPr>
                        <a:t>3</a:t>
                      </a:r>
                      <a:r>
                        <a:rPr sz="900" spc="-15" dirty="0">
                          <a:solidFill>
                            <a:srgbClr val="006FC0"/>
                          </a:solidFill>
                          <a:latin typeface="Calibri"/>
                          <a:cs typeface="Calibri"/>
                        </a:rPr>
                        <a:t> </a:t>
                      </a:r>
                      <a:r>
                        <a:rPr sz="900" spc="-5" dirty="0">
                          <a:solidFill>
                            <a:srgbClr val="006FC0"/>
                          </a:solidFill>
                          <a:latin typeface="Calibri"/>
                          <a:cs typeface="Calibri"/>
                        </a:rPr>
                        <a:t>premiers</a:t>
                      </a:r>
                      <a:r>
                        <a:rPr sz="900" spc="30" dirty="0">
                          <a:solidFill>
                            <a:srgbClr val="006FC0"/>
                          </a:solidFill>
                          <a:latin typeface="Calibri"/>
                          <a:cs typeface="Calibri"/>
                        </a:rPr>
                        <a:t> </a:t>
                      </a:r>
                      <a:r>
                        <a:rPr sz="900" dirty="0">
                          <a:solidFill>
                            <a:srgbClr val="006FC0"/>
                          </a:solidFill>
                          <a:latin typeface="Calibri"/>
                          <a:cs typeface="Calibri"/>
                        </a:rPr>
                        <a:t>mois</a:t>
                      </a:r>
                      <a:r>
                        <a:rPr sz="900" spc="5" dirty="0">
                          <a:solidFill>
                            <a:srgbClr val="006FC0"/>
                          </a:solidFill>
                          <a:latin typeface="Calibri"/>
                          <a:cs typeface="Calibri"/>
                        </a:rPr>
                        <a:t> </a:t>
                      </a:r>
                      <a:r>
                        <a:rPr sz="900" spc="-5" dirty="0">
                          <a:solidFill>
                            <a:srgbClr val="006FC0"/>
                          </a:solidFill>
                          <a:latin typeface="Calibri"/>
                          <a:cs typeface="Calibri"/>
                        </a:rPr>
                        <a:t>suivant</a:t>
                      </a:r>
                      <a:r>
                        <a:rPr sz="900" spc="5" dirty="0">
                          <a:solidFill>
                            <a:srgbClr val="006FC0"/>
                          </a:solidFill>
                          <a:latin typeface="Calibri"/>
                          <a:cs typeface="Calibri"/>
                        </a:rPr>
                        <a:t> </a:t>
                      </a:r>
                      <a:r>
                        <a:rPr sz="900" spc="-5" dirty="0">
                          <a:solidFill>
                            <a:srgbClr val="006FC0"/>
                          </a:solidFill>
                          <a:latin typeface="Calibri"/>
                          <a:cs typeface="Calibri"/>
                        </a:rPr>
                        <a:t>le</a:t>
                      </a:r>
                      <a:r>
                        <a:rPr sz="900" spc="5" dirty="0">
                          <a:solidFill>
                            <a:srgbClr val="006FC0"/>
                          </a:solidFill>
                          <a:latin typeface="Calibri"/>
                          <a:cs typeface="Calibri"/>
                        </a:rPr>
                        <a:t> </a:t>
                      </a:r>
                      <a:r>
                        <a:rPr sz="900" spc="-5" dirty="0">
                          <a:solidFill>
                            <a:srgbClr val="006FC0"/>
                          </a:solidFill>
                          <a:latin typeface="Calibri"/>
                          <a:cs typeface="Calibri"/>
                        </a:rPr>
                        <a:t>changement</a:t>
                      </a:r>
                      <a:r>
                        <a:rPr sz="900" spc="20" dirty="0">
                          <a:solidFill>
                            <a:srgbClr val="006FC0"/>
                          </a:solidFill>
                          <a:latin typeface="Calibri"/>
                          <a:cs typeface="Calibri"/>
                        </a:rPr>
                        <a:t> </a:t>
                      </a:r>
                      <a:r>
                        <a:rPr sz="900" spc="-5" dirty="0">
                          <a:solidFill>
                            <a:srgbClr val="006FC0"/>
                          </a:solidFill>
                          <a:latin typeface="Calibri"/>
                          <a:cs typeface="Calibri"/>
                        </a:rPr>
                        <a:t>de </a:t>
                      </a:r>
                      <a:r>
                        <a:rPr sz="900" spc="-190" dirty="0">
                          <a:solidFill>
                            <a:srgbClr val="006FC0"/>
                          </a:solidFill>
                          <a:latin typeface="Calibri"/>
                          <a:cs typeface="Calibri"/>
                        </a:rPr>
                        <a:t> </a:t>
                      </a:r>
                      <a:r>
                        <a:rPr sz="900" spc="-5" dirty="0">
                          <a:solidFill>
                            <a:srgbClr val="006FC0"/>
                          </a:solidFill>
                          <a:latin typeface="Calibri"/>
                          <a:cs typeface="Calibri"/>
                        </a:rPr>
                        <a:t>résidence,</a:t>
                      </a:r>
                      <a:r>
                        <a:rPr sz="900" spc="20" dirty="0">
                          <a:solidFill>
                            <a:srgbClr val="006FC0"/>
                          </a:solidFill>
                          <a:latin typeface="Calibri"/>
                          <a:cs typeface="Calibri"/>
                        </a:rPr>
                        <a:t> </a:t>
                      </a:r>
                      <a:r>
                        <a:rPr sz="900" dirty="0">
                          <a:solidFill>
                            <a:srgbClr val="006FC0"/>
                          </a:solidFill>
                          <a:latin typeface="Calibri"/>
                          <a:cs typeface="Calibri"/>
                        </a:rPr>
                        <a:t>ou</a:t>
                      </a:r>
                      <a:r>
                        <a:rPr sz="900" spc="-5" dirty="0">
                          <a:solidFill>
                            <a:srgbClr val="006FC0"/>
                          </a:solidFill>
                          <a:latin typeface="Calibri"/>
                          <a:cs typeface="Calibri"/>
                        </a:rPr>
                        <a:t> les</a:t>
                      </a:r>
                      <a:r>
                        <a:rPr sz="900" spc="5" dirty="0">
                          <a:solidFill>
                            <a:srgbClr val="006FC0"/>
                          </a:solidFill>
                          <a:latin typeface="Calibri"/>
                          <a:cs typeface="Calibri"/>
                        </a:rPr>
                        <a:t> </a:t>
                      </a:r>
                      <a:r>
                        <a:rPr sz="900" dirty="0">
                          <a:solidFill>
                            <a:srgbClr val="006FC0"/>
                          </a:solidFill>
                          <a:latin typeface="Calibri"/>
                          <a:cs typeface="Calibri"/>
                        </a:rPr>
                        <a:t>3</a:t>
                      </a:r>
                      <a:r>
                        <a:rPr sz="900" spc="-15" dirty="0">
                          <a:solidFill>
                            <a:srgbClr val="006FC0"/>
                          </a:solidFill>
                          <a:latin typeface="Calibri"/>
                          <a:cs typeface="Calibri"/>
                        </a:rPr>
                        <a:t> </a:t>
                      </a:r>
                      <a:r>
                        <a:rPr sz="900" spc="-5" dirty="0">
                          <a:solidFill>
                            <a:srgbClr val="006FC0"/>
                          </a:solidFill>
                          <a:latin typeface="Calibri"/>
                          <a:cs typeface="Calibri"/>
                        </a:rPr>
                        <a:t>premiers</a:t>
                      </a:r>
                      <a:r>
                        <a:rPr sz="900" spc="30" dirty="0">
                          <a:solidFill>
                            <a:srgbClr val="006FC0"/>
                          </a:solidFill>
                          <a:latin typeface="Calibri"/>
                          <a:cs typeface="Calibri"/>
                        </a:rPr>
                        <a:t> </a:t>
                      </a:r>
                      <a:r>
                        <a:rPr sz="900" spc="-5" dirty="0">
                          <a:solidFill>
                            <a:srgbClr val="006FC0"/>
                          </a:solidFill>
                          <a:latin typeface="Calibri"/>
                          <a:cs typeface="Calibri"/>
                        </a:rPr>
                        <a:t>mois de</a:t>
                      </a:r>
                      <a:r>
                        <a:rPr sz="900" spc="5" dirty="0">
                          <a:solidFill>
                            <a:srgbClr val="006FC0"/>
                          </a:solidFill>
                          <a:latin typeface="Calibri"/>
                          <a:cs typeface="Calibri"/>
                        </a:rPr>
                        <a:t> </a:t>
                      </a:r>
                      <a:r>
                        <a:rPr sz="900" spc="-5" dirty="0">
                          <a:solidFill>
                            <a:srgbClr val="006FC0"/>
                          </a:solidFill>
                          <a:latin typeface="Calibri"/>
                          <a:cs typeface="Calibri"/>
                        </a:rPr>
                        <a:t>la scolarité.</a:t>
                      </a:r>
                      <a:endParaRPr sz="900" dirty="0">
                        <a:latin typeface="Calibri"/>
                        <a:cs typeface="Calibri"/>
                      </a:endParaRPr>
                    </a:p>
                    <a:p>
                      <a:pPr>
                        <a:lnSpc>
                          <a:spcPct val="100000"/>
                        </a:lnSpc>
                        <a:spcBef>
                          <a:spcPts val="45"/>
                        </a:spcBef>
                      </a:pPr>
                      <a:endParaRPr sz="900" dirty="0">
                        <a:latin typeface="Times New Roman"/>
                        <a:cs typeface="Times New Roman"/>
                      </a:endParaRPr>
                    </a:p>
                    <a:p>
                      <a:pPr marL="1093470" marR="31115" indent="-1056640">
                        <a:lnSpc>
                          <a:spcPct val="100000"/>
                        </a:lnSpc>
                      </a:pPr>
                      <a:r>
                        <a:rPr sz="900" dirty="0">
                          <a:solidFill>
                            <a:srgbClr val="006FC0"/>
                          </a:solidFill>
                          <a:latin typeface="Calibri"/>
                          <a:cs typeface="Calibri"/>
                        </a:rPr>
                        <a:t>Pour</a:t>
                      </a:r>
                      <a:r>
                        <a:rPr sz="900" spc="-20" dirty="0">
                          <a:solidFill>
                            <a:srgbClr val="006FC0"/>
                          </a:solidFill>
                          <a:latin typeface="Calibri"/>
                          <a:cs typeface="Calibri"/>
                        </a:rPr>
                        <a:t> </a:t>
                      </a:r>
                      <a:r>
                        <a:rPr sz="900" spc="-5" dirty="0">
                          <a:solidFill>
                            <a:srgbClr val="006FC0"/>
                          </a:solidFill>
                          <a:latin typeface="Calibri"/>
                          <a:cs typeface="Calibri"/>
                        </a:rPr>
                        <a:t>des</a:t>
                      </a:r>
                      <a:r>
                        <a:rPr sz="900" spc="5" dirty="0">
                          <a:solidFill>
                            <a:srgbClr val="006FC0"/>
                          </a:solidFill>
                          <a:latin typeface="Calibri"/>
                          <a:cs typeface="Calibri"/>
                        </a:rPr>
                        <a:t> </a:t>
                      </a:r>
                      <a:r>
                        <a:rPr sz="900" spc="-5" dirty="0">
                          <a:solidFill>
                            <a:srgbClr val="006FC0"/>
                          </a:solidFill>
                          <a:latin typeface="Calibri"/>
                          <a:cs typeface="Calibri"/>
                        </a:rPr>
                        <a:t>besoins</a:t>
                      </a:r>
                      <a:r>
                        <a:rPr sz="900" spc="15" dirty="0">
                          <a:solidFill>
                            <a:srgbClr val="006FC0"/>
                          </a:solidFill>
                          <a:latin typeface="Calibri"/>
                          <a:cs typeface="Calibri"/>
                        </a:rPr>
                        <a:t> </a:t>
                      </a:r>
                      <a:r>
                        <a:rPr sz="900" spc="-5" dirty="0">
                          <a:solidFill>
                            <a:srgbClr val="006FC0"/>
                          </a:solidFill>
                          <a:latin typeface="Calibri"/>
                          <a:cs typeface="Calibri"/>
                        </a:rPr>
                        <a:t>spécifiques,</a:t>
                      </a:r>
                      <a:r>
                        <a:rPr sz="900" spc="30" dirty="0">
                          <a:solidFill>
                            <a:srgbClr val="006FC0"/>
                          </a:solidFill>
                          <a:latin typeface="Calibri"/>
                          <a:cs typeface="Calibri"/>
                        </a:rPr>
                        <a:t> </a:t>
                      </a:r>
                      <a:r>
                        <a:rPr sz="900" spc="-5" dirty="0">
                          <a:solidFill>
                            <a:srgbClr val="006FC0"/>
                          </a:solidFill>
                          <a:latin typeface="Calibri"/>
                          <a:cs typeface="Calibri"/>
                        </a:rPr>
                        <a:t>nécessité</a:t>
                      </a:r>
                      <a:r>
                        <a:rPr sz="900" spc="15" dirty="0">
                          <a:solidFill>
                            <a:srgbClr val="006FC0"/>
                          </a:solidFill>
                          <a:latin typeface="Calibri"/>
                          <a:cs typeface="Calibri"/>
                        </a:rPr>
                        <a:t> </a:t>
                      </a:r>
                      <a:r>
                        <a:rPr sz="900" spc="-5" dirty="0">
                          <a:solidFill>
                            <a:srgbClr val="006FC0"/>
                          </a:solidFill>
                          <a:latin typeface="Calibri"/>
                          <a:cs typeface="Calibri"/>
                        </a:rPr>
                        <a:t>d'une</a:t>
                      </a:r>
                      <a:r>
                        <a:rPr sz="900" spc="10" dirty="0">
                          <a:solidFill>
                            <a:srgbClr val="006FC0"/>
                          </a:solidFill>
                          <a:latin typeface="Calibri"/>
                          <a:cs typeface="Calibri"/>
                        </a:rPr>
                        <a:t> </a:t>
                      </a:r>
                      <a:r>
                        <a:rPr sz="900" spc="-5" dirty="0">
                          <a:solidFill>
                            <a:srgbClr val="006FC0"/>
                          </a:solidFill>
                          <a:latin typeface="Calibri"/>
                          <a:cs typeface="Calibri"/>
                        </a:rPr>
                        <a:t>prescription</a:t>
                      </a:r>
                      <a:r>
                        <a:rPr sz="900" spc="15" dirty="0">
                          <a:solidFill>
                            <a:srgbClr val="006FC0"/>
                          </a:solidFill>
                          <a:latin typeface="Calibri"/>
                          <a:cs typeface="Calibri"/>
                        </a:rPr>
                        <a:t> </a:t>
                      </a:r>
                      <a:r>
                        <a:rPr sz="900" spc="-5" dirty="0">
                          <a:solidFill>
                            <a:srgbClr val="006FC0"/>
                          </a:solidFill>
                          <a:latin typeface="Calibri"/>
                          <a:cs typeface="Calibri"/>
                        </a:rPr>
                        <a:t>du</a:t>
                      </a:r>
                      <a:r>
                        <a:rPr sz="900" spc="5" dirty="0">
                          <a:solidFill>
                            <a:srgbClr val="006FC0"/>
                          </a:solidFill>
                          <a:latin typeface="Calibri"/>
                          <a:cs typeface="Calibri"/>
                        </a:rPr>
                        <a:t> </a:t>
                      </a:r>
                      <a:r>
                        <a:rPr sz="900" spc="-5" dirty="0">
                          <a:solidFill>
                            <a:srgbClr val="006FC0"/>
                          </a:solidFill>
                          <a:latin typeface="Calibri"/>
                          <a:cs typeface="Calibri"/>
                        </a:rPr>
                        <a:t>Service </a:t>
                      </a:r>
                      <a:r>
                        <a:rPr sz="900" spc="-190" dirty="0">
                          <a:solidFill>
                            <a:srgbClr val="006FC0"/>
                          </a:solidFill>
                          <a:latin typeface="Calibri"/>
                          <a:cs typeface="Calibri"/>
                        </a:rPr>
                        <a:t> </a:t>
                      </a:r>
                      <a:r>
                        <a:rPr sz="900" spc="-5" dirty="0">
                          <a:solidFill>
                            <a:srgbClr val="006FC0"/>
                          </a:solidFill>
                          <a:latin typeface="Calibri"/>
                          <a:cs typeface="Calibri"/>
                        </a:rPr>
                        <a:t>Public</a:t>
                      </a:r>
                      <a:r>
                        <a:rPr sz="900" spc="5" dirty="0">
                          <a:solidFill>
                            <a:srgbClr val="006FC0"/>
                          </a:solidFill>
                          <a:latin typeface="Calibri"/>
                          <a:cs typeface="Calibri"/>
                        </a:rPr>
                        <a:t> </a:t>
                      </a:r>
                      <a:r>
                        <a:rPr sz="900" spc="-5" dirty="0">
                          <a:solidFill>
                            <a:srgbClr val="006FC0"/>
                          </a:solidFill>
                          <a:latin typeface="Calibri"/>
                          <a:cs typeface="Calibri"/>
                        </a:rPr>
                        <a:t>de</a:t>
                      </a:r>
                      <a:r>
                        <a:rPr sz="900" spc="5" dirty="0">
                          <a:solidFill>
                            <a:srgbClr val="006FC0"/>
                          </a:solidFill>
                          <a:latin typeface="Calibri"/>
                          <a:cs typeface="Calibri"/>
                        </a:rPr>
                        <a:t> </a:t>
                      </a:r>
                      <a:r>
                        <a:rPr sz="900" spc="-5" dirty="0">
                          <a:solidFill>
                            <a:srgbClr val="006FC0"/>
                          </a:solidFill>
                          <a:latin typeface="Calibri"/>
                          <a:cs typeface="Calibri"/>
                        </a:rPr>
                        <a:t>l'Emploi</a:t>
                      </a:r>
                      <a:r>
                        <a:rPr sz="900" spc="5" dirty="0">
                          <a:solidFill>
                            <a:srgbClr val="006FC0"/>
                          </a:solidFill>
                          <a:latin typeface="Calibri"/>
                          <a:cs typeface="Calibri"/>
                        </a:rPr>
                        <a:t> </a:t>
                      </a:r>
                      <a:r>
                        <a:rPr sz="900" spc="-5" dirty="0">
                          <a:solidFill>
                            <a:srgbClr val="006FC0"/>
                          </a:solidFill>
                          <a:latin typeface="Calibri"/>
                          <a:cs typeface="Calibri"/>
                        </a:rPr>
                        <a:t>(SPE)</a:t>
                      </a:r>
                      <a:endParaRPr sz="900" dirty="0">
                        <a:latin typeface="Calibri"/>
                        <a:cs typeface="Calibri"/>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spcBef>
                          <a:spcPts val="20"/>
                        </a:spcBef>
                      </a:pPr>
                      <a:endParaRPr sz="1300" dirty="0">
                        <a:latin typeface="Times New Roman"/>
                        <a:cs typeface="Times New Roman"/>
                      </a:endParaRPr>
                    </a:p>
                    <a:p>
                      <a:pPr marL="15875" marR="8255" indent="635" algn="ctr">
                        <a:lnSpc>
                          <a:spcPct val="100000"/>
                        </a:lnSpc>
                        <a:spcBef>
                          <a:spcPts val="5"/>
                        </a:spcBef>
                      </a:pPr>
                      <a:r>
                        <a:rPr sz="900" spc="-5" dirty="0">
                          <a:solidFill>
                            <a:srgbClr val="006FC0"/>
                          </a:solidFill>
                          <a:latin typeface="Calibri"/>
                          <a:cs typeface="Calibri"/>
                        </a:rPr>
                        <a:t>Pour</a:t>
                      </a:r>
                      <a:r>
                        <a:rPr sz="900" spc="-15" dirty="0">
                          <a:solidFill>
                            <a:srgbClr val="006FC0"/>
                          </a:solidFill>
                          <a:latin typeface="Calibri"/>
                          <a:cs typeface="Calibri"/>
                        </a:rPr>
                        <a:t> </a:t>
                      </a:r>
                      <a:r>
                        <a:rPr sz="900" spc="-5" dirty="0">
                          <a:solidFill>
                            <a:srgbClr val="006FC0"/>
                          </a:solidFill>
                          <a:latin typeface="Calibri"/>
                          <a:cs typeface="Calibri"/>
                        </a:rPr>
                        <a:t>un</a:t>
                      </a:r>
                      <a:r>
                        <a:rPr sz="900" spc="5" dirty="0">
                          <a:solidFill>
                            <a:srgbClr val="006FC0"/>
                          </a:solidFill>
                          <a:latin typeface="Calibri"/>
                          <a:cs typeface="Calibri"/>
                        </a:rPr>
                        <a:t> </a:t>
                      </a:r>
                      <a:r>
                        <a:rPr sz="900" spc="-5" dirty="0">
                          <a:solidFill>
                            <a:srgbClr val="006FC0"/>
                          </a:solidFill>
                          <a:latin typeface="Calibri"/>
                          <a:cs typeface="Calibri"/>
                        </a:rPr>
                        <a:t>déménagement</a:t>
                      </a:r>
                      <a:r>
                        <a:rPr sz="900" spc="45" dirty="0">
                          <a:solidFill>
                            <a:srgbClr val="006FC0"/>
                          </a:solidFill>
                          <a:latin typeface="Calibri"/>
                          <a:cs typeface="Calibri"/>
                        </a:rPr>
                        <a:t> </a:t>
                      </a:r>
                      <a:r>
                        <a:rPr sz="900" spc="-5" dirty="0">
                          <a:solidFill>
                            <a:srgbClr val="006FC0"/>
                          </a:solidFill>
                          <a:latin typeface="Calibri"/>
                          <a:cs typeface="Calibri"/>
                        </a:rPr>
                        <a:t>elle</a:t>
                      </a:r>
                      <a:r>
                        <a:rPr sz="900" spc="15" dirty="0">
                          <a:solidFill>
                            <a:srgbClr val="006FC0"/>
                          </a:solidFill>
                          <a:latin typeface="Calibri"/>
                          <a:cs typeface="Calibri"/>
                        </a:rPr>
                        <a:t> </a:t>
                      </a:r>
                      <a:r>
                        <a:rPr sz="900" spc="-5" dirty="0">
                          <a:solidFill>
                            <a:srgbClr val="006FC0"/>
                          </a:solidFill>
                          <a:latin typeface="Calibri"/>
                          <a:cs typeface="Calibri"/>
                        </a:rPr>
                        <a:t>s'adresse</a:t>
                      </a:r>
                      <a:r>
                        <a:rPr sz="900" spc="5" dirty="0">
                          <a:solidFill>
                            <a:srgbClr val="006FC0"/>
                          </a:solidFill>
                          <a:latin typeface="Calibri"/>
                          <a:cs typeface="Calibri"/>
                        </a:rPr>
                        <a:t> </a:t>
                      </a:r>
                      <a:r>
                        <a:rPr sz="900" spc="-5" dirty="0">
                          <a:solidFill>
                            <a:srgbClr val="006FC0"/>
                          </a:solidFill>
                          <a:latin typeface="Calibri"/>
                          <a:cs typeface="Calibri"/>
                        </a:rPr>
                        <a:t>aux</a:t>
                      </a:r>
                      <a:r>
                        <a:rPr sz="900" spc="-10" dirty="0">
                          <a:solidFill>
                            <a:srgbClr val="006FC0"/>
                          </a:solidFill>
                          <a:latin typeface="Calibri"/>
                          <a:cs typeface="Calibri"/>
                        </a:rPr>
                        <a:t> </a:t>
                      </a:r>
                      <a:r>
                        <a:rPr sz="900" spc="-5" dirty="0">
                          <a:solidFill>
                            <a:srgbClr val="006FC0"/>
                          </a:solidFill>
                          <a:latin typeface="Calibri"/>
                          <a:cs typeface="Calibri"/>
                        </a:rPr>
                        <a:t>personnes</a:t>
                      </a:r>
                      <a:r>
                        <a:rPr sz="900" spc="30" dirty="0">
                          <a:solidFill>
                            <a:srgbClr val="006FC0"/>
                          </a:solidFill>
                          <a:latin typeface="Calibri"/>
                          <a:cs typeface="Calibri"/>
                        </a:rPr>
                        <a:t> </a:t>
                      </a:r>
                      <a:r>
                        <a:rPr sz="900" spc="-5" dirty="0">
                          <a:solidFill>
                            <a:srgbClr val="006FC0"/>
                          </a:solidFill>
                          <a:latin typeface="Calibri"/>
                          <a:cs typeface="Calibri"/>
                        </a:rPr>
                        <a:t>obligées</a:t>
                      </a:r>
                      <a:r>
                        <a:rPr sz="900" spc="15" dirty="0">
                          <a:solidFill>
                            <a:srgbClr val="006FC0"/>
                          </a:solidFill>
                          <a:latin typeface="Calibri"/>
                          <a:cs typeface="Calibri"/>
                        </a:rPr>
                        <a:t> </a:t>
                      </a:r>
                      <a:r>
                        <a:rPr sz="900" spc="-5" dirty="0">
                          <a:solidFill>
                            <a:srgbClr val="006FC0"/>
                          </a:solidFill>
                          <a:latin typeface="Calibri"/>
                          <a:cs typeface="Calibri"/>
                        </a:rPr>
                        <a:t>de</a:t>
                      </a:r>
                      <a:r>
                        <a:rPr sz="900" spc="5" dirty="0">
                          <a:solidFill>
                            <a:srgbClr val="006FC0"/>
                          </a:solidFill>
                          <a:latin typeface="Calibri"/>
                          <a:cs typeface="Calibri"/>
                        </a:rPr>
                        <a:t> </a:t>
                      </a:r>
                      <a:r>
                        <a:rPr sz="900" spc="-5" dirty="0">
                          <a:solidFill>
                            <a:srgbClr val="006FC0"/>
                          </a:solidFill>
                          <a:latin typeface="Calibri"/>
                          <a:cs typeface="Calibri"/>
                        </a:rPr>
                        <a:t>déménager</a:t>
                      </a:r>
                      <a:r>
                        <a:rPr sz="900" spc="30" dirty="0">
                          <a:solidFill>
                            <a:srgbClr val="006FC0"/>
                          </a:solidFill>
                          <a:latin typeface="Calibri"/>
                          <a:cs typeface="Calibri"/>
                        </a:rPr>
                        <a:t> </a:t>
                      </a:r>
                      <a:r>
                        <a:rPr sz="900" spc="-5" dirty="0">
                          <a:solidFill>
                            <a:srgbClr val="006FC0"/>
                          </a:solidFill>
                          <a:latin typeface="Calibri"/>
                          <a:cs typeface="Calibri"/>
                        </a:rPr>
                        <a:t>afin </a:t>
                      </a:r>
                      <a:r>
                        <a:rPr sz="900" dirty="0">
                          <a:solidFill>
                            <a:srgbClr val="006FC0"/>
                          </a:solidFill>
                          <a:latin typeface="Calibri"/>
                          <a:cs typeface="Calibri"/>
                        </a:rPr>
                        <a:t> </a:t>
                      </a:r>
                      <a:r>
                        <a:rPr sz="900" spc="-5" dirty="0">
                          <a:solidFill>
                            <a:srgbClr val="006FC0"/>
                          </a:solidFill>
                          <a:latin typeface="Calibri"/>
                          <a:cs typeface="Calibri"/>
                        </a:rPr>
                        <a:t>d'évoluer</a:t>
                      </a:r>
                      <a:r>
                        <a:rPr sz="900" spc="30" dirty="0">
                          <a:solidFill>
                            <a:srgbClr val="006FC0"/>
                          </a:solidFill>
                          <a:latin typeface="Calibri"/>
                          <a:cs typeface="Calibri"/>
                        </a:rPr>
                        <a:t> </a:t>
                      </a:r>
                      <a:r>
                        <a:rPr sz="900" spc="-5" dirty="0">
                          <a:solidFill>
                            <a:srgbClr val="006FC0"/>
                          </a:solidFill>
                          <a:latin typeface="Calibri"/>
                          <a:cs typeface="Calibri"/>
                        </a:rPr>
                        <a:t>dans</a:t>
                      </a:r>
                      <a:r>
                        <a:rPr sz="900" spc="15" dirty="0">
                          <a:solidFill>
                            <a:srgbClr val="006FC0"/>
                          </a:solidFill>
                          <a:latin typeface="Calibri"/>
                          <a:cs typeface="Calibri"/>
                        </a:rPr>
                        <a:t> </a:t>
                      </a:r>
                      <a:r>
                        <a:rPr sz="900" spc="-5" dirty="0">
                          <a:solidFill>
                            <a:srgbClr val="006FC0"/>
                          </a:solidFill>
                          <a:latin typeface="Calibri"/>
                          <a:cs typeface="Calibri"/>
                        </a:rPr>
                        <a:t>leur</a:t>
                      </a:r>
                      <a:r>
                        <a:rPr sz="900" spc="25" dirty="0">
                          <a:solidFill>
                            <a:srgbClr val="006FC0"/>
                          </a:solidFill>
                          <a:latin typeface="Calibri"/>
                          <a:cs typeface="Calibri"/>
                        </a:rPr>
                        <a:t> </a:t>
                      </a:r>
                      <a:r>
                        <a:rPr sz="900" spc="-5" dirty="0">
                          <a:solidFill>
                            <a:srgbClr val="006FC0"/>
                          </a:solidFill>
                          <a:latin typeface="Calibri"/>
                          <a:cs typeface="Calibri"/>
                        </a:rPr>
                        <a:t>emploi</a:t>
                      </a:r>
                      <a:r>
                        <a:rPr sz="900" spc="30" dirty="0">
                          <a:solidFill>
                            <a:srgbClr val="006FC0"/>
                          </a:solidFill>
                          <a:latin typeface="Calibri"/>
                          <a:cs typeface="Calibri"/>
                        </a:rPr>
                        <a:t> </a:t>
                      </a:r>
                      <a:r>
                        <a:rPr sz="900" dirty="0">
                          <a:solidFill>
                            <a:srgbClr val="006FC0"/>
                          </a:solidFill>
                          <a:latin typeface="Calibri"/>
                          <a:cs typeface="Calibri"/>
                        </a:rPr>
                        <a:t>ou</a:t>
                      </a:r>
                      <a:r>
                        <a:rPr sz="900" spc="10" dirty="0">
                          <a:solidFill>
                            <a:srgbClr val="006FC0"/>
                          </a:solidFill>
                          <a:latin typeface="Calibri"/>
                          <a:cs typeface="Calibri"/>
                        </a:rPr>
                        <a:t> </a:t>
                      </a:r>
                      <a:r>
                        <a:rPr sz="900" spc="-5" dirty="0">
                          <a:solidFill>
                            <a:srgbClr val="006FC0"/>
                          </a:solidFill>
                          <a:latin typeface="Calibri"/>
                          <a:cs typeface="Calibri"/>
                        </a:rPr>
                        <a:t>de</a:t>
                      </a:r>
                      <a:r>
                        <a:rPr sz="900" spc="15" dirty="0">
                          <a:solidFill>
                            <a:srgbClr val="006FC0"/>
                          </a:solidFill>
                          <a:latin typeface="Calibri"/>
                          <a:cs typeface="Calibri"/>
                        </a:rPr>
                        <a:t> </a:t>
                      </a:r>
                      <a:r>
                        <a:rPr sz="900" spc="-5" dirty="0">
                          <a:solidFill>
                            <a:srgbClr val="006FC0"/>
                          </a:solidFill>
                          <a:latin typeface="Calibri"/>
                          <a:cs typeface="Calibri"/>
                        </a:rPr>
                        <a:t>le</a:t>
                      </a:r>
                      <a:r>
                        <a:rPr sz="900" spc="20" dirty="0">
                          <a:solidFill>
                            <a:srgbClr val="006FC0"/>
                          </a:solidFill>
                          <a:latin typeface="Calibri"/>
                          <a:cs typeface="Calibri"/>
                        </a:rPr>
                        <a:t> </a:t>
                      </a:r>
                      <a:r>
                        <a:rPr sz="900" spc="-5" dirty="0">
                          <a:solidFill>
                            <a:srgbClr val="006FC0"/>
                          </a:solidFill>
                          <a:latin typeface="Calibri"/>
                          <a:cs typeface="Calibri"/>
                        </a:rPr>
                        <a:t>conserver,</a:t>
                      </a:r>
                      <a:r>
                        <a:rPr sz="900" spc="10" dirty="0">
                          <a:solidFill>
                            <a:srgbClr val="006FC0"/>
                          </a:solidFill>
                          <a:latin typeface="Calibri"/>
                          <a:cs typeface="Calibri"/>
                        </a:rPr>
                        <a:t> </a:t>
                      </a:r>
                      <a:r>
                        <a:rPr sz="900" dirty="0">
                          <a:solidFill>
                            <a:srgbClr val="006FC0"/>
                          </a:solidFill>
                          <a:latin typeface="Calibri"/>
                          <a:cs typeface="Calibri"/>
                        </a:rPr>
                        <a:t>ou</a:t>
                      </a:r>
                      <a:r>
                        <a:rPr sz="900" spc="10" dirty="0">
                          <a:solidFill>
                            <a:srgbClr val="006FC0"/>
                          </a:solidFill>
                          <a:latin typeface="Calibri"/>
                          <a:cs typeface="Calibri"/>
                        </a:rPr>
                        <a:t> </a:t>
                      </a:r>
                      <a:r>
                        <a:rPr sz="900" spc="-5" dirty="0">
                          <a:solidFill>
                            <a:srgbClr val="006FC0"/>
                          </a:solidFill>
                          <a:latin typeface="Calibri"/>
                          <a:cs typeface="Calibri"/>
                        </a:rPr>
                        <a:t>les</a:t>
                      </a:r>
                      <a:r>
                        <a:rPr sz="900" spc="15" dirty="0">
                          <a:solidFill>
                            <a:srgbClr val="006FC0"/>
                          </a:solidFill>
                          <a:latin typeface="Calibri"/>
                          <a:cs typeface="Calibri"/>
                        </a:rPr>
                        <a:t> </a:t>
                      </a:r>
                      <a:r>
                        <a:rPr sz="900" spc="-5" dirty="0">
                          <a:solidFill>
                            <a:srgbClr val="006FC0"/>
                          </a:solidFill>
                          <a:latin typeface="Calibri"/>
                          <a:cs typeface="Calibri"/>
                        </a:rPr>
                        <a:t>personnes</a:t>
                      </a:r>
                      <a:r>
                        <a:rPr sz="900" spc="30" dirty="0">
                          <a:solidFill>
                            <a:srgbClr val="006FC0"/>
                          </a:solidFill>
                          <a:latin typeface="Calibri"/>
                          <a:cs typeface="Calibri"/>
                        </a:rPr>
                        <a:t> </a:t>
                      </a:r>
                      <a:r>
                        <a:rPr sz="900" spc="-5" dirty="0">
                          <a:solidFill>
                            <a:srgbClr val="006FC0"/>
                          </a:solidFill>
                          <a:latin typeface="Calibri"/>
                          <a:cs typeface="Calibri"/>
                        </a:rPr>
                        <a:t>sans</a:t>
                      </a:r>
                      <a:r>
                        <a:rPr sz="900" spc="5" dirty="0">
                          <a:solidFill>
                            <a:srgbClr val="006FC0"/>
                          </a:solidFill>
                          <a:latin typeface="Calibri"/>
                          <a:cs typeface="Calibri"/>
                        </a:rPr>
                        <a:t> </a:t>
                      </a:r>
                      <a:r>
                        <a:rPr sz="900" spc="-5" dirty="0">
                          <a:solidFill>
                            <a:srgbClr val="006FC0"/>
                          </a:solidFill>
                          <a:latin typeface="Calibri"/>
                          <a:cs typeface="Calibri"/>
                        </a:rPr>
                        <a:t>emploi</a:t>
                      </a:r>
                      <a:r>
                        <a:rPr sz="900" spc="45" dirty="0">
                          <a:solidFill>
                            <a:srgbClr val="006FC0"/>
                          </a:solidFill>
                          <a:latin typeface="Calibri"/>
                          <a:cs typeface="Calibri"/>
                        </a:rPr>
                        <a:t> </a:t>
                      </a:r>
                      <a:r>
                        <a:rPr sz="900" spc="-5" dirty="0">
                          <a:solidFill>
                            <a:srgbClr val="006FC0"/>
                          </a:solidFill>
                          <a:latin typeface="Calibri"/>
                          <a:cs typeface="Calibri"/>
                        </a:rPr>
                        <a:t>qui</a:t>
                      </a:r>
                      <a:r>
                        <a:rPr sz="900" spc="15" dirty="0">
                          <a:solidFill>
                            <a:srgbClr val="006FC0"/>
                          </a:solidFill>
                          <a:latin typeface="Calibri"/>
                          <a:cs typeface="Calibri"/>
                        </a:rPr>
                        <a:t> </a:t>
                      </a:r>
                      <a:r>
                        <a:rPr sz="900" spc="-5" dirty="0">
                          <a:solidFill>
                            <a:srgbClr val="006FC0"/>
                          </a:solidFill>
                          <a:latin typeface="Calibri"/>
                          <a:cs typeface="Calibri"/>
                        </a:rPr>
                        <a:t>sont </a:t>
                      </a:r>
                      <a:r>
                        <a:rPr sz="900" dirty="0">
                          <a:solidFill>
                            <a:srgbClr val="006FC0"/>
                          </a:solidFill>
                          <a:latin typeface="Calibri"/>
                          <a:cs typeface="Calibri"/>
                        </a:rPr>
                        <a:t> </a:t>
                      </a:r>
                      <a:r>
                        <a:rPr sz="900" spc="-5" dirty="0">
                          <a:solidFill>
                            <a:srgbClr val="006FC0"/>
                          </a:solidFill>
                          <a:latin typeface="Calibri"/>
                          <a:cs typeface="Calibri"/>
                        </a:rPr>
                        <a:t>dans l'obligation</a:t>
                      </a:r>
                      <a:r>
                        <a:rPr sz="900" spc="30" dirty="0">
                          <a:solidFill>
                            <a:srgbClr val="006FC0"/>
                          </a:solidFill>
                          <a:latin typeface="Calibri"/>
                          <a:cs typeface="Calibri"/>
                        </a:rPr>
                        <a:t> </a:t>
                      </a:r>
                      <a:r>
                        <a:rPr sz="900" spc="-5" dirty="0">
                          <a:solidFill>
                            <a:srgbClr val="006FC0"/>
                          </a:solidFill>
                          <a:latin typeface="Calibri"/>
                          <a:cs typeface="Calibri"/>
                        </a:rPr>
                        <a:t>de</a:t>
                      </a:r>
                      <a:r>
                        <a:rPr sz="900" dirty="0">
                          <a:solidFill>
                            <a:srgbClr val="006FC0"/>
                          </a:solidFill>
                          <a:latin typeface="Calibri"/>
                          <a:cs typeface="Calibri"/>
                        </a:rPr>
                        <a:t> </a:t>
                      </a:r>
                      <a:r>
                        <a:rPr sz="900" spc="-5" dirty="0">
                          <a:solidFill>
                            <a:srgbClr val="006FC0"/>
                          </a:solidFill>
                          <a:latin typeface="Calibri"/>
                          <a:cs typeface="Calibri"/>
                        </a:rPr>
                        <a:t>déménager</a:t>
                      </a:r>
                      <a:r>
                        <a:rPr sz="900" spc="30" dirty="0">
                          <a:solidFill>
                            <a:srgbClr val="006FC0"/>
                          </a:solidFill>
                          <a:latin typeface="Calibri"/>
                          <a:cs typeface="Calibri"/>
                        </a:rPr>
                        <a:t> </a:t>
                      </a:r>
                      <a:r>
                        <a:rPr sz="900" spc="-5" dirty="0">
                          <a:solidFill>
                            <a:srgbClr val="006FC0"/>
                          </a:solidFill>
                          <a:latin typeface="Calibri"/>
                          <a:cs typeface="Calibri"/>
                        </a:rPr>
                        <a:t>pour</a:t>
                      </a:r>
                      <a:r>
                        <a:rPr sz="900" spc="10" dirty="0">
                          <a:solidFill>
                            <a:srgbClr val="006FC0"/>
                          </a:solidFill>
                          <a:latin typeface="Calibri"/>
                          <a:cs typeface="Calibri"/>
                        </a:rPr>
                        <a:t> </a:t>
                      </a:r>
                      <a:r>
                        <a:rPr sz="900" spc="-5" dirty="0">
                          <a:solidFill>
                            <a:srgbClr val="006FC0"/>
                          </a:solidFill>
                          <a:latin typeface="Calibri"/>
                          <a:cs typeface="Calibri"/>
                        </a:rPr>
                        <a:t>une</a:t>
                      </a:r>
                      <a:r>
                        <a:rPr sz="900" spc="10" dirty="0">
                          <a:solidFill>
                            <a:srgbClr val="006FC0"/>
                          </a:solidFill>
                          <a:latin typeface="Calibri"/>
                          <a:cs typeface="Calibri"/>
                        </a:rPr>
                        <a:t> </a:t>
                      </a:r>
                      <a:r>
                        <a:rPr sz="900" spc="-5" dirty="0">
                          <a:solidFill>
                            <a:srgbClr val="006FC0"/>
                          </a:solidFill>
                          <a:latin typeface="Calibri"/>
                          <a:cs typeface="Calibri"/>
                        </a:rPr>
                        <a:t>embauche.</a:t>
                      </a:r>
                      <a:r>
                        <a:rPr sz="900" spc="10" dirty="0">
                          <a:solidFill>
                            <a:srgbClr val="006FC0"/>
                          </a:solidFill>
                          <a:latin typeface="Calibri"/>
                          <a:cs typeface="Calibri"/>
                        </a:rPr>
                        <a:t> </a:t>
                      </a:r>
                      <a:r>
                        <a:rPr sz="900" spc="-5" dirty="0">
                          <a:solidFill>
                            <a:srgbClr val="006FC0"/>
                          </a:solidFill>
                          <a:latin typeface="Calibri"/>
                          <a:cs typeface="Calibri"/>
                        </a:rPr>
                        <a:t>Elle</a:t>
                      </a:r>
                      <a:r>
                        <a:rPr sz="900" spc="5" dirty="0">
                          <a:solidFill>
                            <a:srgbClr val="006FC0"/>
                          </a:solidFill>
                          <a:latin typeface="Calibri"/>
                          <a:cs typeface="Calibri"/>
                        </a:rPr>
                        <a:t> </a:t>
                      </a:r>
                      <a:r>
                        <a:rPr sz="900" spc="-5" dirty="0">
                          <a:solidFill>
                            <a:srgbClr val="006FC0"/>
                          </a:solidFill>
                          <a:latin typeface="Calibri"/>
                          <a:cs typeface="Calibri"/>
                        </a:rPr>
                        <a:t>ne</a:t>
                      </a:r>
                      <a:r>
                        <a:rPr sz="900" spc="10" dirty="0">
                          <a:solidFill>
                            <a:srgbClr val="006FC0"/>
                          </a:solidFill>
                          <a:latin typeface="Calibri"/>
                          <a:cs typeface="Calibri"/>
                        </a:rPr>
                        <a:t> </a:t>
                      </a:r>
                      <a:r>
                        <a:rPr sz="900" spc="-5" dirty="0">
                          <a:solidFill>
                            <a:srgbClr val="006FC0"/>
                          </a:solidFill>
                          <a:latin typeface="Calibri"/>
                          <a:cs typeface="Calibri"/>
                        </a:rPr>
                        <a:t>compense</a:t>
                      </a:r>
                      <a:r>
                        <a:rPr sz="900" spc="5" dirty="0">
                          <a:solidFill>
                            <a:srgbClr val="006FC0"/>
                          </a:solidFill>
                          <a:latin typeface="Calibri"/>
                          <a:cs typeface="Calibri"/>
                        </a:rPr>
                        <a:t> </a:t>
                      </a:r>
                      <a:r>
                        <a:rPr sz="900" spc="-5" dirty="0">
                          <a:solidFill>
                            <a:srgbClr val="006FC0"/>
                          </a:solidFill>
                          <a:latin typeface="Calibri"/>
                          <a:cs typeface="Calibri"/>
                        </a:rPr>
                        <a:t>pas un </a:t>
                      </a:r>
                      <a:r>
                        <a:rPr sz="900" dirty="0">
                          <a:solidFill>
                            <a:srgbClr val="006FC0"/>
                          </a:solidFill>
                          <a:latin typeface="Calibri"/>
                          <a:cs typeface="Calibri"/>
                        </a:rPr>
                        <a:t> </a:t>
                      </a:r>
                      <a:r>
                        <a:rPr sz="900" spc="-5" dirty="0">
                          <a:solidFill>
                            <a:srgbClr val="006FC0"/>
                          </a:solidFill>
                          <a:latin typeface="Calibri"/>
                          <a:cs typeface="Calibri"/>
                        </a:rPr>
                        <a:t>éloignement</a:t>
                      </a:r>
                      <a:r>
                        <a:rPr sz="900" spc="45" dirty="0">
                          <a:solidFill>
                            <a:srgbClr val="006FC0"/>
                          </a:solidFill>
                          <a:latin typeface="Calibri"/>
                          <a:cs typeface="Calibri"/>
                        </a:rPr>
                        <a:t> </a:t>
                      </a:r>
                      <a:r>
                        <a:rPr sz="900" spc="-5" dirty="0">
                          <a:solidFill>
                            <a:srgbClr val="006FC0"/>
                          </a:solidFill>
                          <a:latin typeface="Calibri"/>
                          <a:cs typeface="Calibri"/>
                        </a:rPr>
                        <a:t>géographique</a:t>
                      </a:r>
                      <a:r>
                        <a:rPr sz="900" spc="45" dirty="0">
                          <a:solidFill>
                            <a:srgbClr val="006FC0"/>
                          </a:solidFill>
                          <a:latin typeface="Calibri"/>
                          <a:cs typeface="Calibri"/>
                        </a:rPr>
                        <a:t> </a:t>
                      </a:r>
                      <a:r>
                        <a:rPr sz="900" dirty="0">
                          <a:solidFill>
                            <a:srgbClr val="006FC0"/>
                          </a:solidFill>
                          <a:latin typeface="Calibri"/>
                          <a:cs typeface="Calibri"/>
                        </a:rPr>
                        <a:t>ou la</a:t>
                      </a:r>
                      <a:r>
                        <a:rPr sz="900" spc="-15" dirty="0">
                          <a:solidFill>
                            <a:srgbClr val="006FC0"/>
                          </a:solidFill>
                          <a:latin typeface="Calibri"/>
                          <a:cs typeface="Calibri"/>
                        </a:rPr>
                        <a:t> </a:t>
                      </a:r>
                      <a:r>
                        <a:rPr sz="900" spc="-5" dirty="0">
                          <a:solidFill>
                            <a:srgbClr val="006FC0"/>
                          </a:solidFill>
                          <a:latin typeface="Calibri"/>
                          <a:cs typeface="Calibri"/>
                        </a:rPr>
                        <a:t>desserte</a:t>
                      </a:r>
                      <a:r>
                        <a:rPr sz="900" spc="35" dirty="0">
                          <a:solidFill>
                            <a:srgbClr val="006FC0"/>
                          </a:solidFill>
                          <a:latin typeface="Calibri"/>
                          <a:cs typeface="Calibri"/>
                        </a:rPr>
                        <a:t> </a:t>
                      </a:r>
                      <a:r>
                        <a:rPr sz="900" spc="-5" dirty="0">
                          <a:solidFill>
                            <a:srgbClr val="006FC0"/>
                          </a:solidFill>
                          <a:latin typeface="Calibri"/>
                          <a:cs typeface="Calibri"/>
                        </a:rPr>
                        <a:t>insuffisante</a:t>
                      </a:r>
                      <a:r>
                        <a:rPr sz="900" spc="15" dirty="0">
                          <a:solidFill>
                            <a:srgbClr val="006FC0"/>
                          </a:solidFill>
                          <a:latin typeface="Calibri"/>
                          <a:cs typeface="Calibri"/>
                        </a:rPr>
                        <a:t> </a:t>
                      </a:r>
                      <a:r>
                        <a:rPr sz="900" spc="-5" dirty="0">
                          <a:solidFill>
                            <a:srgbClr val="006FC0"/>
                          </a:solidFill>
                          <a:latin typeface="Calibri"/>
                          <a:cs typeface="Calibri"/>
                        </a:rPr>
                        <a:t>du</a:t>
                      </a:r>
                      <a:r>
                        <a:rPr sz="900" spc="10" dirty="0">
                          <a:solidFill>
                            <a:srgbClr val="006FC0"/>
                          </a:solidFill>
                          <a:latin typeface="Calibri"/>
                          <a:cs typeface="Calibri"/>
                        </a:rPr>
                        <a:t> </a:t>
                      </a:r>
                      <a:r>
                        <a:rPr sz="900" spc="-5" dirty="0">
                          <a:solidFill>
                            <a:srgbClr val="006FC0"/>
                          </a:solidFill>
                          <a:latin typeface="Calibri"/>
                          <a:cs typeface="Calibri"/>
                        </a:rPr>
                        <a:t>lieu</a:t>
                      </a:r>
                      <a:r>
                        <a:rPr sz="900" spc="20" dirty="0">
                          <a:solidFill>
                            <a:srgbClr val="006FC0"/>
                          </a:solidFill>
                          <a:latin typeface="Calibri"/>
                          <a:cs typeface="Calibri"/>
                        </a:rPr>
                        <a:t> </a:t>
                      </a:r>
                      <a:r>
                        <a:rPr sz="900" spc="-5" dirty="0">
                          <a:solidFill>
                            <a:srgbClr val="006FC0"/>
                          </a:solidFill>
                          <a:latin typeface="Calibri"/>
                          <a:cs typeface="Calibri"/>
                        </a:rPr>
                        <a:t>de</a:t>
                      </a:r>
                      <a:r>
                        <a:rPr sz="900" spc="5" dirty="0">
                          <a:solidFill>
                            <a:srgbClr val="006FC0"/>
                          </a:solidFill>
                          <a:latin typeface="Calibri"/>
                          <a:cs typeface="Calibri"/>
                        </a:rPr>
                        <a:t> </a:t>
                      </a:r>
                      <a:r>
                        <a:rPr sz="900" spc="-5" dirty="0">
                          <a:solidFill>
                            <a:srgbClr val="006FC0"/>
                          </a:solidFill>
                          <a:latin typeface="Calibri"/>
                          <a:cs typeface="Calibri"/>
                        </a:rPr>
                        <a:t>travail</a:t>
                      </a:r>
                      <a:r>
                        <a:rPr sz="900" spc="10" dirty="0">
                          <a:solidFill>
                            <a:srgbClr val="006FC0"/>
                          </a:solidFill>
                          <a:latin typeface="Calibri"/>
                          <a:cs typeface="Calibri"/>
                        </a:rPr>
                        <a:t> </a:t>
                      </a:r>
                      <a:r>
                        <a:rPr sz="900" spc="-5" dirty="0">
                          <a:solidFill>
                            <a:srgbClr val="006FC0"/>
                          </a:solidFill>
                          <a:latin typeface="Calibri"/>
                          <a:cs typeface="Calibri"/>
                        </a:rPr>
                        <a:t>par</a:t>
                      </a:r>
                      <a:r>
                        <a:rPr sz="900" spc="-15" dirty="0">
                          <a:solidFill>
                            <a:srgbClr val="006FC0"/>
                          </a:solidFill>
                          <a:latin typeface="Calibri"/>
                          <a:cs typeface="Calibri"/>
                        </a:rPr>
                        <a:t> </a:t>
                      </a:r>
                      <a:r>
                        <a:rPr sz="900" spc="-5" dirty="0">
                          <a:solidFill>
                            <a:srgbClr val="006FC0"/>
                          </a:solidFill>
                          <a:latin typeface="Calibri"/>
                          <a:cs typeface="Calibri"/>
                        </a:rPr>
                        <a:t>les</a:t>
                      </a:r>
                      <a:r>
                        <a:rPr sz="900" spc="10" dirty="0">
                          <a:solidFill>
                            <a:srgbClr val="006FC0"/>
                          </a:solidFill>
                          <a:latin typeface="Calibri"/>
                          <a:cs typeface="Calibri"/>
                        </a:rPr>
                        <a:t> </a:t>
                      </a:r>
                      <a:r>
                        <a:rPr sz="900" spc="-5" dirty="0">
                          <a:solidFill>
                            <a:srgbClr val="006FC0"/>
                          </a:solidFill>
                          <a:latin typeface="Calibri"/>
                          <a:cs typeface="Calibri"/>
                        </a:rPr>
                        <a:t>transports </a:t>
                      </a:r>
                      <a:r>
                        <a:rPr sz="900" spc="-190" dirty="0">
                          <a:solidFill>
                            <a:srgbClr val="006FC0"/>
                          </a:solidFill>
                          <a:latin typeface="Calibri"/>
                          <a:cs typeface="Calibri"/>
                        </a:rPr>
                        <a:t> </a:t>
                      </a:r>
                      <a:r>
                        <a:rPr sz="900" spc="-5" dirty="0">
                          <a:solidFill>
                            <a:srgbClr val="006FC0"/>
                          </a:solidFill>
                          <a:latin typeface="Calibri"/>
                          <a:cs typeface="Calibri"/>
                        </a:rPr>
                        <a:t>en</a:t>
                      </a:r>
                      <a:r>
                        <a:rPr sz="900" dirty="0">
                          <a:solidFill>
                            <a:srgbClr val="006FC0"/>
                          </a:solidFill>
                          <a:latin typeface="Calibri"/>
                          <a:cs typeface="Calibri"/>
                        </a:rPr>
                        <a:t> </a:t>
                      </a:r>
                      <a:r>
                        <a:rPr sz="900" spc="-5" dirty="0">
                          <a:solidFill>
                            <a:srgbClr val="006FC0"/>
                          </a:solidFill>
                          <a:latin typeface="Calibri"/>
                          <a:cs typeface="Calibri"/>
                        </a:rPr>
                        <a:t>commun.</a:t>
                      </a:r>
                      <a:endParaRPr sz="900" dirty="0">
                        <a:latin typeface="Calibri"/>
                        <a:cs typeface="Calibri"/>
                      </a:endParaRPr>
                    </a:p>
                    <a:p>
                      <a:pPr marL="111760" marR="105410" algn="ctr">
                        <a:lnSpc>
                          <a:spcPct val="100000"/>
                        </a:lnSpc>
                      </a:pPr>
                      <a:r>
                        <a:rPr sz="900" dirty="0">
                          <a:solidFill>
                            <a:srgbClr val="006FC0"/>
                          </a:solidFill>
                          <a:latin typeface="Calibri"/>
                          <a:cs typeface="Calibri"/>
                        </a:rPr>
                        <a:t>Pour </a:t>
                      </a:r>
                      <a:r>
                        <a:rPr sz="900" spc="-5" dirty="0">
                          <a:solidFill>
                            <a:srgbClr val="006FC0"/>
                          </a:solidFill>
                          <a:latin typeface="Calibri"/>
                          <a:cs typeface="Calibri"/>
                        </a:rPr>
                        <a:t>l'apprenti, l'aide concerne l'équipement</a:t>
                      </a:r>
                      <a:r>
                        <a:rPr sz="900" dirty="0">
                          <a:solidFill>
                            <a:srgbClr val="006FC0"/>
                          </a:solidFill>
                          <a:latin typeface="Calibri"/>
                          <a:cs typeface="Calibri"/>
                        </a:rPr>
                        <a:t> </a:t>
                      </a:r>
                      <a:r>
                        <a:rPr sz="900" spc="-5" dirty="0">
                          <a:solidFill>
                            <a:srgbClr val="006FC0"/>
                          </a:solidFill>
                          <a:latin typeface="Calibri"/>
                          <a:cs typeface="Calibri"/>
                        </a:rPr>
                        <a:t>pédagogique nécessaire </a:t>
                      </a:r>
                      <a:r>
                        <a:rPr sz="900" dirty="0">
                          <a:solidFill>
                            <a:srgbClr val="006FC0"/>
                          </a:solidFill>
                          <a:latin typeface="Calibri"/>
                          <a:cs typeface="Calibri"/>
                        </a:rPr>
                        <a:t>à </a:t>
                      </a:r>
                      <a:r>
                        <a:rPr sz="900" spc="-5" dirty="0">
                          <a:solidFill>
                            <a:srgbClr val="006FC0"/>
                          </a:solidFill>
                          <a:latin typeface="Calibri"/>
                          <a:cs typeface="Calibri"/>
                        </a:rPr>
                        <a:t>la formation. </a:t>
                      </a:r>
                      <a:r>
                        <a:rPr sz="900" spc="-190" dirty="0">
                          <a:solidFill>
                            <a:srgbClr val="006FC0"/>
                          </a:solidFill>
                          <a:latin typeface="Calibri"/>
                          <a:cs typeface="Calibri"/>
                        </a:rPr>
                        <a:t> </a:t>
                      </a:r>
                      <a:r>
                        <a:rPr sz="900" dirty="0">
                          <a:solidFill>
                            <a:srgbClr val="006FC0"/>
                          </a:solidFill>
                          <a:latin typeface="Calibri"/>
                          <a:cs typeface="Calibri"/>
                        </a:rPr>
                        <a:t>Pour</a:t>
                      </a:r>
                      <a:r>
                        <a:rPr sz="900" spc="-20" dirty="0">
                          <a:solidFill>
                            <a:srgbClr val="006FC0"/>
                          </a:solidFill>
                          <a:latin typeface="Calibri"/>
                          <a:cs typeface="Calibri"/>
                        </a:rPr>
                        <a:t> </a:t>
                      </a:r>
                      <a:r>
                        <a:rPr sz="900" spc="-5" dirty="0">
                          <a:solidFill>
                            <a:srgbClr val="006FC0"/>
                          </a:solidFill>
                          <a:latin typeface="Calibri"/>
                          <a:cs typeface="Calibri"/>
                        </a:rPr>
                        <a:t>des</a:t>
                      </a:r>
                      <a:r>
                        <a:rPr sz="900" spc="5" dirty="0">
                          <a:solidFill>
                            <a:srgbClr val="006FC0"/>
                          </a:solidFill>
                          <a:latin typeface="Calibri"/>
                          <a:cs typeface="Calibri"/>
                        </a:rPr>
                        <a:t> </a:t>
                      </a:r>
                      <a:r>
                        <a:rPr sz="900" spc="-5" dirty="0">
                          <a:solidFill>
                            <a:srgbClr val="006FC0"/>
                          </a:solidFill>
                          <a:latin typeface="Calibri"/>
                          <a:cs typeface="Calibri"/>
                        </a:rPr>
                        <a:t>besoins</a:t>
                      </a:r>
                      <a:r>
                        <a:rPr sz="900" spc="15" dirty="0">
                          <a:solidFill>
                            <a:srgbClr val="006FC0"/>
                          </a:solidFill>
                          <a:latin typeface="Calibri"/>
                          <a:cs typeface="Calibri"/>
                        </a:rPr>
                        <a:t> </a:t>
                      </a:r>
                      <a:r>
                        <a:rPr sz="900" spc="-5" dirty="0">
                          <a:solidFill>
                            <a:srgbClr val="006FC0"/>
                          </a:solidFill>
                          <a:latin typeface="Calibri"/>
                          <a:cs typeface="Calibri"/>
                        </a:rPr>
                        <a:t>individuels</a:t>
                      </a:r>
                      <a:r>
                        <a:rPr sz="900" spc="55" dirty="0">
                          <a:solidFill>
                            <a:srgbClr val="006FC0"/>
                          </a:solidFill>
                          <a:latin typeface="Calibri"/>
                          <a:cs typeface="Calibri"/>
                        </a:rPr>
                        <a:t> </a:t>
                      </a:r>
                      <a:r>
                        <a:rPr sz="900" spc="-5" dirty="0">
                          <a:solidFill>
                            <a:srgbClr val="006FC0"/>
                          </a:solidFill>
                          <a:latin typeface="Calibri"/>
                          <a:cs typeface="Calibri"/>
                        </a:rPr>
                        <a:t>spécifiques</a:t>
                      </a:r>
                      <a:r>
                        <a:rPr sz="900" spc="40" dirty="0">
                          <a:solidFill>
                            <a:srgbClr val="006FC0"/>
                          </a:solidFill>
                          <a:latin typeface="Calibri"/>
                          <a:cs typeface="Calibri"/>
                        </a:rPr>
                        <a:t> </a:t>
                      </a:r>
                      <a:r>
                        <a:rPr sz="900" spc="-5" dirty="0">
                          <a:solidFill>
                            <a:srgbClr val="006FC0"/>
                          </a:solidFill>
                          <a:latin typeface="Calibri"/>
                          <a:cs typeface="Calibri"/>
                        </a:rPr>
                        <a:t>uniquement</a:t>
                      </a:r>
                      <a:r>
                        <a:rPr sz="900" spc="45" dirty="0">
                          <a:solidFill>
                            <a:srgbClr val="006FC0"/>
                          </a:solidFill>
                          <a:latin typeface="Calibri"/>
                          <a:cs typeface="Calibri"/>
                        </a:rPr>
                        <a:t> </a:t>
                      </a:r>
                      <a:r>
                        <a:rPr sz="900" dirty="0">
                          <a:solidFill>
                            <a:srgbClr val="006FC0"/>
                          </a:solidFill>
                          <a:latin typeface="Calibri"/>
                          <a:cs typeface="Calibri"/>
                        </a:rPr>
                        <a:t>au</a:t>
                      </a:r>
                      <a:r>
                        <a:rPr sz="900" spc="-5" dirty="0">
                          <a:solidFill>
                            <a:srgbClr val="006FC0"/>
                          </a:solidFill>
                          <a:latin typeface="Calibri"/>
                          <a:cs typeface="Calibri"/>
                        </a:rPr>
                        <a:t> profit d'une</a:t>
                      </a:r>
                      <a:r>
                        <a:rPr sz="900" spc="10" dirty="0">
                          <a:solidFill>
                            <a:srgbClr val="006FC0"/>
                          </a:solidFill>
                          <a:latin typeface="Calibri"/>
                          <a:cs typeface="Calibri"/>
                        </a:rPr>
                        <a:t> </a:t>
                      </a:r>
                      <a:r>
                        <a:rPr sz="900" spc="-5" dirty="0">
                          <a:solidFill>
                            <a:srgbClr val="006FC0"/>
                          </a:solidFill>
                          <a:latin typeface="Calibri"/>
                          <a:cs typeface="Calibri"/>
                        </a:rPr>
                        <a:t>personne</a:t>
                      </a:r>
                      <a:r>
                        <a:rPr sz="900" spc="15" dirty="0">
                          <a:solidFill>
                            <a:srgbClr val="006FC0"/>
                          </a:solidFill>
                          <a:latin typeface="Calibri"/>
                          <a:cs typeface="Calibri"/>
                        </a:rPr>
                        <a:t> </a:t>
                      </a:r>
                      <a:r>
                        <a:rPr sz="900" spc="-5" dirty="0">
                          <a:solidFill>
                            <a:srgbClr val="006FC0"/>
                          </a:solidFill>
                          <a:latin typeface="Calibri"/>
                          <a:cs typeface="Calibri"/>
                        </a:rPr>
                        <a:t>en </a:t>
                      </a:r>
                      <a:r>
                        <a:rPr sz="900" dirty="0">
                          <a:solidFill>
                            <a:srgbClr val="006FC0"/>
                          </a:solidFill>
                          <a:latin typeface="Calibri"/>
                          <a:cs typeface="Calibri"/>
                        </a:rPr>
                        <a:t> </a:t>
                      </a:r>
                      <a:r>
                        <a:rPr sz="900" spc="-5" dirty="0">
                          <a:solidFill>
                            <a:srgbClr val="006FC0"/>
                          </a:solidFill>
                          <a:latin typeface="Calibri"/>
                          <a:cs typeface="Calibri"/>
                        </a:rPr>
                        <a:t>situation</a:t>
                      </a:r>
                      <a:r>
                        <a:rPr sz="900" dirty="0">
                          <a:solidFill>
                            <a:srgbClr val="006FC0"/>
                          </a:solidFill>
                          <a:latin typeface="Calibri"/>
                          <a:cs typeface="Calibri"/>
                        </a:rPr>
                        <a:t> </a:t>
                      </a:r>
                      <a:r>
                        <a:rPr sz="900" spc="-5" dirty="0">
                          <a:solidFill>
                            <a:srgbClr val="006FC0"/>
                          </a:solidFill>
                          <a:latin typeface="Calibri"/>
                          <a:cs typeface="Calibri"/>
                        </a:rPr>
                        <a:t>de</a:t>
                      </a:r>
                      <a:r>
                        <a:rPr sz="900" spc="5" dirty="0">
                          <a:solidFill>
                            <a:srgbClr val="006FC0"/>
                          </a:solidFill>
                          <a:latin typeface="Calibri"/>
                          <a:cs typeface="Calibri"/>
                        </a:rPr>
                        <a:t> </a:t>
                      </a:r>
                      <a:r>
                        <a:rPr sz="900" spc="-5" dirty="0">
                          <a:solidFill>
                            <a:srgbClr val="006FC0"/>
                          </a:solidFill>
                          <a:latin typeface="Calibri"/>
                          <a:cs typeface="Calibri"/>
                        </a:rPr>
                        <a:t>précarité</a:t>
                      </a:r>
                      <a:endParaRPr sz="900" dirty="0">
                        <a:latin typeface="Calibri"/>
                        <a:cs typeface="Calibri"/>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extLst>
                  <a:ext uri="{0D108BD9-81ED-4DB2-BD59-A6C34878D82A}">
                    <a16:rowId xmlns:a16="http://schemas.microsoft.com/office/drawing/2014/main" val="10006"/>
                  </a:ext>
                </a:extLst>
              </a:tr>
            </a:tbl>
          </a:graphicData>
        </a:graphic>
      </p:graphicFrame>
      <p:sp>
        <p:nvSpPr>
          <p:cNvPr id="2" name="ZoneTexte 1"/>
          <p:cNvSpPr txBox="1"/>
          <p:nvPr/>
        </p:nvSpPr>
        <p:spPr>
          <a:xfrm>
            <a:off x="1040296" y="1710532"/>
            <a:ext cx="6609805" cy="215444"/>
          </a:xfrm>
          <a:prstGeom prst="rect">
            <a:avLst/>
          </a:prstGeom>
          <a:solidFill>
            <a:schemeClr val="bg1"/>
          </a:solidFill>
        </p:spPr>
        <p:txBody>
          <a:bodyPr wrap="square" rtlCol="0">
            <a:spAutoFit/>
          </a:bodyPr>
          <a:lstStyle/>
          <a:p>
            <a:endParaRPr lang="fr-FR" sz="800" dirty="0"/>
          </a:p>
        </p:txBody>
      </p:sp>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1680712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3"/>
          <p:cNvGraphicFramePr>
            <a:graphicFrameLocks noGrp="1"/>
          </p:cNvGraphicFramePr>
          <p:nvPr/>
        </p:nvGraphicFramePr>
        <p:xfrm>
          <a:off x="1040296" y="2363598"/>
          <a:ext cx="10764836" cy="3096676"/>
        </p:xfrm>
        <a:graphic>
          <a:graphicData uri="http://schemas.openxmlformats.org/drawingml/2006/table">
            <a:tbl>
              <a:tblPr firstRow="1" bandRow="1">
                <a:tableStyleId>{2D5ABB26-0587-4C30-8999-92F81FD0307C}</a:tableStyleId>
              </a:tblPr>
              <a:tblGrid>
                <a:gridCol w="3503839">
                  <a:extLst>
                    <a:ext uri="{9D8B030D-6E8A-4147-A177-3AD203B41FA5}">
                      <a16:colId xmlns:a16="http://schemas.microsoft.com/office/drawing/2014/main" val="20000"/>
                    </a:ext>
                  </a:extLst>
                </a:gridCol>
                <a:gridCol w="3395843">
                  <a:extLst>
                    <a:ext uri="{9D8B030D-6E8A-4147-A177-3AD203B41FA5}">
                      <a16:colId xmlns:a16="http://schemas.microsoft.com/office/drawing/2014/main" val="20001"/>
                    </a:ext>
                  </a:extLst>
                </a:gridCol>
                <a:gridCol w="3865154">
                  <a:extLst>
                    <a:ext uri="{9D8B030D-6E8A-4147-A177-3AD203B41FA5}">
                      <a16:colId xmlns:a16="http://schemas.microsoft.com/office/drawing/2014/main" val="20002"/>
                    </a:ext>
                  </a:extLst>
                </a:gridCol>
              </a:tblGrid>
              <a:tr h="397467">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FAC46"/>
                    </a:solidFill>
                  </a:tcPr>
                </a:tc>
                <a:tc>
                  <a:txBody>
                    <a:bodyPr/>
                    <a:lstStyle/>
                    <a:p>
                      <a:pPr marL="695325">
                        <a:lnSpc>
                          <a:spcPct val="100000"/>
                        </a:lnSpc>
                        <a:spcBef>
                          <a:spcPts val="375"/>
                        </a:spcBef>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6FAC46"/>
                    </a:solidFill>
                  </a:tcPr>
                </a:tc>
                <a:tc>
                  <a:txBody>
                    <a:bodyPr/>
                    <a:lstStyle/>
                    <a:p>
                      <a:pPr marL="3175" algn="ctr">
                        <a:lnSpc>
                          <a:spcPct val="100000"/>
                        </a:lnSpc>
                        <a:spcBef>
                          <a:spcPts val="375"/>
                        </a:spcBef>
                      </a:pPr>
                      <a:r>
                        <a:rPr sz="1400" b="1" spc="-5" dirty="0">
                          <a:solidFill>
                            <a:srgbClr val="FFFFFF"/>
                          </a:solidFill>
                          <a:latin typeface="Calibri"/>
                          <a:cs typeface="Calibri"/>
                        </a:rPr>
                        <a:t>Commentaire(s)</a:t>
                      </a:r>
                      <a:endParaRPr sz="1400">
                        <a:latin typeface="Calibri"/>
                        <a:cs typeface="Calibri"/>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A9D08E"/>
                      </a:solidFill>
                      <a:prstDash val="solid"/>
                    </a:lnB>
                    <a:solidFill>
                      <a:srgbClr val="6FAC46"/>
                    </a:solidFill>
                  </a:tcPr>
                </a:tc>
                <a:extLst>
                  <a:ext uri="{0D108BD9-81ED-4DB2-BD59-A6C34878D82A}">
                    <a16:rowId xmlns:a16="http://schemas.microsoft.com/office/drawing/2014/main" val="10000"/>
                  </a:ext>
                </a:extLst>
              </a:tr>
              <a:tr h="2281706">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5"/>
                        </a:spcBef>
                      </a:pPr>
                      <a:endParaRPr sz="1350">
                        <a:latin typeface="Times New Roman"/>
                        <a:cs typeface="Times New Roman"/>
                      </a:endParaRPr>
                    </a:p>
                    <a:p>
                      <a:pPr marL="56515" marR="45085" indent="1270" algn="ctr">
                        <a:lnSpc>
                          <a:spcPct val="100000"/>
                        </a:lnSpc>
                      </a:pPr>
                      <a:r>
                        <a:rPr sz="1100" b="1" dirty="0">
                          <a:latin typeface="Calibri"/>
                          <a:cs typeface="Calibri"/>
                        </a:rPr>
                        <a:t>Aide </a:t>
                      </a:r>
                      <a:r>
                        <a:rPr sz="1100" b="1" spc="-5" dirty="0">
                          <a:latin typeface="Calibri"/>
                          <a:cs typeface="Calibri"/>
                        </a:rPr>
                        <a:t>aux </a:t>
                      </a:r>
                      <a:r>
                        <a:rPr sz="1100" b="1" dirty="0">
                          <a:latin typeface="Calibri"/>
                          <a:cs typeface="Calibri"/>
                        </a:rPr>
                        <a:t>déplacements </a:t>
                      </a:r>
                      <a:r>
                        <a:rPr sz="1100" b="1" spc="-5" dirty="0">
                          <a:latin typeface="Calibri"/>
                          <a:cs typeface="Calibri"/>
                        </a:rPr>
                        <a:t>en </a:t>
                      </a:r>
                      <a:r>
                        <a:rPr sz="1100" b="1" dirty="0">
                          <a:latin typeface="Calibri"/>
                          <a:cs typeface="Calibri"/>
                        </a:rPr>
                        <a:t>compensation du </a:t>
                      </a:r>
                      <a:r>
                        <a:rPr sz="1100" b="1" spc="-5" dirty="0">
                          <a:latin typeface="Calibri"/>
                          <a:cs typeface="Calibri"/>
                        </a:rPr>
                        <a:t>handicap </a:t>
                      </a:r>
                      <a:r>
                        <a:rPr sz="1100" b="1" dirty="0">
                          <a:latin typeface="Calibri"/>
                          <a:cs typeface="Calibri"/>
                        </a:rPr>
                        <a:t> (Transport </a:t>
                      </a:r>
                      <a:r>
                        <a:rPr sz="1100" b="1" spc="-5" dirty="0">
                          <a:latin typeface="Calibri"/>
                          <a:cs typeface="Calibri"/>
                        </a:rPr>
                        <a:t>adapté domicile/travail et </a:t>
                      </a:r>
                      <a:r>
                        <a:rPr sz="1100" b="1" dirty="0">
                          <a:latin typeface="Calibri"/>
                          <a:cs typeface="Calibri"/>
                        </a:rPr>
                        <a:t>Aménagement du </a:t>
                      </a:r>
                      <a:r>
                        <a:rPr sz="1100" b="1" spc="-235" dirty="0">
                          <a:latin typeface="Calibri"/>
                          <a:cs typeface="Calibri"/>
                        </a:rPr>
                        <a:t> </a:t>
                      </a:r>
                      <a:r>
                        <a:rPr sz="1100" b="1" dirty="0">
                          <a:latin typeface="Calibri"/>
                          <a:cs typeface="Calibri"/>
                        </a:rPr>
                        <a:t>véhicule</a:t>
                      </a:r>
                      <a:r>
                        <a:rPr sz="1100" b="1" spc="-20" dirty="0">
                          <a:latin typeface="Calibri"/>
                          <a:cs typeface="Calibri"/>
                        </a:rPr>
                        <a:t> </a:t>
                      </a:r>
                      <a:r>
                        <a:rPr sz="1100" b="1" spc="-5" dirty="0">
                          <a:latin typeface="Calibri"/>
                          <a:cs typeface="Calibri"/>
                        </a:rPr>
                        <a:t>personnel)</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640715" marR="635000" algn="ctr">
                        <a:lnSpc>
                          <a:spcPct val="100000"/>
                        </a:lnSpc>
                        <a:spcBef>
                          <a:spcPts val="840"/>
                        </a:spcBef>
                      </a:pPr>
                      <a:r>
                        <a:rPr sz="1000" spc="-5" dirty="0">
                          <a:solidFill>
                            <a:srgbClr val="006FC0"/>
                          </a:solidFill>
                          <a:latin typeface="Calibri"/>
                          <a:cs typeface="Calibri"/>
                        </a:rPr>
                        <a:t>12</a:t>
                      </a:r>
                      <a:r>
                        <a:rPr sz="1000" spc="10" dirty="0">
                          <a:solidFill>
                            <a:srgbClr val="006FC0"/>
                          </a:solidFill>
                          <a:latin typeface="Calibri"/>
                          <a:cs typeface="Calibri"/>
                        </a:rPr>
                        <a:t> </a:t>
                      </a:r>
                      <a:r>
                        <a:rPr sz="1000" spc="-5" dirty="0">
                          <a:solidFill>
                            <a:srgbClr val="006FC0"/>
                          </a:solidFill>
                          <a:latin typeface="Calibri"/>
                          <a:cs typeface="Calibri"/>
                        </a:rPr>
                        <a:t>000€</a:t>
                      </a:r>
                      <a:r>
                        <a:rPr sz="1000" spc="30" dirty="0">
                          <a:solidFill>
                            <a:srgbClr val="006FC0"/>
                          </a:solidFill>
                          <a:latin typeface="Calibri"/>
                          <a:cs typeface="Calibri"/>
                        </a:rPr>
                        <a:t> </a:t>
                      </a:r>
                      <a:r>
                        <a:rPr sz="1000" spc="-5" dirty="0">
                          <a:solidFill>
                            <a:srgbClr val="006FC0"/>
                          </a:solidFill>
                          <a:latin typeface="Calibri"/>
                          <a:cs typeface="Calibri"/>
                        </a:rPr>
                        <a:t>par</a:t>
                      </a:r>
                      <a:r>
                        <a:rPr sz="1000" spc="-10" dirty="0">
                          <a:solidFill>
                            <a:srgbClr val="006FC0"/>
                          </a:solidFill>
                          <a:latin typeface="Calibri"/>
                          <a:cs typeface="Calibri"/>
                        </a:rPr>
                        <a:t> </a:t>
                      </a:r>
                      <a:r>
                        <a:rPr sz="1000" spc="-5" dirty="0">
                          <a:solidFill>
                            <a:srgbClr val="006FC0"/>
                          </a:solidFill>
                          <a:latin typeface="Calibri"/>
                          <a:cs typeface="Calibri"/>
                        </a:rPr>
                        <a:t>agent</a:t>
                      </a:r>
                      <a:r>
                        <a:rPr sz="1000" dirty="0">
                          <a:solidFill>
                            <a:srgbClr val="006FC0"/>
                          </a:solidFill>
                          <a:latin typeface="Calibri"/>
                          <a:cs typeface="Calibri"/>
                        </a:rPr>
                        <a:t> </a:t>
                      </a:r>
                      <a:r>
                        <a:rPr sz="1000" spc="-5" dirty="0">
                          <a:solidFill>
                            <a:srgbClr val="006FC0"/>
                          </a:solidFill>
                          <a:latin typeface="Calibri"/>
                          <a:cs typeface="Calibri"/>
                        </a:rPr>
                        <a:t>/</a:t>
                      </a:r>
                      <a:r>
                        <a:rPr sz="1000" dirty="0">
                          <a:solidFill>
                            <a:srgbClr val="006FC0"/>
                          </a:solidFill>
                          <a:latin typeface="Calibri"/>
                          <a:cs typeface="Calibri"/>
                        </a:rPr>
                        <a:t> </a:t>
                      </a:r>
                      <a:r>
                        <a:rPr sz="1000" spc="-5" dirty="0">
                          <a:solidFill>
                            <a:srgbClr val="006FC0"/>
                          </a:solidFill>
                          <a:latin typeface="Calibri"/>
                          <a:cs typeface="Calibri"/>
                        </a:rPr>
                        <a:t>an</a:t>
                      </a:r>
                      <a:r>
                        <a:rPr sz="1000" spc="5" dirty="0">
                          <a:solidFill>
                            <a:srgbClr val="006FC0"/>
                          </a:solidFill>
                          <a:latin typeface="Calibri"/>
                          <a:cs typeface="Calibri"/>
                        </a:rPr>
                        <a:t> </a:t>
                      </a:r>
                      <a:r>
                        <a:rPr sz="1000" spc="-10" dirty="0">
                          <a:solidFill>
                            <a:srgbClr val="006FC0"/>
                          </a:solidFill>
                          <a:latin typeface="Calibri"/>
                          <a:cs typeface="Calibri"/>
                        </a:rPr>
                        <a:t>(52,63€</a:t>
                      </a:r>
                      <a:r>
                        <a:rPr sz="1000" spc="35" dirty="0">
                          <a:solidFill>
                            <a:srgbClr val="006FC0"/>
                          </a:solidFill>
                          <a:latin typeface="Calibri"/>
                          <a:cs typeface="Calibri"/>
                        </a:rPr>
                        <a:t> </a:t>
                      </a:r>
                      <a:r>
                        <a:rPr sz="1000" spc="-5" dirty="0">
                          <a:solidFill>
                            <a:srgbClr val="006FC0"/>
                          </a:solidFill>
                          <a:latin typeface="Calibri"/>
                          <a:cs typeface="Calibri"/>
                        </a:rPr>
                        <a:t>/ jour) </a:t>
                      </a:r>
                      <a:r>
                        <a:rPr sz="1000" spc="-215" dirty="0">
                          <a:solidFill>
                            <a:srgbClr val="006FC0"/>
                          </a:solidFill>
                          <a:latin typeface="Calibri"/>
                          <a:cs typeface="Calibri"/>
                        </a:rPr>
                        <a:t> </a:t>
                      </a:r>
                      <a:r>
                        <a:rPr sz="1000" spc="-5" dirty="0">
                          <a:solidFill>
                            <a:srgbClr val="006FC0"/>
                          </a:solidFill>
                          <a:latin typeface="Calibri"/>
                          <a:cs typeface="Calibri"/>
                        </a:rPr>
                        <a:t>228</a:t>
                      </a:r>
                      <a:r>
                        <a:rPr sz="1000" spc="15" dirty="0">
                          <a:solidFill>
                            <a:srgbClr val="006FC0"/>
                          </a:solidFill>
                          <a:latin typeface="Calibri"/>
                          <a:cs typeface="Calibri"/>
                        </a:rPr>
                        <a:t> </a:t>
                      </a:r>
                      <a:r>
                        <a:rPr sz="1000" spc="-5" dirty="0">
                          <a:solidFill>
                            <a:srgbClr val="006FC0"/>
                          </a:solidFill>
                          <a:latin typeface="Calibri"/>
                          <a:cs typeface="Calibri"/>
                        </a:rPr>
                        <a:t>jours</a:t>
                      </a:r>
                      <a:r>
                        <a:rPr sz="1000" spc="-15" dirty="0">
                          <a:solidFill>
                            <a:srgbClr val="006FC0"/>
                          </a:solidFill>
                          <a:latin typeface="Calibri"/>
                          <a:cs typeface="Calibri"/>
                        </a:rPr>
                        <a:t> </a:t>
                      </a:r>
                      <a:r>
                        <a:rPr sz="1000" spc="-5" dirty="0">
                          <a:solidFill>
                            <a:srgbClr val="006FC0"/>
                          </a:solidFill>
                          <a:latin typeface="Calibri"/>
                          <a:cs typeface="Calibri"/>
                        </a:rPr>
                        <a:t>maximum</a:t>
                      </a:r>
                      <a:r>
                        <a:rPr sz="1000" spc="15" dirty="0">
                          <a:solidFill>
                            <a:srgbClr val="006FC0"/>
                          </a:solidFill>
                          <a:latin typeface="Calibri"/>
                          <a:cs typeface="Calibri"/>
                        </a:rPr>
                        <a:t> </a:t>
                      </a:r>
                      <a:r>
                        <a:rPr sz="1000" spc="-5" dirty="0">
                          <a:solidFill>
                            <a:srgbClr val="006FC0"/>
                          </a:solidFill>
                          <a:latin typeface="Calibri"/>
                          <a:cs typeface="Calibri"/>
                        </a:rPr>
                        <a:t>par</a:t>
                      </a:r>
                      <a:r>
                        <a:rPr sz="1000" spc="-10" dirty="0">
                          <a:solidFill>
                            <a:srgbClr val="006FC0"/>
                          </a:solidFill>
                          <a:latin typeface="Calibri"/>
                          <a:cs typeface="Calibri"/>
                        </a:rPr>
                        <a:t> </a:t>
                      </a:r>
                      <a:r>
                        <a:rPr sz="1000" spc="-5" dirty="0">
                          <a:solidFill>
                            <a:srgbClr val="006FC0"/>
                          </a:solidFill>
                          <a:latin typeface="Calibri"/>
                          <a:cs typeface="Calibri"/>
                        </a:rPr>
                        <a:t>an </a:t>
                      </a:r>
                      <a:r>
                        <a:rPr sz="1000" dirty="0">
                          <a:solidFill>
                            <a:srgbClr val="006FC0"/>
                          </a:solidFill>
                          <a:latin typeface="Calibri"/>
                          <a:cs typeface="Calibri"/>
                        </a:rPr>
                        <a:t> </a:t>
                      </a:r>
                      <a:r>
                        <a:rPr sz="1000" spc="-5" dirty="0">
                          <a:solidFill>
                            <a:srgbClr val="006FC0"/>
                          </a:solidFill>
                          <a:latin typeface="Calibri"/>
                          <a:cs typeface="Calibri"/>
                        </a:rPr>
                        <a:t>Renouvellement</a:t>
                      </a:r>
                      <a:r>
                        <a:rPr sz="1000" spc="20" dirty="0">
                          <a:solidFill>
                            <a:srgbClr val="006FC0"/>
                          </a:solidFill>
                          <a:latin typeface="Calibri"/>
                          <a:cs typeface="Calibri"/>
                        </a:rPr>
                        <a:t> </a:t>
                      </a:r>
                      <a:r>
                        <a:rPr sz="1000" spc="-5" dirty="0">
                          <a:solidFill>
                            <a:srgbClr val="006FC0"/>
                          </a:solidFill>
                          <a:latin typeface="Calibri"/>
                          <a:cs typeface="Calibri"/>
                        </a:rPr>
                        <a:t>annuel</a:t>
                      </a:r>
                      <a:endParaRPr sz="1000">
                        <a:latin typeface="Calibri"/>
                        <a:cs typeface="Calibri"/>
                      </a:endParaRPr>
                    </a:p>
                    <a:p>
                      <a:pPr>
                        <a:lnSpc>
                          <a:spcPct val="100000"/>
                        </a:lnSpc>
                        <a:spcBef>
                          <a:spcPts val="55"/>
                        </a:spcBef>
                      </a:pPr>
                      <a:endParaRPr sz="1000">
                        <a:latin typeface="Times New Roman"/>
                        <a:cs typeface="Times New Roman"/>
                      </a:endParaRPr>
                    </a:p>
                    <a:p>
                      <a:pPr marL="83185" marR="76835" algn="ctr">
                        <a:lnSpc>
                          <a:spcPct val="100000"/>
                        </a:lnSpc>
                      </a:pPr>
                      <a:r>
                        <a:rPr sz="1000" spc="-5" dirty="0">
                          <a:solidFill>
                            <a:srgbClr val="006FC0"/>
                          </a:solidFill>
                          <a:latin typeface="Calibri"/>
                          <a:cs typeface="Calibri"/>
                        </a:rPr>
                        <a:t>Aménagement</a:t>
                      </a:r>
                      <a:r>
                        <a:rPr sz="1000" spc="25" dirty="0">
                          <a:solidFill>
                            <a:srgbClr val="006FC0"/>
                          </a:solidFill>
                          <a:latin typeface="Calibri"/>
                          <a:cs typeface="Calibri"/>
                        </a:rPr>
                        <a:t> </a:t>
                      </a:r>
                      <a:r>
                        <a:rPr sz="1000" spc="-5" dirty="0">
                          <a:solidFill>
                            <a:srgbClr val="006FC0"/>
                          </a:solidFill>
                          <a:latin typeface="Calibri"/>
                          <a:cs typeface="Calibri"/>
                        </a:rPr>
                        <a:t>du</a:t>
                      </a:r>
                      <a:r>
                        <a:rPr sz="1000" spc="-20" dirty="0">
                          <a:solidFill>
                            <a:srgbClr val="006FC0"/>
                          </a:solidFill>
                          <a:latin typeface="Calibri"/>
                          <a:cs typeface="Calibri"/>
                        </a:rPr>
                        <a:t> </a:t>
                      </a:r>
                      <a:r>
                        <a:rPr sz="1000" spc="-5" dirty="0">
                          <a:solidFill>
                            <a:srgbClr val="006FC0"/>
                          </a:solidFill>
                          <a:latin typeface="Calibri"/>
                          <a:cs typeface="Calibri"/>
                        </a:rPr>
                        <a:t>véhicule</a:t>
                      </a:r>
                      <a:r>
                        <a:rPr sz="1000" spc="5" dirty="0">
                          <a:solidFill>
                            <a:srgbClr val="006FC0"/>
                          </a:solidFill>
                          <a:latin typeface="Calibri"/>
                          <a:cs typeface="Calibri"/>
                        </a:rPr>
                        <a:t> </a:t>
                      </a:r>
                      <a:r>
                        <a:rPr sz="1000" spc="-5" dirty="0">
                          <a:solidFill>
                            <a:srgbClr val="006FC0"/>
                          </a:solidFill>
                          <a:latin typeface="Calibri"/>
                          <a:cs typeface="Calibri"/>
                        </a:rPr>
                        <a:t>personnel:</a:t>
                      </a:r>
                      <a:r>
                        <a:rPr sz="1000" spc="-10" dirty="0">
                          <a:solidFill>
                            <a:srgbClr val="006FC0"/>
                          </a:solidFill>
                          <a:latin typeface="Calibri"/>
                          <a:cs typeface="Calibri"/>
                        </a:rPr>
                        <a:t> </a:t>
                      </a:r>
                      <a:r>
                        <a:rPr sz="1000" spc="-5" dirty="0">
                          <a:solidFill>
                            <a:srgbClr val="006FC0"/>
                          </a:solidFill>
                          <a:latin typeface="Calibri"/>
                          <a:cs typeface="Calibri"/>
                        </a:rPr>
                        <a:t>renouvellement</a:t>
                      </a:r>
                      <a:r>
                        <a:rPr sz="1000" spc="25" dirty="0">
                          <a:solidFill>
                            <a:srgbClr val="006FC0"/>
                          </a:solidFill>
                          <a:latin typeface="Calibri"/>
                          <a:cs typeface="Calibri"/>
                        </a:rPr>
                        <a:t> </a:t>
                      </a:r>
                      <a:r>
                        <a:rPr sz="1000" spc="-5" dirty="0">
                          <a:solidFill>
                            <a:srgbClr val="006FC0"/>
                          </a:solidFill>
                          <a:latin typeface="Calibri"/>
                          <a:cs typeface="Calibri"/>
                        </a:rPr>
                        <a:t>tous </a:t>
                      </a:r>
                      <a:r>
                        <a:rPr sz="1000" spc="-210" dirty="0">
                          <a:solidFill>
                            <a:srgbClr val="006FC0"/>
                          </a:solidFill>
                          <a:latin typeface="Calibri"/>
                          <a:cs typeface="Calibri"/>
                        </a:rPr>
                        <a:t> </a:t>
                      </a:r>
                      <a:r>
                        <a:rPr sz="1000" spc="-5" dirty="0">
                          <a:solidFill>
                            <a:srgbClr val="006FC0"/>
                          </a:solidFill>
                          <a:latin typeface="Calibri"/>
                          <a:cs typeface="Calibri"/>
                        </a:rPr>
                        <a:t>les</a:t>
                      </a:r>
                      <a:r>
                        <a:rPr sz="1000" spc="-15" dirty="0">
                          <a:solidFill>
                            <a:srgbClr val="006FC0"/>
                          </a:solidFill>
                          <a:latin typeface="Calibri"/>
                          <a:cs typeface="Calibri"/>
                        </a:rPr>
                        <a:t> </a:t>
                      </a:r>
                      <a:r>
                        <a:rPr sz="1000" spc="-5" dirty="0">
                          <a:solidFill>
                            <a:srgbClr val="006FC0"/>
                          </a:solidFill>
                          <a:latin typeface="Calibri"/>
                          <a:cs typeface="Calibri"/>
                        </a:rPr>
                        <a:t>5</a:t>
                      </a:r>
                      <a:r>
                        <a:rPr sz="1000" spc="15" dirty="0">
                          <a:solidFill>
                            <a:srgbClr val="006FC0"/>
                          </a:solidFill>
                          <a:latin typeface="Calibri"/>
                          <a:cs typeface="Calibri"/>
                        </a:rPr>
                        <a:t> </a:t>
                      </a:r>
                      <a:r>
                        <a:rPr sz="1000" spc="-5" dirty="0">
                          <a:solidFill>
                            <a:srgbClr val="006FC0"/>
                          </a:solidFill>
                          <a:latin typeface="Calibri"/>
                          <a:cs typeface="Calibri"/>
                        </a:rPr>
                        <a:t>ans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35560" marR="28575" algn="ctr">
                        <a:lnSpc>
                          <a:spcPct val="100000"/>
                        </a:lnSpc>
                        <a:spcBef>
                          <a:spcPts val="140"/>
                        </a:spcBef>
                      </a:pPr>
                      <a:r>
                        <a:rPr sz="1000" spc="-5" dirty="0">
                          <a:latin typeface="Calibri"/>
                          <a:cs typeface="Calibri"/>
                        </a:rPr>
                        <a:t>Transport</a:t>
                      </a:r>
                      <a:r>
                        <a:rPr sz="1000" spc="5" dirty="0">
                          <a:latin typeface="Calibri"/>
                          <a:cs typeface="Calibri"/>
                        </a:rPr>
                        <a:t> </a:t>
                      </a:r>
                      <a:r>
                        <a:rPr sz="1000" spc="-5" dirty="0">
                          <a:latin typeface="Calibri"/>
                          <a:cs typeface="Calibri"/>
                        </a:rPr>
                        <a:t>domicile</a:t>
                      </a:r>
                      <a:r>
                        <a:rPr sz="1000" spc="-10" dirty="0">
                          <a:latin typeface="Calibri"/>
                          <a:cs typeface="Calibri"/>
                        </a:rPr>
                        <a:t> </a:t>
                      </a:r>
                      <a:r>
                        <a:rPr sz="1000" spc="-5" dirty="0">
                          <a:latin typeface="Calibri"/>
                          <a:cs typeface="Calibri"/>
                        </a:rPr>
                        <a:t>travail:</a:t>
                      </a:r>
                      <a:r>
                        <a:rPr sz="1000" spc="-10" dirty="0">
                          <a:latin typeface="Calibri"/>
                          <a:cs typeface="Calibri"/>
                        </a:rPr>
                        <a:t> </a:t>
                      </a:r>
                      <a:r>
                        <a:rPr sz="1000" spc="-5" dirty="0">
                          <a:latin typeface="Calibri"/>
                          <a:cs typeface="Calibri"/>
                        </a:rPr>
                        <a:t>Sous </a:t>
                      </a:r>
                      <a:r>
                        <a:rPr sz="1000" spc="-10" dirty="0">
                          <a:latin typeface="Calibri"/>
                          <a:cs typeface="Calibri"/>
                        </a:rPr>
                        <a:t>réserve</a:t>
                      </a:r>
                      <a:r>
                        <a:rPr sz="1000" spc="35" dirty="0">
                          <a:latin typeface="Calibri"/>
                          <a:cs typeface="Calibri"/>
                        </a:rPr>
                        <a:t> </a:t>
                      </a:r>
                      <a:r>
                        <a:rPr sz="1000" spc="-5" dirty="0">
                          <a:latin typeface="Calibri"/>
                          <a:cs typeface="Calibri"/>
                        </a:rPr>
                        <a:t>de</a:t>
                      </a:r>
                      <a:r>
                        <a:rPr sz="1000" dirty="0">
                          <a:latin typeface="Calibri"/>
                          <a:cs typeface="Calibri"/>
                        </a:rPr>
                        <a:t> </a:t>
                      </a:r>
                      <a:r>
                        <a:rPr sz="1000" spc="-5" dirty="0">
                          <a:latin typeface="Calibri"/>
                          <a:cs typeface="Calibri"/>
                        </a:rPr>
                        <a:t>pouvoir</a:t>
                      </a:r>
                      <a:r>
                        <a:rPr sz="1000" spc="5" dirty="0">
                          <a:latin typeface="Calibri"/>
                          <a:cs typeface="Calibri"/>
                        </a:rPr>
                        <a:t> </a:t>
                      </a:r>
                      <a:r>
                        <a:rPr sz="1000" spc="-5" dirty="0">
                          <a:latin typeface="Calibri"/>
                          <a:cs typeface="Calibri"/>
                        </a:rPr>
                        <a:t>justifier</a:t>
                      </a:r>
                      <a:r>
                        <a:rPr sz="1000" spc="5" dirty="0">
                          <a:latin typeface="Calibri"/>
                          <a:cs typeface="Calibri"/>
                        </a:rPr>
                        <a:t> </a:t>
                      </a:r>
                      <a:r>
                        <a:rPr sz="1000" spc="-5" dirty="0">
                          <a:latin typeface="Calibri"/>
                          <a:cs typeface="Calibri"/>
                        </a:rPr>
                        <a:t>qu'aucune </a:t>
                      </a:r>
                      <a:r>
                        <a:rPr sz="1000" spc="-210" dirty="0">
                          <a:latin typeface="Calibri"/>
                          <a:cs typeface="Calibri"/>
                        </a:rPr>
                        <a:t> </a:t>
                      </a:r>
                      <a:r>
                        <a:rPr sz="1000" spc="-5" dirty="0">
                          <a:latin typeface="Calibri"/>
                          <a:cs typeface="Calibri"/>
                        </a:rPr>
                        <a:t>solution</a:t>
                      </a:r>
                      <a:r>
                        <a:rPr sz="1000" spc="-10" dirty="0">
                          <a:latin typeface="Calibri"/>
                          <a:cs typeface="Calibri"/>
                        </a:rPr>
                        <a:t> </a:t>
                      </a:r>
                      <a:r>
                        <a:rPr sz="1000" spc="-5" dirty="0">
                          <a:latin typeface="Calibri"/>
                          <a:cs typeface="Calibri"/>
                        </a:rPr>
                        <a:t>alternative n'a</a:t>
                      </a:r>
                      <a:r>
                        <a:rPr sz="1000" dirty="0">
                          <a:latin typeface="Calibri"/>
                          <a:cs typeface="Calibri"/>
                        </a:rPr>
                        <a:t> </a:t>
                      </a:r>
                      <a:r>
                        <a:rPr sz="1000" spc="-5" dirty="0">
                          <a:latin typeface="Calibri"/>
                          <a:cs typeface="Calibri"/>
                        </a:rPr>
                        <a:t>pu</a:t>
                      </a:r>
                      <a:r>
                        <a:rPr sz="1000" spc="-10" dirty="0">
                          <a:latin typeface="Calibri"/>
                          <a:cs typeface="Calibri"/>
                        </a:rPr>
                        <a:t> </a:t>
                      </a:r>
                      <a:r>
                        <a:rPr sz="1000" spc="-5" dirty="0">
                          <a:latin typeface="Calibri"/>
                          <a:cs typeface="Calibri"/>
                        </a:rPr>
                        <a:t>être</a:t>
                      </a:r>
                      <a:r>
                        <a:rPr sz="1000" spc="20" dirty="0">
                          <a:latin typeface="Calibri"/>
                          <a:cs typeface="Calibri"/>
                        </a:rPr>
                        <a:t> </a:t>
                      </a:r>
                      <a:r>
                        <a:rPr sz="1000" spc="-5" dirty="0">
                          <a:latin typeface="Calibri"/>
                          <a:cs typeface="Calibri"/>
                        </a:rPr>
                        <a:t>mobilisée par</a:t>
                      </a:r>
                      <a:r>
                        <a:rPr sz="1000" dirty="0">
                          <a:latin typeface="Calibri"/>
                          <a:cs typeface="Calibri"/>
                        </a:rPr>
                        <a:t> </a:t>
                      </a:r>
                      <a:r>
                        <a:rPr sz="1000" spc="-5" dirty="0">
                          <a:latin typeface="Calibri"/>
                          <a:cs typeface="Calibri"/>
                        </a:rPr>
                        <a:t>l'agent.</a:t>
                      </a:r>
                      <a:endParaRPr sz="1000">
                        <a:latin typeface="Calibri"/>
                        <a:cs typeface="Calibri"/>
                      </a:endParaRPr>
                    </a:p>
                    <a:p>
                      <a:pPr algn="ctr">
                        <a:lnSpc>
                          <a:spcPct val="100000"/>
                        </a:lnSpc>
                      </a:pPr>
                      <a:r>
                        <a:rPr sz="1000" spc="-5" dirty="0">
                          <a:solidFill>
                            <a:srgbClr val="4471C4"/>
                          </a:solidFill>
                          <a:latin typeface="Calibri"/>
                          <a:cs typeface="Calibri"/>
                        </a:rPr>
                        <a:t>La PCH </a:t>
                      </a:r>
                      <a:r>
                        <a:rPr sz="1000" spc="-10" dirty="0">
                          <a:solidFill>
                            <a:srgbClr val="4471C4"/>
                          </a:solidFill>
                          <a:latin typeface="Calibri"/>
                          <a:cs typeface="Calibri"/>
                        </a:rPr>
                        <a:t>n'est</a:t>
                      </a:r>
                      <a:r>
                        <a:rPr sz="1000" spc="10" dirty="0">
                          <a:solidFill>
                            <a:srgbClr val="4471C4"/>
                          </a:solidFill>
                          <a:latin typeface="Calibri"/>
                          <a:cs typeface="Calibri"/>
                        </a:rPr>
                        <a:t> </a:t>
                      </a:r>
                      <a:r>
                        <a:rPr sz="1000" spc="-5" dirty="0">
                          <a:solidFill>
                            <a:srgbClr val="4471C4"/>
                          </a:solidFill>
                          <a:latin typeface="Calibri"/>
                          <a:cs typeface="Calibri"/>
                        </a:rPr>
                        <a:t>pas</a:t>
                      </a:r>
                      <a:r>
                        <a:rPr sz="1000" dirty="0">
                          <a:solidFill>
                            <a:srgbClr val="4471C4"/>
                          </a:solidFill>
                          <a:latin typeface="Calibri"/>
                          <a:cs typeface="Calibri"/>
                        </a:rPr>
                        <a:t> </a:t>
                      </a:r>
                      <a:r>
                        <a:rPr sz="1000" spc="-10" dirty="0">
                          <a:solidFill>
                            <a:srgbClr val="4471C4"/>
                          </a:solidFill>
                          <a:latin typeface="Calibri"/>
                          <a:cs typeface="Calibri"/>
                        </a:rPr>
                        <a:t>exigée</a:t>
                      </a:r>
                      <a:r>
                        <a:rPr sz="1000" spc="15" dirty="0">
                          <a:solidFill>
                            <a:srgbClr val="4471C4"/>
                          </a:solidFill>
                          <a:latin typeface="Calibri"/>
                          <a:cs typeface="Calibri"/>
                        </a:rPr>
                        <a:t> </a:t>
                      </a:r>
                      <a:r>
                        <a:rPr sz="1000" spc="-5" dirty="0">
                          <a:solidFill>
                            <a:srgbClr val="4471C4"/>
                          </a:solidFill>
                          <a:latin typeface="Calibri"/>
                          <a:cs typeface="Calibri"/>
                        </a:rPr>
                        <a:t>en</a:t>
                      </a:r>
                      <a:r>
                        <a:rPr sz="1000" dirty="0">
                          <a:solidFill>
                            <a:srgbClr val="4471C4"/>
                          </a:solidFill>
                          <a:latin typeface="Calibri"/>
                          <a:cs typeface="Calibri"/>
                        </a:rPr>
                        <a:t> </a:t>
                      </a:r>
                      <a:r>
                        <a:rPr sz="1000" spc="-5" dirty="0">
                          <a:solidFill>
                            <a:srgbClr val="4471C4"/>
                          </a:solidFill>
                          <a:latin typeface="Calibri"/>
                          <a:cs typeface="Calibri"/>
                        </a:rPr>
                        <a:t>2022</a:t>
                      </a:r>
                      <a:endParaRPr sz="1000">
                        <a:latin typeface="Calibri"/>
                        <a:cs typeface="Calibri"/>
                      </a:endParaRPr>
                    </a:p>
                    <a:p>
                      <a:pPr>
                        <a:lnSpc>
                          <a:spcPct val="100000"/>
                        </a:lnSpc>
                        <a:spcBef>
                          <a:spcPts val="55"/>
                        </a:spcBef>
                      </a:pPr>
                      <a:endParaRPr sz="1000">
                        <a:latin typeface="Times New Roman"/>
                        <a:cs typeface="Times New Roman"/>
                      </a:endParaRPr>
                    </a:p>
                    <a:p>
                      <a:pPr marL="33020" marR="24130" algn="ctr">
                        <a:lnSpc>
                          <a:spcPct val="100000"/>
                        </a:lnSpc>
                      </a:pPr>
                      <a:r>
                        <a:rPr sz="1000" spc="-5" dirty="0">
                          <a:latin typeface="Calibri"/>
                          <a:cs typeface="Calibri"/>
                        </a:rPr>
                        <a:t>Aménagement</a:t>
                      </a:r>
                      <a:r>
                        <a:rPr sz="1000" spc="30" dirty="0">
                          <a:latin typeface="Calibri"/>
                          <a:cs typeface="Calibri"/>
                        </a:rPr>
                        <a:t> </a:t>
                      </a:r>
                      <a:r>
                        <a:rPr sz="1000" spc="-5" dirty="0">
                          <a:latin typeface="Calibri"/>
                          <a:cs typeface="Calibri"/>
                        </a:rPr>
                        <a:t>du</a:t>
                      </a:r>
                      <a:r>
                        <a:rPr sz="1000" spc="-10" dirty="0">
                          <a:latin typeface="Calibri"/>
                          <a:cs typeface="Calibri"/>
                        </a:rPr>
                        <a:t> </a:t>
                      </a:r>
                      <a:r>
                        <a:rPr sz="1000" spc="-5" dirty="0">
                          <a:latin typeface="Calibri"/>
                          <a:cs typeface="Calibri"/>
                        </a:rPr>
                        <a:t>véhicule</a:t>
                      </a:r>
                      <a:r>
                        <a:rPr sz="1000" spc="10" dirty="0">
                          <a:latin typeface="Calibri"/>
                          <a:cs typeface="Calibri"/>
                        </a:rPr>
                        <a:t> </a:t>
                      </a:r>
                      <a:r>
                        <a:rPr sz="1000" spc="-5" dirty="0">
                          <a:latin typeface="Calibri"/>
                          <a:cs typeface="Calibri"/>
                        </a:rPr>
                        <a:t>personnel: Le</a:t>
                      </a:r>
                      <a:r>
                        <a:rPr sz="1000" spc="5" dirty="0">
                          <a:latin typeface="Calibri"/>
                          <a:cs typeface="Calibri"/>
                        </a:rPr>
                        <a:t> </a:t>
                      </a:r>
                      <a:r>
                        <a:rPr sz="1000" spc="-5" dirty="0">
                          <a:latin typeface="Calibri"/>
                          <a:cs typeface="Calibri"/>
                        </a:rPr>
                        <a:t>véhicule</a:t>
                      </a:r>
                      <a:r>
                        <a:rPr sz="1000" spc="10" dirty="0">
                          <a:latin typeface="Calibri"/>
                          <a:cs typeface="Calibri"/>
                        </a:rPr>
                        <a:t> </a:t>
                      </a:r>
                      <a:r>
                        <a:rPr sz="1000" spc="-5" dirty="0">
                          <a:latin typeface="Calibri"/>
                          <a:cs typeface="Calibri"/>
                        </a:rPr>
                        <a:t>doit</a:t>
                      </a:r>
                      <a:r>
                        <a:rPr sz="1000" spc="-10" dirty="0">
                          <a:latin typeface="Calibri"/>
                          <a:cs typeface="Calibri"/>
                        </a:rPr>
                        <a:t> </a:t>
                      </a:r>
                      <a:r>
                        <a:rPr sz="1000" spc="-5" dirty="0">
                          <a:latin typeface="Calibri"/>
                          <a:cs typeface="Calibri"/>
                        </a:rPr>
                        <a:t>être</a:t>
                      </a:r>
                      <a:r>
                        <a:rPr sz="1000" spc="20" dirty="0">
                          <a:latin typeface="Calibri"/>
                          <a:cs typeface="Calibri"/>
                        </a:rPr>
                        <a:t> </a:t>
                      </a:r>
                      <a:r>
                        <a:rPr sz="1000" spc="-5" dirty="0">
                          <a:latin typeface="Calibri"/>
                          <a:cs typeface="Calibri"/>
                        </a:rPr>
                        <a:t>au nom </a:t>
                      </a:r>
                      <a:r>
                        <a:rPr sz="1000" dirty="0">
                          <a:latin typeface="Calibri"/>
                          <a:cs typeface="Calibri"/>
                        </a:rPr>
                        <a:t>de </a:t>
                      </a:r>
                      <a:r>
                        <a:rPr sz="1000" spc="-215" dirty="0">
                          <a:latin typeface="Calibri"/>
                          <a:cs typeface="Calibri"/>
                        </a:rPr>
                        <a:t> </a:t>
                      </a:r>
                      <a:r>
                        <a:rPr sz="1000" spc="-5" dirty="0">
                          <a:latin typeface="Calibri"/>
                          <a:cs typeface="Calibri"/>
                        </a:rPr>
                        <a:t>l'agent</a:t>
                      </a:r>
                      <a:r>
                        <a:rPr sz="1000" spc="10" dirty="0">
                          <a:latin typeface="Calibri"/>
                          <a:cs typeface="Calibri"/>
                        </a:rPr>
                        <a:t> </a:t>
                      </a:r>
                      <a:r>
                        <a:rPr sz="1000" spc="-5" dirty="0">
                          <a:latin typeface="Calibri"/>
                          <a:cs typeface="Calibri"/>
                        </a:rPr>
                        <a:t>bénéficiaire.</a:t>
                      </a:r>
                      <a:endParaRPr sz="1000">
                        <a:latin typeface="Calibri"/>
                        <a:cs typeface="Calibri"/>
                      </a:endParaRPr>
                    </a:p>
                    <a:p>
                      <a:pPr algn="ctr">
                        <a:lnSpc>
                          <a:spcPct val="100000"/>
                        </a:lnSpc>
                      </a:pPr>
                      <a:r>
                        <a:rPr sz="1000" spc="-5" dirty="0">
                          <a:latin typeface="Calibri"/>
                          <a:cs typeface="Calibri"/>
                        </a:rPr>
                        <a:t>Ne</a:t>
                      </a:r>
                      <a:r>
                        <a:rPr sz="1000" spc="5" dirty="0">
                          <a:latin typeface="Calibri"/>
                          <a:cs typeface="Calibri"/>
                        </a:rPr>
                        <a:t> </a:t>
                      </a:r>
                      <a:r>
                        <a:rPr sz="1000" spc="-5" dirty="0">
                          <a:latin typeface="Calibri"/>
                          <a:cs typeface="Calibri"/>
                        </a:rPr>
                        <a:t>concerne</a:t>
                      </a:r>
                      <a:r>
                        <a:rPr sz="1000" spc="5" dirty="0">
                          <a:latin typeface="Calibri"/>
                          <a:cs typeface="Calibri"/>
                        </a:rPr>
                        <a:t> </a:t>
                      </a:r>
                      <a:r>
                        <a:rPr sz="1000" spc="-5" dirty="0">
                          <a:latin typeface="Calibri"/>
                          <a:cs typeface="Calibri"/>
                        </a:rPr>
                        <a:t>pas</a:t>
                      </a:r>
                      <a:r>
                        <a:rPr sz="1000" spc="-15" dirty="0">
                          <a:latin typeface="Calibri"/>
                          <a:cs typeface="Calibri"/>
                        </a:rPr>
                        <a:t> </a:t>
                      </a:r>
                      <a:r>
                        <a:rPr sz="1000" spc="-5" dirty="0">
                          <a:latin typeface="Calibri"/>
                          <a:cs typeface="Calibri"/>
                        </a:rPr>
                        <a:t>les</a:t>
                      </a:r>
                      <a:r>
                        <a:rPr sz="1000" spc="5" dirty="0">
                          <a:latin typeface="Calibri"/>
                          <a:cs typeface="Calibri"/>
                        </a:rPr>
                        <a:t> </a:t>
                      </a:r>
                      <a:r>
                        <a:rPr sz="1000" spc="-5" dirty="0">
                          <a:latin typeface="Calibri"/>
                          <a:cs typeface="Calibri"/>
                        </a:rPr>
                        <a:t>équipements</a:t>
                      </a:r>
                      <a:r>
                        <a:rPr sz="1000" spc="15" dirty="0">
                          <a:latin typeface="Calibri"/>
                          <a:cs typeface="Calibri"/>
                        </a:rPr>
                        <a:t> </a:t>
                      </a:r>
                      <a:r>
                        <a:rPr sz="1000" spc="-5" dirty="0">
                          <a:latin typeface="Calibri"/>
                          <a:cs typeface="Calibri"/>
                        </a:rPr>
                        <a:t>existant</a:t>
                      </a:r>
                      <a:r>
                        <a:rPr sz="1000" spc="15" dirty="0">
                          <a:latin typeface="Calibri"/>
                          <a:cs typeface="Calibri"/>
                        </a:rPr>
                        <a:t> </a:t>
                      </a:r>
                      <a:r>
                        <a:rPr sz="1000" spc="-5" dirty="0">
                          <a:latin typeface="Calibri"/>
                          <a:cs typeface="Calibri"/>
                        </a:rPr>
                        <a:t>en</a:t>
                      </a:r>
                      <a:r>
                        <a:rPr sz="1000" dirty="0">
                          <a:latin typeface="Calibri"/>
                          <a:cs typeface="Calibri"/>
                        </a:rPr>
                        <a:t> </a:t>
                      </a:r>
                      <a:r>
                        <a:rPr sz="1000" spc="-5" dirty="0">
                          <a:latin typeface="Calibri"/>
                          <a:cs typeface="Calibri"/>
                        </a:rPr>
                        <a:t>série</a:t>
                      </a:r>
                      <a:r>
                        <a:rPr sz="1000" spc="10" dirty="0">
                          <a:latin typeface="Calibri"/>
                          <a:cs typeface="Calibri"/>
                        </a:rPr>
                        <a:t> </a:t>
                      </a:r>
                      <a:r>
                        <a:rPr sz="1000" spc="-5" dirty="0">
                          <a:latin typeface="Calibri"/>
                          <a:cs typeface="Calibri"/>
                        </a:rPr>
                        <a:t>(boîte</a:t>
                      </a:r>
                      <a:r>
                        <a:rPr sz="1000" dirty="0">
                          <a:latin typeface="Calibri"/>
                          <a:cs typeface="Calibri"/>
                        </a:rPr>
                        <a:t> </a:t>
                      </a:r>
                      <a:r>
                        <a:rPr sz="1000" spc="-5" dirty="0">
                          <a:latin typeface="Calibri"/>
                          <a:cs typeface="Calibri"/>
                        </a:rPr>
                        <a:t>automatique,</a:t>
                      </a:r>
                      <a:endParaRPr sz="1000">
                        <a:latin typeface="Calibri"/>
                        <a:cs typeface="Calibri"/>
                      </a:endParaRPr>
                    </a:p>
                    <a:p>
                      <a:pPr marL="60325" marR="52069" algn="ctr">
                        <a:lnSpc>
                          <a:spcPct val="100000"/>
                        </a:lnSpc>
                      </a:pPr>
                      <a:r>
                        <a:rPr sz="1000" spc="-5" dirty="0">
                          <a:latin typeface="Calibri"/>
                          <a:cs typeface="Calibri"/>
                        </a:rPr>
                        <a:t>…) mais</a:t>
                      </a:r>
                      <a:r>
                        <a:rPr sz="1000" spc="-10" dirty="0">
                          <a:latin typeface="Calibri"/>
                          <a:cs typeface="Calibri"/>
                        </a:rPr>
                        <a:t> </a:t>
                      </a:r>
                      <a:r>
                        <a:rPr sz="1000" spc="-5" dirty="0">
                          <a:latin typeface="Calibri"/>
                          <a:cs typeface="Calibri"/>
                        </a:rPr>
                        <a:t>uniquement</a:t>
                      </a:r>
                      <a:r>
                        <a:rPr sz="1000" dirty="0">
                          <a:latin typeface="Calibri"/>
                          <a:cs typeface="Calibri"/>
                        </a:rPr>
                        <a:t> </a:t>
                      </a:r>
                      <a:r>
                        <a:rPr sz="1000" spc="-5" dirty="0">
                          <a:latin typeface="Calibri"/>
                          <a:cs typeface="Calibri"/>
                        </a:rPr>
                        <a:t>les</a:t>
                      </a:r>
                      <a:r>
                        <a:rPr sz="1000" spc="5" dirty="0">
                          <a:latin typeface="Calibri"/>
                          <a:cs typeface="Calibri"/>
                        </a:rPr>
                        <a:t> </a:t>
                      </a:r>
                      <a:r>
                        <a:rPr sz="1000" spc="-5" dirty="0">
                          <a:latin typeface="Calibri"/>
                          <a:cs typeface="Calibri"/>
                        </a:rPr>
                        <a:t>équipements</a:t>
                      </a:r>
                      <a:r>
                        <a:rPr sz="1000" spc="20" dirty="0">
                          <a:latin typeface="Calibri"/>
                          <a:cs typeface="Calibri"/>
                        </a:rPr>
                        <a:t> </a:t>
                      </a:r>
                      <a:r>
                        <a:rPr sz="1000" spc="-5" dirty="0">
                          <a:latin typeface="Calibri"/>
                          <a:cs typeface="Calibri"/>
                        </a:rPr>
                        <a:t>qui</a:t>
                      </a:r>
                      <a:r>
                        <a:rPr sz="1000" spc="-10" dirty="0">
                          <a:latin typeface="Calibri"/>
                          <a:cs typeface="Calibri"/>
                        </a:rPr>
                        <a:t> </a:t>
                      </a:r>
                      <a:r>
                        <a:rPr sz="1000" spc="-5" dirty="0">
                          <a:latin typeface="Calibri"/>
                          <a:cs typeface="Calibri"/>
                        </a:rPr>
                        <a:t>représentent</a:t>
                      </a:r>
                      <a:r>
                        <a:rPr sz="1000" spc="25" dirty="0">
                          <a:latin typeface="Calibri"/>
                          <a:cs typeface="Calibri"/>
                        </a:rPr>
                        <a:t> </a:t>
                      </a:r>
                      <a:r>
                        <a:rPr sz="1000" spc="-5" dirty="0">
                          <a:latin typeface="Calibri"/>
                          <a:cs typeface="Calibri"/>
                        </a:rPr>
                        <a:t>un</a:t>
                      </a:r>
                      <a:r>
                        <a:rPr sz="1000" spc="-10" dirty="0">
                          <a:latin typeface="Calibri"/>
                          <a:cs typeface="Calibri"/>
                        </a:rPr>
                        <a:t> </a:t>
                      </a:r>
                      <a:r>
                        <a:rPr sz="1000" spc="-5" dirty="0">
                          <a:latin typeface="Calibri"/>
                          <a:cs typeface="Calibri"/>
                        </a:rPr>
                        <a:t>surcoût</a:t>
                      </a:r>
                      <a:r>
                        <a:rPr sz="1000" spc="5" dirty="0">
                          <a:latin typeface="Calibri"/>
                          <a:cs typeface="Calibri"/>
                        </a:rPr>
                        <a:t> </a:t>
                      </a:r>
                      <a:r>
                        <a:rPr sz="1000" spc="-5" dirty="0">
                          <a:latin typeface="Calibri"/>
                          <a:cs typeface="Calibri"/>
                        </a:rPr>
                        <a:t>ET </a:t>
                      </a:r>
                      <a:r>
                        <a:rPr sz="1000" spc="-215" dirty="0">
                          <a:latin typeface="Calibri"/>
                          <a:cs typeface="Calibri"/>
                        </a:rPr>
                        <a:t> </a:t>
                      </a:r>
                      <a:r>
                        <a:rPr sz="1000" spc="-5" dirty="0">
                          <a:latin typeface="Calibri"/>
                          <a:cs typeface="Calibri"/>
                        </a:rPr>
                        <a:t>qui</a:t>
                      </a:r>
                      <a:r>
                        <a:rPr sz="1000" spc="-15" dirty="0">
                          <a:latin typeface="Calibri"/>
                          <a:cs typeface="Calibri"/>
                        </a:rPr>
                        <a:t> </a:t>
                      </a:r>
                      <a:r>
                        <a:rPr sz="1000" spc="-5" dirty="0">
                          <a:latin typeface="Calibri"/>
                          <a:cs typeface="Calibri"/>
                        </a:rPr>
                        <a:t>sont</a:t>
                      </a:r>
                      <a:r>
                        <a:rPr sz="1000" dirty="0">
                          <a:latin typeface="Calibri"/>
                          <a:cs typeface="Calibri"/>
                        </a:rPr>
                        <a:t> </a:t>
                      </a:r>
                      <a:r>
                        <a:rPr sz="1000" spc="-5" dirty="0">
                          <a:latin typeface="Calibri"/>
                          <a:cs typeface="Calibri"/>
                        </a:rPr>
                        <a:t>spécifiques</a:t>
                      </a:r>
                      <a:r>
                        <a:rPr sz="1000" spc="-10" dirty="0">
                          <a:latin typeface="Calibri"/>
                          <a:cs typeface="Calibri"/>
                        </a:rPr>
                        <a:t> </a:t>
                      </a:r>
                      <a:r>
                        <a:rPr sz="1000" spc="-5" dirty="0">
                          <a:latin typeface="Calibri"/>
                          <a:cs typeface="Calibri"/>
                        </a:rPr>
                        <a:t>(boule</a:t>
                      </a:r>
                      <a:r>
                        <a:rPr sz="1000" spc="-10" dirty="0">
                          <a:latin typeface="Calibri"/>
                          <a:cs typeface="Calibri"/>
                        </a:rPr>
                        <a:t> </a:t>
                      </a:r>
                      <a:r>
                        <a:rPr sz="1000" dirty="0">
                          <a:latin typeface="Calibri"/>
                          <a:cs typeface="Calibri"/>
                        </a:rPr>
                        <a:t>au</a:t>
                      </a:r>
                      <a:r>
                        <a:rPr sz="1000" spc="-10" dirty="0">
                          <a:latin typeface="Calibri"/>
                          <a:cs typeface="Calibri"/>
                        </a:rPr>
                        <a:t> </a:t>
                      </a:r>
                      <a:r>
                        <a:rPr sz="1000" spc="-5" dirty="0">
                          <a:latin typeface="Calibri"/>
                          <a:cs typeface="Calibri"/>
                        </a:rPr>
                        <a:t>volant,</a:t>
                      </a:r>
                      <a:r>
                        <a:rPr sz="1000" spc="-10" dirty="0">
                          <a:latin typeface="Calibri"/>
                          <a:cs typeface="Calibri"/>
                        </a:rPr>
                        <a:t> </a:t>
                      </a:r>
                      <a:r>
                        <a:rPr sz="1000" spc="-5" dirty="0">
                          <a:latin typeface="Calibri"/>
                          <a:cs typeface="Calibri"/>
                        </a:rPr>
                        <a:t>inversion</a:t>
                      </a:r>
                      <a:r>
                        <a:rPr sz="1000" spc="5" dirty="0">
                          <a:latin typeface="Calibri"/>
                          <a:cs typeface="Calibri"/>
                        </a:rPr>
                        <a:t> </a:t>
                      </a:r>
                      <a:r>
                        <a:rPr sz="1000" spc="-5" dirty="0">
                          <a:latin typeface="Calibri"/>
                          <a:cs typeface="Calibri"/>
                        </a:rPr>
                        <a:t>des</a:t>
                      </a:r>
                      <a:r>
                        <a:rPr sz="1000" spc="5" dirty="0">
                          <a:latin typeface="Calibri"/>
                          <a:cs typeface="Calibri"/>
                        </a:rPr>
                        <a:t> </a:t>
                      </a:r>
                      <a:r>
                        <a:rPr sz="1000" spc="-5" dirty="0">
                          <a:latin typeface="Calibri"/>
                          <a:cs typeface="Calibri"/>
                        </a:rPr>
                        <a:t>pédales,</a:t>
                      </a:r>
                      <a:r>
                        <a:rPr sz="1000" dirty="0">
                          <a:latin typeface="Calibri"/>
                          <a:cs typeface="Calibri"/>
                        </a:rPr>
                        <a:t> </a:t>
                      </a:r>
                      <a:r>
                        <a:rPr sz="1000" spc="-10" dirty="0">
                          <a:latin typeface="Calibri"/>
                          <a:cs typeface="Calibri"/>
                        </a:rPr>
                        <a:t>…).</a:t>
                      </a:r>
                      <a:endParaRPr sz="1000">
                        <a:latin typeface="Calibri"/>
                        <a:cs typeface="Calibri"/>
                      </a:endParaRPr>
                    </a:p>
                    <a:p>
                      <a:pPr marL="66040" marR="59690" algn="ctr">
                        <a:lnSpc>
                          <a:spcPct val="100000"/>
                        </a:lnSpc>
                      </a:pPr>
                      <a:r>
                        <a:rPr sz="1000" spc="-5" dirty="0">
                          <a:latin typeface="Calibri"/>
                          <a:cs typeface="Calibri"/>
                        </a:rPr>
                        <a:t>Cette</a:t>
                      </a:r>
                      <a:r>
                        <a:rPr sz="1000" spc="20" dirty="0">
                          <a:latin typeface="Calibri"/>
                          <a:cs typeface="Calibri"/>
                        </a:rPr>
                        <a:t> </a:t>
                      </a:r>
                      <a:r>
                        <a:rPr sz="1000" spc="-5" dirty="0">
                          <a:latin typeface="Calibri"/>
                          <a:cs typeface="Calibri"/>
                        </a:rPr>
                        <a:t>aide n’est</a:t>
                      </a:r>
                      <a:r>
                        <a:rPr sz="1000" spc="5" dirty="0">
                          <a:latin typeface="Calibri"/>
                          <a:cs typeface="Calibri"/>
                        </a:rPr>
                        <a:t> </a:t>
                      </a:r>
                      <a:r>
                        <a:rPr sz="1000" spc="-5" dirty="0">
                          <a:latin typeface="Calibri"/>
                          <a:cs typeface="Calibri"/>
                        </a:rPr>
                        <a:t>pas</a:t>
                      </a:r>
                      <a:r>
                        <a:rPr sz="1000" spc="-15" dirty="0">
                          <a:latin typeface="Calibri"/>
                          <a:cs typeface="Calibri"/>
                        </a:rPr>
                        <a:t> </a:t>
                      </a:r>
                      <a:r>
                        <a:rPr sz="1000" spc="-5" dirty="0">
                          <a:latin typeface="Calibri"/>
                          <a:cs typeface="Calibri"/>
                        </a:rPr>
                        <a:t>mobilisable</a:t>
                      </a:r>
                      <a:r>
                        <a:rPr sz="1000" spc="-10" dirty="0">
                          <a:latin typeface="Calibri"/>
                          <a:cs typeface="Calibri"/>
                        </a:rPr>
                        <a:t> </a:t>
                      </a:r>
                      <a:r>
                        <a:rPr sz="1000" spc="-5" dirty="0">
                          <a:latin typeface="Calibri"/>
                          <a:cs typeface="Calibri"/>
                        </a:rPr>
                        <a:t>pour les</a:t>
                      </a:r>
                      <a:r>
                        <a:rPr sz="1000" spc="-10" dirty="0">
                          <a:latin typeface="Calibri"/>
                          <a:cs typeface="Calibri"/>
                        </a:rPr>
                        <a:t> </a:t>
                      </a:r>
                      <a:r>
                        <a:rPr sz="1000" spc="-5" dirty="0">
                          <a:latin typeface="Calibri"/>
                          <a:cs typeface="Calibri"/>
                        </a:rPr>
                        <a:t>véhicules</a:t>
                      </a:r>
                      <a:r>
                        <a:rPr sz="1000" spc="15" dirty="0">
                          <a:latin typeface="Calibri"/>
                          <a:cs typeface="Calibri"/>
                        </a:rPr>
                        <a:t> </a:t>
                      </a:r>
                      <a:r>
                        <a:rPr sz="1000" spc="-5" dirty="0">
                          <a:latin typeface="Calibri"/>
                          <a:cs typeface="Calibri"/>
                        </a:rPr>
                        <a:t>professionnels (cf. </a:t>
                      </a:r>
                      <a:r>
                        <a:rPr sz="1000" spc="-215" dirty="0">
                          <a:latin typeface="Calibri"/>
                          <a:cs typeface="Calibri"/>
                        </a:rPr>
                        <a:t> </a:t>
                      </a:r>
                      <a:r>
                        <a:rPr sz="1000" spc="-5" dirty="0">
                          <a:latin typeface="Calibri"/>
                          <a:cs typeface="Calibri"/>
                        </a:rPr>
                        <a:t>aide</a:t>
                      </a:r>
                      <a:r>
                        <a:rPr sz="1000" spc="-20" dirty="0">
                          <a:latin typeface="Calibri"/>
                          <a:cs typeface="Calibri"/>
                        </a:rPr>
                        <a:t> </a:t>
                      </a:r>
                      <a:r>
                        <a:rPr sz="1000" spc="-5" dirty="0">
                          <a:latin typeface="Calibri"/>
                          <a:cs typeface="Calibri"/>
                        </a:rPr>
                        <a:t>à</a:t>
                      </a:r>
                      <a:r>
                        <a:rPr sz="1000" dirty="0">
                          <a:latin typeface="Calibri"/>
                          <a:cs typeface="Calibri"/>
                        </a:rPr>
                        <a:t> </a:t>
                      </a:r>
                      <a:r>
                        <a:rPr sz="1000" spc="-5" dirty="0">
                          <a:latin typeface="Calibri"/>
                          <a:cs typeface="Calibri"/>
                        </a:rPr>
                        <a:t>l’aménagement</a:t>
                      </a:r>
                      <a:r>
                        <a:rPr sz="1000" spc="25" dirty="0">
                          <a:latin typeface="Calibri"/>
                          <a:cs typeface="Calibri"/>
                        </a:rPr>
                        <a:t> </a:t>
                      </a:r>
                      <a:r>
                        <a:rPr sz="1000" spc="-5" dirty="0">
                          <a:latin typeface="Calibri"/>
                          <a:cs typeface="Calibri"/>
                        </a:rPr>
                        <a:t>de l’environnement</a:t>
                      </a:r>
                      <a:r>
                        <a:rPr sz="1000" spc="15" dirty="0">
                          <a:latin typeface="Calibri"/>
                          <a:cs typeface="Calibri"/>
                        </a:rPr>
                        <a:t> </a:t>
                      </a:r>
                      <a:r>
                        <a:rPr sz="1000" spc="-5" dirty="0">
                          <a:latin typeface="Calibri"/>
                          <a:cs typeface="Calibri"/>
                        </a:rPr>
                        <a:t>de</a:t>
                      </a:r>
                      <a:r>
                        <a:rPr sz="1000" spc="5" dirty="0">
                          <a:latin typeface="Calibri"/>
                          <a:cs typeface="Calibri"/>
                        </a:rPr>
                        <a:t> </a:t>
                      </a:r>
                      <a:r>
                        <a:rPr sz="1000" spc="-5" dirty="0">
                          <a:latin typeface="Calibri"/>
                          <a:cs typeface="Calibri"/>
                        </a:rPr>
                        <a:t>travail).</a:t>
                      </a:r>
                      <a:endParaRPr sz="1000">
                        <a:latin typeface="Calibri"/>
                        <a:cs typeface="Calibri"/>
                      </a:endParaRPr>
                    </a:p>
                    <a:p>
                      <a:pPr algn="ctr">
                        <a:lnSpc>
                          <a:spcPct val="100000"/>
                        </a:lnSpc>
                      </a:pPr>
                      <a:r>
                        <a:rPr sz="1000" spc="-5" dirty="0">
                          <a:solidFill>
                            <a:srgbClr val="4471C4"/>
                          </a:solidFill>
                          <a:latin typeface="Calibri"/>
                          <a:cs typeface="Calibri"/>
                        </a:rPr>
                        <a:t>La PCH </a:t>
                      </a:r>
                      <a:r>
                        <a:rPr sz="1000" spc="-10" dirty="0">
                          <a:solidFill>
                            <a:srgbClr val="4471C4"/>
                          </a:solidFill>
                          <a:latin typeface="Calibri"/>
                          <a:cs typeface="Calibri"/>
                        </a:rPr>
                        <a:t>n'est</a:t>
                      </a:r>
                      <a:r>
                        <a:rPr sz="1000" spc="10" dirty="0">
                          <a:solidFill>
                            <a:srgbClr val="4471C4"/>
                          </a:solidFill>
                          <a:latin typeface="Calibri"/>
                          <a:cs typeface="Calibri"/>
                        </a:rPr>
                        <a:t> </a:t>
                      </a:r>
                      <a:r>
                        <a:rPr sz="1000" spc="-5" dirty="0">
                          <a:solidFill>
                            <a:srgbClr val="4471C4"/>
                          </a:solidFill>
                          <a:latin typeface="Calibri"/>
                          <a:cs typeface="Calibri"/>
                        </a:rPr>
                        <a:t>pas</a:t>
                      </a:r>
                      <a:r>
                        <a:rPr sz="1000" dirty="0">
                          <a:solidFill>
                            <a:srgbClr val="4471C4"/>
                          </a:solidFill>
                          <a:latin typeface="Calibri"/>
                          <a:cs typeface="Calibri"/>
                        </a:rPr>
                        <a:t> </a:t>
                      </a:r>
                      <a:r>
                        <a:rPr sz="1000" spc="-10" dirty="0">
                          <a:solidFill>
                            <a:srgbClr val="4471C4"/>
                          </a:solidFill>
                          <a:latin typeface="Calibri"/>
                          <a:cs typeface="Calibri"/>
                        </a:rPr>
                        <a:t>exigée</a:t>
                      </a:r>
                      <a:r>
                        <a:rPr sz="1000" spc="15" dirty="0">
                          <a:solidFill>
                            <a:srgbClr val="4471C4"/>
                          </a:solidFill>
                          <a:latin typeface="Calibri"/>
                          <a:cs typeface="Calibri"/>
                        </a:rPr>
                        <a:t> </a:t>
                      </a:r>
                      <a:r>
                        <a:rPr sz="1000" spc="-5" dirty="0">
                          <a:solidFill>
                            <a:srgbClr val="4471C4"/>
                          </a:solidFill>
                          <a:latin typeface="Calibri"/>
                          <a:cs typeface="Calibri"/>
                        </a:rPr>
                        <a:t>en</a:t>
                      </a:r>
                      <a:r>
                        <a:rPr sz="1000" dirty="0">
                          <a:solidFill>
                            <a:srgbClr val="4471C4"/>
                          </a:solidFill>
                          <a:latin typeface="Calibri"/>
                          <a:cs typeface="Calibri"/>
                        </a:rPr>
                        <a:t> </a:t>
                      </a:r>
                      <a:r>
                        <a:rPr sz="1000" spc="-5" dirty="0">
                          <a:solidFill>
                            <a:srgbClr val="4471C4"/>
                          </a:solidFill>
                          <a:latin typeface="Calibri"/>
                          <a:cs typeface="Calibri"/>
                        </a:rPr>
                        <a:t>2022</a:t>
                      </a:r>
                      <a:endParaRPr sz="1000">
                        <a:latin typeface="Calibri"/>
                        <a:cs typeface="Calibri"/>
                      </a:endParaRPr>
                    </a:p>
                  </a:txBody>
                  <a:tcPr marL="0" marR="0" marT="17780" marB="0">
                    <a:lnL w="6350">
                      <a:solidFill>
                        <a:srgbClr val="000000"/>
                      </a:solidFill>
                      <a:prstDash val="solid"/>
                    </a:lnL>
                    <a:lnR w="6350">
                      <a:solidFill>
                        <a:srgbClr val="000000"/>
                      </a:solidFill>
                      <a:prstDash val="solid"/>
                    </a:lnR>
                    <a:lnT w="6350">
                      <a:solidFill>
                        <a:srgbClr val="A9D08E"/>
                      </a:solidFill>
                      <a:prstDash val="solid"/>
                    </a:lnT>
                    <a:lnB w="6350">
                      <a:solidFill>
                        <a:srgbClr val="000000"/>
                      </a:solidFill>
                      <a:prstDash val="solid"/>
                    </a:lnB>
                    <a:solidFill>
                      <a:srgbClr val="E1EEDA"/>
                    </a:solidFill>
                  </a:tcPr>
                </a:tc>
                <a:extLst>
                  <a:ext uri="{0D108BD9-81ED-4DB2-BD59-A6C34878D82A}">
                    <a16:rowId xmlns:a16="http://schemas.microsoft.com/office/drawing/2014/main" val="10001"/>
                  </a:ext>
                </a:extLst>
              </a:tr>
              <a:tr h="417503">
                <a:tc>
                  <a:txBody>
                    <a:bodyPr/>
                    <a:lstStyle/>
                    <a:p>
                      <a:pPr marL="1191895" marR="384175" indent="-797560">
                        <a:lnSpc>
                          <a:spcPts val="1320"/>
                        </a:lnSpc>
                      </a:pPr>
                      <a:r>
                        <a:rPr sz="1100" b="1" dirty="0">
                          <a:latin typeface="Calibri"/>
                          <a:cs typeface="Calibri"/>
                        </a:rPr>
                        <a:t>Transport</a:t>
                      </a:r>
                      <a:r>
                        <a:rPr sz="1100" b="1" spc="-25" dirty="0">
                          <a:latin typeface="Calibri"/>
                          <a:cs typeface="Calibri"/>
                        </a:rPr>
                        <a:t> </a:t>
                      </a:r>
                      <a:r>
                        <a:rPr sz="1100" b="1" spc="-5" dirty="0">
                          <a:latin typeface="Calibri"/>
                          <a:cs typeface="Calibri"/>
                        </a:rPr>
                        <a:t>adapté</a:t>
                      </a:r>
                      <a:r>
                        <a:rPr sz="1100" b="1" spc="-20" dirty="0">
                          <a:latin typeface="Calibri"/>
                          <a:cs typeface="Calibri"/>
                        </a:rPr>
                        <a:t> </a:t>
                      </a:r>
                      <a:r>
                        <a:rPr sz="1100" b="1" spc="-5" dirty="0">
                          <a:latin typeface="Calibri"/>
                          <a:cs typeface="Calibri"/>
                        </a:rPr>
                        <a:t>dans</a:t>
                      </a:r>
                      <a:r>
                        <a:rPr sz="1100" b="1" spc="-15" dirty="0">
                          <a:latin typeface="Calibri"/>
                          <a:cs typeface="Calibri"/>
                        </a:rPr>
                        <a:t> </a:t>
                      </a:r>
                      <a:r>
                        <a:rPr sz="1100" b="1" dirty="0">
                          <a:latin typeface="Calibri"/>
                          <a:cs typeface="Calibri"/>
                        </a:rPr>
                        <a:t>le</a:t>
                      </a:r>
                      <a:r>
                        <a:rPr sz="1100" b="1" spc="-15" dirty="0">
                          <a:latin typeface="Calibri"/>
                          <a:cs typeface="Calibri"/>
                        </a:rPr>
                        <a:t> </a:t>
                      </a:r>
                      <a:r>
                        <a:rPr sz="1100" b="1" dirty="0">
                          <a:latin typeface="Calibri"/>
                          <a:cs typeface="Calibri"/>
                        </a:rPr>
                        <a:t>cadre</a:t>
                      </a:r>
                      <a:r>
                        <a:rPr sz="1100" b="1" spc="-30" dirty="0">
                          <a:latin typeface="Calibri"/>
                          <a:cs typeface="Calibri"/>
                        </a:rPr>
                        <a:t> </a:t>
                      </a:r>
                      <a:r>
                        <a:rPr sz="1100" b="1" spc="-5" dirty="0">
                          <a:latin typeface="Calibri"/>
                          <a:cs typeface="Calibri"/>
                        </a:rPr>
                        <a:t>des</a:t>
                      </a:r>
                      <a:r>
                        <a:rPr sz="1100" b="1" spc="-15" dirty="0">
                          <a:latin typeface="Calibri"/>
                          <a:cs typeface="Calibri"/>
                        </a:rPr>
                        <a:t> </a:t>
                      </a:r>
                      <a:r>
                        <a:rPr sz="1100" b="1" dirty="0">
                          <a:latin typeface="Calibri"/>
                          <a:cs typeface="Calibri"/>
                        </a:rPr>
                        <a:t>activités </a:t>
                      </a:r>
                      <a:r>
                        <a:rPr sz="1100" b="1" spc="-229" dirty="0">
                          <a:latin typeface="Calibri"/>
                          <a:cs typeface="Calibri"/>
                        </a:rPr>
                        <a:t> </a:t>
                      </a:r>
                      <a:r>
                        <a:rPr sz="1100" b="1" spc="-5" dirty="0">
                          <a:latin typeface="Calibri"/>
                          <a:cs typeface="Calibri"/>
                        </a:rPr>
                        <a:t>professionnelles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95"/>
                        </a:spcBef>
                      </a:pPr>
                      <a:r>
                        <a:rPr sz="1000" spc="-5" dirty="0">
                          <a:solidFill>
                            <a:srgbClr val="4471C4"/>
                          </a:solidFill>
                          <a:latin typeface="Calibri"/>
                          <a:cs typeface="Calibri"/>
                        </a:rPr>
                        <a:t>Cf Aménagement</a:t>
                      </a:r>
                      <a:r>
                        <a:rPr sz="1000" spc="15" dirty="0">
                          <a:solidFill>
                            <a:srgbClr val="4471C4"/>
                          </a:solidFill>
                          <a:latin typeface="Calibri"/>
                          <a:cs typeface="Calibri"/>
                        </a:rPr>
                        <a:t> </a:t>
                      </a:r>
                      <a:r>
                        <a:rPr sz="1000" spc="-5" dirty="0">
                          <a:solidFill>
                            <a:srgbClr val="4471C4"/>
                          </a:solidFill>
                          <a:latin typeface="Calibri"/>
                          <a:cs typeface="Calibri"/>
                        </a:rPr>
                        <a:t>du poste</a:t>
                      </a:r>
                      <a:r>
                        <a:rPr sz="1000" spc="-15" dirty="0">
                          <a:solidFill>
                            <a:srgbClr val="4471C4"/>
                          </a:solidFill>
                          <a:latin typeface="Calibri"/>
                          <a:cs typeface="Calibri"/>
                        </a:rPr>
                        <a:t> </a:t>
                      </a:r>
                      <a:r>
                        <a:rPr sz="1000" spc="-5" dirty="0">
                          <a:solidFill>
                            <a:srgbClr val="4471C4"/>
                          </a:solidFill>
                          <a:latin typeface="Calibri"/>
                          <a:cs typeface="Calibri"/>
                        </a:rPr>
                        <a:t>de</a:t>
                      </a:r>
                      <a:r>
                        <a:rPr sz="1000" spc="-10" dirty="0">
                          <a:solidFill>
                            <a:srgbClr val="4471C4"/>
                          </a:solidFill>
                          <a:latin typeface="Calibri"/>
                          <a:cs typeface="Calibri"/>
                        </a:rPr>
                        <a:t> </a:t>
                      </a:r>
                      <a:r>
                        <a:rPr sz="1000" spc="-5" dirty="0">
                          <a:solidFill>
                            <a:srgbClr val="4471C4"/>
                          </a:solidFill>
                          <a:latin typeface="Calibri"/>
                          <a:cs typeface="Calibri"/>
                        </a:rPr>
                        <a:t>travail</a:t>
                      </a:r>
                      <a:endParaRPr sz="1000" dirty="0">
                        <a:latin typeface="Calibri"/>
                        <a:cs typeface="Calibri"/>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182003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3"/>
          <p:cNvGraphicFramePr>
            <a:graphicFrameLocks noGrp="1"/>
          </p:cNvGraphicFramePr>
          <p:nvPr/>
        </p:nvGraphicFramePr>
        <p:xfrm>
          <a:off x="1040296" y="2001921"/>
          <a:ext cx="10764836" cy="4095940"/>
        </p:xfrm>
        <a:graphic>
          <a:graphicData uri="http://schemas.openxmlformats.org/drawingml/2006/table">
            <a:tbl>
              <a:tblPr firstRow="1" bandRow="1">
                <a:tableStyleId>{2D5ABB26-0587-4C30-8999-92F81FD0307C}</a:tableStyleId>
              </a:tblPr>
              <a:tblGrid>
                <a:gridCol w="2821401">
                  <a:extLst>
                    <a:ext uri="{9D8B030D-6E8A-4147-A177-3AD203B41FA5}">
                      <a16:colId xmlns:a16="http://schemas.microsoft.com/office/drawing/2014/main" val="20000"/>
                    </a:ext>
                  </a:extLst>
                </a:gridCol>
                <a:gridCol w="4199280">
                  <a:extLst>
                    <a:ext uri="{9D8B030D-6E8A-4147-A177-3AD203B41FA5}">
                      <a16:colId xmlns:a16="http://schemas.microsoft.com/office/drawing/2014/main" val="20001"/>
                    </a:ext>
                  </a:extLst>
                </a:gridCol>
                <a:gridCol w="3744155">
                  <a:extLst>
                    <a:ext uri="{9D8B030D-6E8A-4147-A177-3AD203B41FA5}">
                      <a16:colId xmlns:a16="http://schemas.microsoft.com/office/drawing/2014/main" val="20002"/>
                    </a:ext>
                  </a:extLst>
                </a:gridCol>
              </a:tblGrid>
              <a:tr h="213360">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210945">
                        <a:lnSpc>
                          <a:spcPts val="1580"/>
                        </a:lnSpc>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270" algn="ctr">
                        <a:lnSpc>
                          <a:spcPts val="1580"/>
                        </a:lnSpc>
                      </a:pPr>
                      <a:r>
                        <a:rPr sz="1400" b="1" spc="-5" dirty="0">
                          <a:solidFill>
                            <a:srgbClr val="FFFFFF"/>
                          </a:solidFill>
                          <a:latin typeface="Calibri"/>
                          <a:cs typeface="Calibri"/>
                        </a:rPr>
                        <a:t>Commentaire(s)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502919">
                <a:tc>
                  <a:txBody>
                    <a:bodyPr/>
                    <a:lstStyle/>
                    <a:p>
                      <a:pPr>
                        <a:lnSpc>
                          <a:spcPct val="100000"/>
                        </a:lnSpc>
                        <a:spcBef>
                          <a:spcPts val="55"/>
                        </a:spcBef>
                      </a:pPr>
                      <a:endParaRPr sz="1100">
                        <a:latin typeface="Times New Roman"/>
                        <a:cs typeface="Times New Roman"/>
                      </a:endParaRPr>
                    </a:p>
                    <a:p>
                      <a:pPr algn="ctr">
                        <a:lnSpc>
                          <a:spcPct val="100000"/>
                        </a:lnSpc>
                      </a:pPr>
                      <a:r>
                        <a:rPr sz="1000" b="1" spc="-5" dirty="0">
                          <a:latin typeface="Calibri"/>
                          <a:cs typeface="Calibri"/>
                        </a:rPr>
                        <a:t>Abonnement</a:t>
                      </a:r>
                      <a:r>
                        <a:rPr sz="1000" b="1" spc="-30" dirty="0">
                          <a:latin typeface="Calibri"/>
                          <a:cs typeface="Calibri"/>
                        </a:rPr>
                        <a:t> </a:t>
                      </a:r>
                      <a:r>
                        <a:rPr sz="1000" b="1" spc="-5" dirty="0">
                          <a:latin typeface="Calibri"/>
                          <a:cs typeface="Calibri"/>
                        </a:rPr>
                        <a:t>plateforme</a:t>
                      </a:r>
                      <a:r>
                        <a:rPr sz="1000" b="1" spc="-30" dirty="0">
                          <a:latin typeface="Calibri"/>
                          <a:cs typeface="Calibri"/>
                        </a:rPr>
                        <a:t> </a:t>
                      </a:r>
                      <a:r>
                        <a:rPr sz="1000" b="1" spc="-5" dirty="0">
                          <a:latin typeface="Calibri"/>
                          <a:cs typeface="Calibri"/>
                        </a:rPr>
                        <a:t>milieu</a:t>
                      </a:r>
                      <a:r>
                        <a:rPr sz="1000" b="1" spc="15" dirty="0">
                          <a:latin typeface="Calibri"/>
                          <a:cs typeface="Calibri"/>
                        </a:rPr>
                        <a:t> </a:t>
                      </a:r>
                      <a:r>
                        <a:rPr sz="1000" b="1" spc="-5" dirty="0">
                          <a:latin typeface="Calibri"/>
                          <a:cs typeface="Calibri"/>
                        </a:rPr>
                        <a:t>protégé</a:t>
                      </a:r>
                      <a:endParaRPr sz="10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55"/>
                        </a:lnSpc>
                      </a:pPr>
                      <a:r>
                        <a:rPr sz="1100" dirty="0">
                          <a:latin typeface="Calibri"/>
                          <a:cs typeface="Calibri"/>
                        </a:rPr>
                        <a:t>7</a:t>
                      </a:r>
                      <a:r>
                        <a:rPr sz="1100" spc="-20" dirty="0">
                          <a:latin typeface="Calibri"/>
                          <a:cs typeface="Calibri"/>
                        </a:rPr>
                        <a:t> </a:t>
                      </a:r>
                      <a:r>
                        <a:rPr sz="1100" dirty="0">
                          <a:latin typeface="Calibri"/>
                          <a:cs typeface="Calibri"/>
                        </a:rPr>
                        <a:t>000€</a:t>
                      </a:r>
                      <a:r>
                        <a:rPr sz="1100" spc="-20" dirty="0">
                          <a:latin typeface="Calibri"/>
                          <a:cs typeface="Calibri"/>
                        </a:rPr>
                        <a:t> </a:t>
                      </a:r>
                      <a:r>
                        <a:rPr sz="1100" dirty="0">
                          <a:latin typeface="Calibri"/>
                          <a:cs typeface="Calibri"/>
                        </a:rPr>
                        <a:t>par</a:t>
                      </a:r>
                      <a:r>
                        <a:rPr sz="1100" spc="-15" dirty="0">
                          <a:latin typeface="Calibri"/>
                          <a:cs typeface="Calibri"/>
                        </a:rPr>
                        <a:t> </a:t>
                      </a:r>
                      <a:r>
                        <a:rPr sz="1100" dirty="0">
                          <a:latin typeface="Calibri"/>
                          <a:cs typeface="Calibri"/>
                        </a:rPr>
                        <a:t>employeur</a:t>
                      </a:r>
                      <a:endParaRPr sz="1100">
                        <a:latin typeface="Calibri"/>
                        <a:cs typeface="Calibri"/>
                      </a:endParaRPr>
                    </a:p>
                    <a:p>
                      <a:pPr>
                        <a:lnSpc>
                          <a:spcPct val="100000"/>
                        </a:lnSpc>
                        <a:spcBef>
                          <a:spcPts val="55"/>
                        </a:spcBef>
                      </a:pPr>
                      <a:endParaRPr sz="1100">
                        <a:latin typeface="Times New Roman"/>
                        <a:cs typeface="Times New Roman"/>
                      </a:endParaRPr>
                    </a:p>
                    <a:p>
                      <a:pPr marL="1905" algn="ctr">
                        <a:lnSpc>
                          <a:spcPts val="1285"/>
                        </a:lnSpc>
                      </a:pPr>
                      <a:r>
                        <a:rPr sz="1100" spc="-5" dirty="0">
                          <a:latin typeface="Calibri"/>
                          <a:cs typeface="Calibri"/>
                        </a:rPr>
                        <a:t>Mobilisable</a:t>
                      </a:r>
                      <a:r>
                        <a:rPr sz="1100" spc="-40" dirty="0">
                          <a:latin typeface="Calibri"/>
                          <a:cs typeface="Calibri"/>
                        </a:rPr>
                        <a:t> </a:t>
                      </a:r>
                      <a:r>
                        <a:rPr sz="1100" dirty="0">
                          <a:latin typeface="Calibri"/>
                          <a:cs typeface="Calibri"/>
                        </a:rPr>
                        <a:t>tous</a:t>
                      </a:r>
                      <a:r>
                        <a:rPr sz="1100" spc="-45" dirty="0">
                          <a:latin typeface="Calibri"/>
                          <a:cs typeface="Calibri"/>
                        </a:rPr>
                        <a:t> </a:t>
                      </a:r>
                      <a:r>
                        <a:rPr sz="1100" dirty="0">
                          <a:latin typeface="Calibri"/>
                          <a:cs typeface="Calibri"/>
                        </a:rPr>
                        <a:t>les</a:t>
                      </a:r>
                      <a:r>
                        <a:rPr sz="1100" spc="-20" dirty="0">
                          <a:latin typeface="Calibri"/>
                          <a:cs typeface="Calibri"/>
                        </a:rPr>
                        <a:t> </a:t>
                      </a:r>
                      <a:r>
                        <a:rPr sz="1100" dirty="0">
                          <a:latin typeface="Calibri"/>
                          <a:cs typeface="Calibri"/>
                        </a:rPr>
                        <a:t>ans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22630">
                <a:tc>
                  <a:txBody>
                    <a:bodyPr/>
                    <a:lstStyle/>
                    <a:p>
                      <a:pPr>
                        <a:lnSpc>
                          <a:spcPct val="100000"/>
                        </a:lnSpc>
                        <a:spcBef>
                          <a:spcPts val="30"/>
                        </a:spcBef>
                      </a:pPr>
                      <a:endParaRPr sz="1350">
                        <a:latin typeface="Times New Roman"/>
                        <a:cs typeface="Times New Roman"/>
                      </a:endParaRPr>
                    </a:p>
                    <a:p>
                      <a:pPr marL="1115695" marR="185420" indent="-923925">
                        <a:lnSpc>
                          <a:spcPct val="100000"/>
                        </a:lnSpc>
                        <a:spcBef>
                          <a:spcPts val="5"/>
                        </a:spcBef>
                      </a:pPr>
                      <a:r>
                        <a:rPr sz="1000" b="1" spc="-5" dirty="0">
                          <a:latin typeface="Calibri"/>
                          <a:cs typeface="Calibri"/>
                        </a:rPr>
                        <a:t>Accompagnement socio-pédagogique (contrats </a:t>
                      </a:r>
                      <a:r>
                        <a:rPr sz="1000" b="1" spc="-215" dirty="0">
                          <a:latin typeface="Calibri"/>
                          <a:cs typeface="Calibri"/>
                        </a:rPr>
                        <a:t> </a:t>
                      </a:r>
                      <a:r>
                        <a:rPr sz="1000" b="1" spc="-5" dirty="0">
                          <a:latin typeface="Calibri"/>
                          <a:cs typeface="Calibri"/>
                        </a:rPr>
                        <a:t>particuliers)</a:t>
                      </a:r>
                      <a:endParaRPr sz="1000">
                        <a:latin typeface="Calibri"/>
                        <a:cs typeface="Calibri"/>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spcBef>
                          <a:spcPts val="5"/>
                        </a:spcBef>
                      </a:pPr>
                      <a:endParaRPr sz="850">
                        <a:latin typeface="Times New Roman"/>
                        <a:cs typeface="Times New Roman"/>
                      </a:endParaRPr>
                    </a:p>
                    <a:p>
                      <a:pPr algn="ctr">
                        <a:lnSpc>
                          <a:spcPct val="100000"/>
                        </a:lnSpc>
                        <a:spcBef>
                          <a:spcPts val="5"/>
                        </a:spcBef>
                      </a:pPr>
                      <a:r>
                        <a:rPr sz="1000" spc="-5" dirty="0">
                          <a:latin typeface="Calibri"/>
                          <a:cs typeface="Calibri"/>
                        </a:rPr>
                        <a:t>Coût</a:t>
                      </a:r>
                      <a:r>
                        <a:rPr sz="1000" dirty="0">
                          <a:latin typeface="Calibri"/>
                          <a:cs typeface="Calibri"/>
                        </a:rPr>
                        <a:t> </a:t>
                      </a:r>
                      <a:r>
                        <a:rPr sz="1000" spc="-5" dirty="0">
                          <a:latin typeface="Calibri"/>
                          <a:cs typeface="Calibri"/>
                        </a:rPr>
                        <a:t>des</a:t>
                      </a:r>
                      <a:r>
                        <a:rPr sz="1000" spc="5" dirty="0">
                          <a:latin typeface="Calibri"/>
                          <a:cs typeface="Calibri"/>
                        </a:rPr>
                        <a:t> </a:t>
                      </a:r>
                      <a:r>
                        <a:rPr sz="1000" spc="-5" dirty="0">
                          <a:latin typeface="Calibri"/>
                          <a:cs typeface="Calibri"/>
                        </a:rPr>
                        <a:t>frais</a:t>
                      </a:r>
                      <a:r>
                        <a:rPr sz="1000" spc="-20" dirty="0">
                          <a:latin typeface="Calibri"/>
                          <a:cs typeface="Calibri"/>
                        </a:rPr>
                        <a:t> </a:t>
                      </a:r>
                      <a:r>
                        <a:rPr sz="1000" spc="-5" dirty="0">
                          <a:latin typeface="Calibri"/>
                          <a:cs typeface="Calibri"/>
                        </a:rPr>
                        <a:t>d’accompagnement</a:t>
                      </a:r>
                      <a:r>
                        <a:rPr sz="1000" spc="25" dirty="0">
                          <a:latin typeface="Calibri"/>
                          <a:cs typeface="Calibri"/>
                        </a:rPr>
                        <a:t> </a:t>
                      </a:r>
                      <a:r>
                        <a:rPr sz="1000" spc="-5" dirty="0">
                          <a:latin typeface="Calibri"/>
                          <a:cs typeface="Calibri"/>
                        </a:rPr>
                        <a:t>socio-pédagogique spécifique,</a:t>
                      </a:r>
                      <a:endParaRPr sz="1000">
                        <a:latin typeface="Calibri"/>
                        <a:cs typeface="Calibri"/>
                      </a:endParaRPr>
                    </a:p>
                    <a:p>
                      <a:pPr algn="ctr">
                        <a:lnSpc>
                          <a:spcPct val="100000"/>
                        </a:lnSpc>
                      </a:pPr>
                      <a:r>
                        <a:rPr sz="1000" spc="-5" dirty="0">
                          <a:latin typeface="Calibri"/>
                          <a:cs typeface="Calibri"/>
                        </a:rPr>
                        <a:t>dans</a:t>
                      </a:r>
                      <a:r>
                        <a:rPr sz="1000" spc="-15" dirty="0">
                          <a:latin typeface="Calibri"/>
                          <a:cs typeface="Calibri"/>
                        </a:rPr>
                        <a:t> </a:t>
                      </a:r>
                      <a:r>
                        <a:rPr sz="1000" spc="-5" dirty="0">
                          <a:latin typeface="Calibri"/>
                          <a:cs typeface="Calibri"/>
                        </a:rPr>
                        <a:t>la limite</a:t>
                      </a:r>
                      <a:r>
                        <a:rPr sz="1000" spc="15" dirty="0">
                          <a:latin typeface="Calibri"/>
                          <a:cs typeface="Calibri"/>
                        </a:rPr>
                        <a:t> </a:t>
                      </a:r>
                      <a:r>
                        <a:rPr sz="1000" spc="-5" dirty="0">
                          <a:latin typeface="Calibri"/>
                          <a:cs typeface="Calibri"/>
                        </a:rPr>
                        <a:t>d’un</a:t>
                      </a:r>
                      <a:r>
                        <a:rPr sz="1000" spc="-15" dirty="0">
                          <a:latin typeface="Calibri"/>
                          <a:cs typeface="Calibri"/>
                        </a:rPr>
                        <a:t> </a:t>
                      </a:r>
                      <a:r>
                        <a:rPr sz="1000" spc="-5" dirty="0">
                          <a:latin typeface="Calibri"/>
                          <a:cs typeface="Calibri"/>
                        </a:rPr>
                        <a:t>plafond</a:t>
                      </a:r>
                      <a:r>
                        <a:rPr sz="1000" spc="-10" dirty="0">
                          <a:latin typeface="Calibri"/>
                          <a:cs typeface="Calibri"/>
                        </a:rPr>
                        <a:t> </a:t>
                      </a:r>
                      <a:r>
                        <a:rPr sz="1000" spc="-5" dirty="0">
                          <a:latin typeface="Calibri"/>
                          <a:cs typeface="Calibri"/>
                        </a:rPr>
                        <a:t>annuel de</a:t>
                      </a:r>
                      <a:r>
                        <a:rPr sz="1000" dirty="0">
                          <a:latin typeface="Calibri"/>
                          <a:cs typeface="Calibri"/>
                        </a:rPr>
                        <a:t> </a:t>
                      </a:r>
                      <a:r>
                        <a:rPr sz="1000" spc="-5" dirty="0">
                          <a:latin typeface="Calibri"/>
                          <a:cs typeface="Calibri"/>
                        </a:rPr>
                        <a:t>520</a:t>
                      </a:r>
                      <a:r>
                        <a:rPr sz="1000" spc="30" dirty="0">
                          <a:latin typeface="Calibri"/>
                          <a:cs typeface="Calibri"/>
                        </a:rPr>
                        <a:t> </a:t>
                      </a:r>
                      <a:r>
                        <a:rPr sz="1000" spc="-5" dirty="0">
                          <a:latin typeface="Calibri"/>
                          <a:cs typeface="Calibri"/>
                        </a:rPr>
                        <a:t>fois</a:t>
                      </a:r>
                      <a:r>
                        <a:rPr sz="1000" spc="-20" dirty="0">
                          <a:latin typeface="Calibri"/>
                          <a:cs typeface="Calibri"/>
                        </a:rPr>
                        <a:t> </a:t>
                      </a:r>
                      <a:r>
                        <a:rPr sz="1000" spc="-5" dirty="0">
                          <a:latin typeface="Calibri"/>
                          <a:cs typeface="Calibri"/>
                        </a:rPr>
                        <a:t>le SMIC</a:t>
                      </a:r>
                      <a:r>
                        <a:rPr sz="1000" spc="10" dirty="0">
                          <a:latin typeface="Calibri"/>
                          <a:cs typeface="Calibri"/>
                        </a:rPr>
                        <a:t> </a:t>
                      </a:r>
                      <a:r>
                        <a:rPr sz="1000" spc="-5" dirty="0">
                          <a:latin typeface="Calibri"/>
                          <a:cs typeface="Calibri"/>
                        </a:rPr>
                        <a:t>horaire </a:t>
                      </a:r>
                      <a:r>
                        <a:rPr sz="1000" dirty="0">
                          <a:latin typeface="Calibri"/>
                          <a:cs typeface="Calibri"/>
                        </a:rPr>
                        <a:t>brut.</a:t>
                      </a:r>
                      <a:endParaRPr sz="1000">
                        <a:latin typeface="Calibri"/>
                        <a:cs typeface="Calibri"/>
                      </a:endParaRPr>
                    </a:p>
                    <a:p>
                      <a:pPr algn="ctr">
                        <a:lnSpc>
                          <a:spcPct val="100000"/>
                        </a:lnSpc>
                      </a:pPr>
                      <a:r>
                        <a:rPr sz="1000" spc="-5" dirty="0">
                          <a:latin typeface="Calibri"/>
                          <a:cs typeface="Calibri"/>
                        </a:rPr>
                        <a:t>Renouvelable</a:t>
                      </a:r>
                      <a:r>
                        <a:rPr sz="1000" spc="-10" dirty="0">
                          <a:latin typeface="Calibri"/>
                          <a:cs typeface="Calibri"/>
                        </a:rPr>
                        <a:t> </a:t>
                      </a:r>
                      <a:r>
                        <a:rPr sz="1000" spc="-5" dirty="0">
                          <a:latin typeface="Calibri"/>
                          <a:cs typeface="Calibri"/>
                        </a:rPr>
                        <a:t>tous les ans pendant la durée</a:t>
                      </a:r>
                      <a:r>
                        <a:rPr sz="1000" spc="15" dirty="0">
                          <a:latin typeface="Calibri"/>
                          <a:cs typeface="Calibri"/>
                        </a:rPr>
                        <a:t> </a:t>
                      </a:r>
                      <a:r>
                        <a:rPr sz="1000" spc="-5" dirty="0">
                          <a:latin typeface="Calibri"/>
                          <a:cs typeface="Calibri"/>
                        </a:rPr>
                        <a:t>du</a:t>
                      </a:r>
                      <a:r>
                        <a:rPr sz="1000" spc="-10" dirty="0">
                          <a:latin typeface="Calibri"/>
                          <a:cs typeface="Calibri"/>
                        </a:rPr>
                        <a:t> </a:t>
                      </a:r>
                      <a:r>
                        <a:rPr sz="1000" spc="-5" dirty="0">
                          <a:latin typeface="Calibri"/>
                          <a:cs typeface="Calibri"/>
                        </a:rPr>
                        <a:t>contrat.</a:t>
                      </a:r>
                      <a:endParaRPr sz="1000">
                        <a:latin typeface="Calibri"/>
                        <a:cs typeface="Calibri"/>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3810" indent="-6350" algn="ctr">
                        <a:lnSpc>
                          <a:spcPct val="100000"/>
                        </a:lnSpc>
                        <a:spcBef>
                          <a:spcPts val="385"/>
                        </a:spcBef>
                      </a:pPr>
                      <a:r>
                        <a:rPr sz="1000" spc="-5" dirty="0">
                          <a:latin typeface="Calibri"/>
                          <a:cs typeface="Calibri"/>
                        </a:rPr>
                        <a:t>Le</a:t>
                      </a:r>
                      <a:r>
                        <a:rPr sz="1000" spc="10" dirty="0">
                          <a:latin typeface="Calibri"/>
                          <a:cs typeface="Calibri"/>
                        </a:rPr>
                        <a:t> </a:t>
                      </a:r>
                      <a:r>
                        <a:rPr sz="1000" spc="-10" dirty="0">
                          <a:latin typeface="Calibri"/>
                          <a:cs typeface="Calibri"/>
                        </a:rPr>
                        <a:t>FIPHFP</a:t>
                      </a:r>
                      <a:r>
                        <a:rPr sz="1000" dirty="0">
                          <a:latin typeface="Calibri"/>
                          <a:cs typeface="Calibri"/>
                        </a:rPr>
                        <a:t> </a:t>
                      </a:r>
                      <a:r>
                        <a:rPr sz="1000" spc="-5" dirty="0">
                          <a:latin typeface="Calibri"/>
                          <a:cs typeface="Calibri"/>
                        </a:rPr>
                        <a:t>participe</a:t>
                      </a:r>
                      <a:r>
                        <a:rPr sz="1000" dirty="0">
                          <a:latin typeface="Calibri"/>
                          <a:cs typeface="Calibri"/>
                        </a:rPr>
                        <a:t> </a:t>
                      </a:r>
                      <a:r>
                        <a:rPr sz="1000" spc="-5" dirty="0">
                          <a:latin typeface="Calibri"/>
                          <a:cs typeface="Calibri"/>
                        </a:rPr>
                        <a:t>à la prise</a:t>
                      </a:r>
                      <a:r>
                        <a:rPr sz="1000" dirty="0">
                          <a:latin typeface="Calibri"/>
                          <a:cs typeface="Calibri"/>
                        </a:rPr>
                        <a:t> </a:t>
                      </a:r>
                      <a:r>
                        <a:rPr sz="1000" spc="-5" dirty="0">
                          <a:latin typeface="Calibri"/>
                          <a:cs typeface="Calibri"/>
                        </a:rPr>
                        <a:t>en</a:t>
                      </a:r>
                      <a:r>
                        <a:rPr sz="1000" spc="20" dirty="0">
                          <a:latin typeface="Calibri"/>
                          <a:cs typeface="Calibri"/>
                        </a:rPr>
                        <a:t> </a:t>
                      </a:r>
                      <a:r>
                        <a:rPr sz="1000" spc="-5" dirty="0">
                          <a:latin typeface="Calibri"/>
                          <a:cs typeface="Calibri"/>
                        </a:rPr>
                        <a:t>charge</a:t>
                      </a:r>
                      <a:r>
                        <a:rPr sz="1000" spc="5" dirty="0">
                          <a:latin typeface="Calibri"/>
                          <a:cs typeface="Calibri"/>
                        </a:rPr>
                        <a:t> </a:t>
                      </a:r>
                      <a:r>
                        <a:rPr sz="1000" spc="-5" dirty="0">
                          <a:latin typeface="Calibri"/>
                          <a:cs typeface="Calibri"/>
                        </a:rPr>
                        <a:t>des </a:t>
                      </a:r>
                      <a:r>
                        <a:rPr sz="1000" spc="-10" dirty="0">
                          <a:latin typeface="Calibri"/>
                          <a:cs typeface="Calibri"/>
                        </a:rPr>
                        <a:t>frais</a:t>
                      </a:r>
                      <a:r>
                        <a:rPr sz="1000" spc="-5" dirty="0">
                          <a:latin typeface="Calibri"/>
                          <a:cs typeface="Calibri"/>
                        </a:rPr>
                        <a:t> d’accompagnement </a:t>
                      </a:r>
                      <a:r>
                        <a:rPr sz="1000" dirty="0">
                          <a:latin typeface="Calibri"/>
                          <a:cs typeface="Calibri"/>
                        </a:rPr>
                        <a:t> </a:t>
                      </a:r>
                      <a:r>
                        <a:rPr sz="1000" spc="-5" dirty="0">
                          <a:latin typeface="Calibri"/>
                          <a:cs typeface="Calibri"/>
                        </a:rPr>
                        <a:t>socio-pédagogique spécifique</a:t>
                      </a:r>
                      <a:r>
                        <a:rPr sz="1000" spc="10" dirty="0">
                          <a:latin typeface="Calibri"/>
                          <a:cs typeface="Calibri"/>
                        </a:rPr>
                        <a:t> </a:t>
                      </a:r>
                      <a:r>
                        <a:rPr sz="1000" spc="-5" dirty="0">
                          <a:latin typeface="Calibri"/>
                          <a:cs typeface="Calibri"/>
                        </a:rPr>
                        <a:t>des personnes</a:t>
                      </a:r>
                      <a:r>
                        <a:rPr sz="1000" spc="5" dirty="0">
                          <a:latin typeface="Calibri"/>
                          <a:cs typeface="Calibri"/>
                        </a:rPr>
                        <a:t> </a:t>
                      </a:r>
                      <a:r>
                        <a:rPr sz="1000" spc="-5" dirty="0">
                          <a:latin typeface="Calibri"/>
                          <a:cs typeface="Calibri"/>
                        </a:rPr>
                        <a:t>en</a:t>
                      </a:r>
                      <a:r>
                        <a:rPr sz="1000" spc="5" dirty="0">
                          <a:latin typeface="Calibri"/>
                          <a:cs typeface="Calibri"/>
                        </a:rPr>
                        <a:t> </a:t>
                      </a:r>
                      <a:r>
                        <a:rPr sz="1000" spc="-5" dirty="0">
                          <a:latin typeface="Calibri"/>
                          <a:cs typeface="Calibri"/>
                        </a:rPr>
                        <a:t>situation</a:t>
                      </a:r>
                      <a:r>
                        <a:rPr sz="1000" dirty="0">
                          <a:latin typeface="Calibri"/>
                          <a:cs typeface="Calibri"/>
                        </a:rPr>
                        <a:t> </a:t>
                      </a:r>
                      <a:r>
                        <a:rPr sz="1000" spc="-5" dirty="0">
                          <a:latin typeface="Calibri"/>
                          <a:cs typeface="Calibri"/>
                        </a:rPr>
                        <a:t>de handicap</a:t>
                      </a:r>
                      <a:r>
                        <a:rPr sz="1000" spc="-15" dirty="0">
                          <a:latin typeface="Calibri"/>
                          <a:cs typeface="Calibri"/>
                        </a:rPr>
                        <a:t> </a:t>
                      </a:r>
                      <a:r>
                        <a:rPr sz="1000" spc="-5" dirty="0">
                          <a:latin typeface="Calibri"/>
                          <a:cs typeface="Calibri"/>
                        </a:rPr>
                        <a:t>en </a:t>
                      </a:r>
                      <a:r>
                        <a:rPr sz="1000" dirty="0">
                          <a:latin typeface="Calibri"/>
                          <a:cs typeface="Calibri"/>
                        </a:rPr>
                        <a:t> </a:t>
                      </a:r>
                      <a:r>
                        <a:rPr sz="1000" spc="-5" dirty="0">
                          <a:latin typeface="Calibri"/>
                          <a:cs typeface="Calibri"/>
                        </a:rPr>
                        <a:t>apprentissage,</a:t>
                      </a:r>
                      <a:r>
                        <a:rPr sz="1000" spc="15" dirty="0">
                          <a:latin typeface="Calibri"/>
                          <a:cs typeface="Calibri"/>
                        </a:rPr>
                        <a:t> </a:t>
                      </a:r>
                      <a:r>
                        <a:rPr sz="1000" spc="-5" dirty="0">
                          <a:latin typeface="Calibri"/>
                          <a:cs typeface="Calibri"/>
                        </a:rPr>
                        <a:t>en</a:t>
                      </a:r>
                      <a:r>
                        <a:rPr sz="1000" spc="10" dirty="0">
                          <a:latin typeface="Calibri"/>
                          <a:cs typeface="Calibri"/>
                        </a:rPr>
                        <a:t> </a:t>
                      </a:r>
                      <a:r>
                        <a:rPr sz="1000" spc="-5" dirty="0">
                          <a:latin typeface="Calibri"/>
                          <a:cs typeface="Calibri"/>
                        </a:rPr>
                        <a:t>contrat Pacte,</a:t>
                      </a:r>
                      <a:r>
                        <a:rPr sz="1000" spc="5" dirty="0">
                          <a:latin typeface="Calibri"/>
                          <a:cs typeface="Calibri"/>
                        </a:rPr>
                        <a:t> </a:t>
                      </a:r>
                      <a:r>
                        <a:rPr sz="1000" spc="-5" dirty="0">
                          <a:latin typeface="Calibri"/>
                          <a:cs typeface="Calibri"/>
                        </a:rPr>
                        <a:t>en</a:t>
                      </a:r>
                      <a:r>
                        <a:rPr sz="1000" spc="20" dirty="0">
                          <a:latin typeface="Calibri"/>
                          <a:cs typeface="Calibri"/>
                        </a:rPr>
                        <a:t> </a:t>
                      </a:r>
                      <a:r>
                        <a:rPr sz="1000" spc="-5" dirty="0">
                          <a:latin typeface="Calibri"/>
                          <a:cs typeface="Calibri"/>
                        </a:rPr>
                        <a:t>contrats</a:t>
                      </a:r>
                      <a:r>
                        <a:rPr sz="1000" spc="5" dirty="0">
                          <a:latin typeface="Calibri"/>
                          <a:cs typeface="Calibri"/>
                        </a:rPr>
                        <a:t> </a:t>
                      </a:r>
                      <a:r>
                        <a:rPr sz="1000" spc="-5" dirty="0">
                          <a:latin typeface="Calibri"/>
                          <a:cs typeface="Calibri"/>
                        </a:rPr>
                        <a:t>aidés</a:t>
                      </a:r>
                      <a:r>
                        <a:rPr sz="1000" spc="-10" dirty="0">
                          <a:latin typeface="Calibri"/>
                          <a:cs typeface="Calibri"/>
                        </a:rPr>
                        <a:t> </a:t>
                      </a:r>
                      <a:r>
                        <a:rPr sz="1000" spc="-5" dirty="0">
                          <a:latin typeface="Calibri"/>
                          <a:cs typeface="Calibri"/>
                        </a:rPr>
                        <a:t>(emplois</a:t>
                      </a:r>
                      <a:r>
                        <a:rPr sz="1000" spc="15" dirty="0">
                          <a:latin typeface="Calibri"/>
                          <a:cs typeface="Calibri"/>
                        </a:rPr>
                        <a:t> </a:t>
                      </a:r>
                      <a:r>
                        <a:rPr sz="1000" spc="-5" dirty="0">
                          <a:latin typeface="Calibri"/>
                          <a:cs typeface="Calibri"/>
                        </a:rPr>
                        <a:t>d’avenir, </a:t>
                      </a:r>
                      <a:r>
                        <a:rPr sz="1000" dirty="0">
                          <a:latin typeface="Calibri"/>
                          <a:cs typeface="Calibri"/>
                        </a:rPr>
                        <a:t>CAE- </a:t>
                      </a:r>
                      <a:r>
                        <a:rPr sz="1000" spc="-210" dirty="0">
                          <a:latin typeface="Calibri"/>
                          <a:cs typeface="Calibri"/>
                        </a:rPr>
                        <a:t> </a:t>
                      </a:r>
                      <a:r>
                        <a:rPr sz="1000" spc="-5" dirty="0">
                          <a:latin typeface="Calibri"/>
                          <a:cs typeface="Calibri"/>
                        </a:rPr>
                        <a:t>CUI-PEC).</a:t>
                      </a:r>
                      <a:endParaRPr sz="1000">
                        <a:latin typeface="Calibri"/>
                        <a:cs typeface="Calibri"/>
                      </a:endParaRPr>
                    </a:p>
                  </a:txBody>
                  <a:tcPr marL="0" marR="0" marT="488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val="10002"/>
                  </a:ext>
                </a:extLst>
              </a:tr>
              <a:tr h="602107">
                <a:tc>
                  <a:txBody>
                    <a:bodyPr/>
                    <a:lstStyle/>
                    <a:p>
                      <a:pPr>
                        <a:lnSpc>
                          <a:spcPct val="100000"/>
                        </a:lnSpc>
                        <a:spcBef>
                          <a:spcPts val="40"/>
                        </a:spcBef>
                      </a:pPr>
                      <a:endParaRPr sz="1450" dirty="0">
                        <a:latin typeface="Times New Roman"/>
                        <a:cs typeface="Times New Roman"/>
                      </a:endParaRP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Indemnité d’apprentissage</a:t>
                      </a: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290" marR="28575" algn="ctr">
                        <a:lnSpc>
                          <a:spcPct val="100000"/>
                        </a:lnSpc>
                        <a:spcBef>
                          <a:spcPts val="509"/>
                        </a:spcBef>
                      </a:pPr>
                      <a:r>
                        <a:rPr sz="1000" spc="-5" dirty="0">
                          <a:latin typeface="Calibri"/>
                          <a:cs typeface="Calibri"/>
                        </a:rPr>
                        <a:t>Rémunération</a:t>
                      </a:r>
                      <a:r>
                        <a:rPr sz="1000" spc="5" dirty="0">
                          <a:latin typeface="Calibri"/>
                          <a:cs typeface="Calibri"/>
                        </a:rPr>
                        <a:t> </a:t>
                      </a:r>
                      <a:r>
                        <a:rPr sz="1000" spc="-5" dirty="0">
                          <a:latin typeface="Calibri"/>
                          <a:cs typeface="Calibri"/>
                        </a:rPr>
                        <a:t>à</a:t>
                      </a:r>
                      <a:r>
                        <a:rPr sz="1000" spc="5" dirty="0">
                          <a:latin typeface="Calibri"/>
                          <a:cs typeface="Calibri"/>
                        </a:rPr>
                        <a:t> </a:t>
                      </a:r>
                      <a:r>
                        <a:rPr sz="1000" spc="-5" dirty="0">
                          <a:latin typeface="Calibri"/>
                          <a:cs typeface="Calibri"/>
                        </a:rPr>
                        <a:t>hauteur</a:t>
                      </a:r>
                      <a:r>
                        <a:rPr sz="1000" spc="5" dirty="0">
                          <a:latin typeface="Calibri"/>
                          <a:cs typeface="Calibri"/>
                        </a:rPr>
                        <a:t> </a:t>
                      </a:r>
                      <a:r>
                        <a:rPr sz="1000" spc="-5" dirty="0">
                          <a:latin typeface="Calibri"/>
                          <a:cs typeface="Calibri"/>
                        </a:rPr>
                        <a:t>de</a:t>
                      </a:r>
                      <a:r>
                        <a:rPr sz="1000" spc="20" dirty="0">
                          <a:latin typeface="Calibri"/>
                          <a:cs typeface="Calibri"/>
                        </a:rPr>
                        <a:t> </a:t>
                      </a:r>
                      <a:r>
                        <a:rPr sz="1000" b="1" spc="-5" dirty="0">
                          <a:latin typeface="Calibri"/>
                          <a:cs typeface="Calibri"/>
                        </a:rPr>
                        <a:t>80%</a:t>
                      </a:r>
                      <a:r>
                        <a:rPr sz="1000" b="1" spc="25" dirty="0">
                          <a:latin typeface="Calibri"/>
                          <a:cs typeface="Calibri"/>
                        </a:rPr>
                        <a:t> </a:t>
                      </a:r>
                      <a:r>
                        <a:rPr sz="1000" b="1" spc="-5" dirty="0">
                          <a:latin typeface="Calibri"/>
                          <a:cs typeface="Calibri"/>
                        </a:rPr>
                        <a:t>de la</a:t>
                      </a:r>
                      <a:r>
                        <a:rPr sz="1000" b="1" spc="5" dirty="0">
                          <a:latin typeface="Calibri"/>
                          <a:cs typeface="Calibri"/>
                        </a:rPr>
                        <a:t> </a:t>
                      </a:r>
                      <a:r>
                        <a:rPr sz="1000" b="1" spc="-5" dirty="0">
                          <a:latin typeface="Calibri"/>
                          <a:cs typeface="Calibri"/>
                        </a:rPr>
                        <a:t>rémunération</a:t>
                      </a:r>
                      <a:r>
                        <a:rPr sz="1000" b="1" spc="-25" dirty="0">
                          <a:latin typeface="Calibri"/>
                          <a:cs typeface="Calibri"/>
                        </a:rPr>
                        <a:t> </a:t>
                      </a:r>
                      <a:r>
                        <a:rPr sz="1000" b="1" spc="-5" dirty="0">
                          <a:latin typeface="Calibri"/>
                          <a:cs typeface="Calibri"/>
                        </a:rPr>
                        <a:t>brute</a:t>
                      </a:r>
                      <a:r>
                        <a:rPr sz="1000" b="1" spc="-10" dirty="0">
                          <a:latin typeface="Calibri"/>
                          <a:cs typeface="Calibri"/>
                        </a:rPr>
                        <a:t> </a:t>
                      </a:r>
                      <a:r>
                        <a:rPr sz="1000" b="1" spc="-5" dirty="0">
                          <a:latin typeface="Calibri"/>
                          <a:cs typeface="Calibri"/>
                        </a:rPr>
                        <a:t>et</a:t>
                      </a:r>
                      <a:r>
                        <a:rPr sz="1000" b="1" spc="10" dirty="0">
                          <a:latin typeface="Calibri"/>
                          <a:cs typeface="Calibri"/>
                        </a:rPr>
                        <a:t> </a:t>
                      </a:r>
                      <a:r>
                        <a:rPr sz="1000" b="1" spc="-5" dirty="0">
                          <a:latin typeface="Calibri"/>
                          <a:cs typeface="Calibri"/>
                        </a:rPr>
                        <a:t>charges</a:t>
                      </a:r>
                      <a:r>
                        <a:rPr sz="1000" b="1" spc="-20" dirty="0">
                          <a:latin typeface="Calibri"/>
                          <a:cs typeface="Calibri"/>
                        </a:rPr>
                        <a:t> </a:t>
                      </a:r>
                      <a:r>
                        <a:rPr sz="1000" b="1" spc="-5" dirty="0">
                          <a:latin typeface="Calibri"/>
                          <a:cs typeface="Calibri"/>
                        </a:rPr>
                        <a:t>patronales </a:t>
                      </a:r>
                      <a:r>
                        <a:rPr sz="1000" b="1" spc="-210" dirty="0">
                          <a:latin typeface="Calibri"/>
                          <a:cs typeface="Calibri"/>
                        </a:rPr>
                        <a:t> </a:t>
                      </a:r>
                      <a:r>
                        <a:rPr sz="1000" spc="-5" dirty="0">
                          <a:latin typeface="Calibri"/>
                          <a:cs typeface="Calibri"/>
                        </a:rPr>
                        <a:t>(déduction</a:t>
                      </a:r>
                      <a:r>
                        <a:rPr sz="1000" spc="-10" dirty="0">
                          <a:latin typeface="Calibri"/>
                          <a:cs typeface="Calibri"/>
                        </a:rPr>
                        <a:t> </a:t>
                      </a:r>
                      <a:r>
                        <a:rPr sz="1000" spc="-5" dirty="0">
                          <a:latin typeface="Calibri"/>
                          <a:cs typeface="Calibri"/>
                        </a:rPr>
                        <a:t>faite</a:t>
                      </a:r>
                      <a:r>
                        <a:rPr sz="1000" dirty="0">
                          <a:latin typeface="Calibri"/>
                          <a:cs typeface="Calibri"/>
                        </a:rPr>
                        <a:t> </a:t>
                      </a:r>
                      <a:r>
                        <a:rPr sz="1000" spc="-5" dirty="0">
                          <a:latin typeface="Calibri"/>
                          <a:cs typeface="Calibri"/>
                        </a:rPr>
                        <a:t>des</a:t>
                      </a:r>
                      <a:r>
                        <a:rPr sz="1000" spc="10" dirty="0">
                          <a:latin typeface="Calibri"/>
                          <a:cs typeface="Calibri"/>
                        </a:rPr>
                        <a:t> </a:t>
                      </a:r>
                      <a:r>
                        <a:rPr sz="1000" spc="-5" dirty="0">
                          <a:latin typeface="Calibri"/>
                          <a:cs typeface="Calibri"/>
                        </a:rPr>
                        <a:t>aides</a:t>
                      </a:r>
                      <a:r>
                        <a:rPr sz="1000" spc="-10" dirty="0">
                          <a:latin typeface="Calibri"/>
                          <a:cs typeface="Calibri"/>
                        </a:rPr>
                        <a:t> </a:t>
                      </a:r>
                      <a:r>
                        <a:rPr sz="1000" spc="-5" dirty="0">
                          <a:latin typeface="Calibri"/>
                          <a:cs typeface="Calibri"/>
                        </a:rPr>
                        <a:t>financières perçues</a:t>
                      </a:r>
                      <a:r>
                        <a:rPr sz="1000" spc="20" dirty="0">
                          <a:latin typeface="Calibri"/>
                          <a:cs typeface="Calibri"/>
                        </a:rPr>
                        <a:t> </a:t>
                      </a:r>
                      <a:r>
                        <a:rPr sz="1000" spc="-5" dirty="0">
                          <a:latin typeface="Calibri"/>
                          <a:cs typeface="Calibri"/>
                        </a:rPr>
                        <a:t>par l’employeur</a:t>
                      </a:r>
                      <a:r>
                        <a:rPr sz="1000" dirty="0">
                          <a:latin typeface="Calibri"/>
                          <a:cs typeface="Calibri"/>
                        </a:rPr>
                        <a:t> </a:t>
                      </a:r>
                      <a:r>
                        <a:rPr sz="1000" spc="-5" dirty="0">
                          <a:latin typeface="Calibri"/>
                          <a:cs typeface="Calibri"/>
                        </a:rPr>
                        <a:t>au</a:t>
                      </a:r>
                      <a:r>
                        <a:rPr sz="1000" dirty="0">
                          <a:latin typeface="Calibri"/>
                          <a:cs typeface="Calibri"/>
                        </a:rPr>
                        <a:t> </a:t>
                      </a:r>
                      <a:r>
                        <a:rPr sz="1000" spc="-5" dirty="0">
                          <a:latin typeface="Calibri"/>
                          <a:cs typeface="Calibri"/>
                        </a:rPr>
                        <a:t>titre</a:t>
                      </a:r>
                      <a:r>
                        <a:rPr sz="1000" spc="10" dirty="0">
                          <a:latin typeface="Calibri"/>
                          <a:cs typeface="Calibri"/>
                        </a:rPr>
                        <a:t> </a:t>
                      </a:r>
                      <a:r>
                        <a:rPr sz="1000" spc="-5" dirty="0">
                          <a:latin typeface="Calibri"/>
                          <a:cs typeface="Calibri"/>
                        </a:rPr>
                        <a:t>de</a:t>
                      </a:r>
                      <a:r>
                        <a:rPr sz="1000" dirty="0">
                          <a:latin typeface="Calibri"/>
                          <a:cs typeface="Calibri"/>
                        </a:rPr>
                        <a:t> </a:t>
                      </a:r>
                      <a:r>
                        <a:rPr sz="1000" spc="-5" dirty="0">
                          <a:latin typeface="Calibri"/>
                          <a:cs typeface="Calibri"/>
                        </a:rPr>
                        <a:t>cet </a:t>
                      </a:r>
                      <a:r>
                        <a:rPr sz="1000" dirty="0">
                          <a:latin typeface="Calibri"/>
                          <a:cs typeface="Calibri"/>
                        </a:rPr>
                        <a:t> </a:t>
                      </a:r>
                      <a:r>
                        <a:rPr sz="1000" spc="-5" dirty="0">
                          <a:latin typeface="Calibri"/>
                          <a:cs typeface="Calibri"/>
                        </a:rPr>
                        <a:t>emploi) par</a:t>
                      </a:r>
                      <a:r>
                        <a:rPr sz="1000" spc="-10" dirty="0">
                          <a:latin typeface="Calibri"/>
                          <a:cs typeface="Calibri"/>
                        </a:rPr>
                        <a:t> </a:t>
                      </a:r>
                      <a:r>
                        <a:rPr sz="1000" spc="-5" dirty="0">
                          <a:latin typeface="Calibri"/>
                          <a:cs typeface="Calibri"/>
                        </a:rPr>
                        <a:t>année d’apprentissage.</a:t>
                      </a:r>
                      <a:endParaRPr sz="1000">
                        <a:latin typeface="Calibri"/>
                        <a:cs typeface="Calibri"/>
                      </a:endParaRPr>
                    </a:p>
                  </a:txBody>
                  <a:tcPr marL="0" marR="0" marT="647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950">
                        <a:latin typeface="Times New Roman"/>
                        <a:cs typeface="Times New Roman"/>
                      </a:endParaRPr>
                    </a:p>
                    <a:p>
                      <a:pPr algn="ctr">
                        <a:lnSpc>
                          <a:spcPct val="100000"/>
                        </a:lnSpc>
                        <a:spcBef>
                          <a:spcPts val="5"/>
                        </a:spcBef>
                      </a:pPr>
                      <a:r>
                        <a:rPr sz="1000" spc="-5" dirty="0">
                          <a:latin typeface="Calibri"/>
                          <a:cs typeface="Calibri"/>
                        </a:rPr>
                        <a:t>Inciter</a:t>
                      </a:r>
                      <a:r>
                        <a:rPr sz="1000" dirty="0">
                          <a:latin typeface="Calibri"/>
                          <a:cs typeface="Calibri"/>
                        </a:rPr>
                        <a:t> </a:t>
                      </a:r>
                      <a:r>
                        <a:rPr sz="1000" spc="-5" dirty="0">
                          <a:latin typeface="Calibri"/>
                          <a:cs typeface="Calibri"/>
                        </a:rPr>
                        <a:t>les</a:t>
                      </a:r>
                      <a:r>
                        <a:rPr sz="1000" spc="10" dirty="0">
                          <a:latin typeface="Calibri"/>
                          <a:cs typeface="Calibri"/>
                        </a:rPr>
                        <a:t> </a:t>
                      </a:r>
                      <a:r>
                        <a:rPr sz="1000" spc="-5" dirty="0">
                          <a:latin typeface="Calibri"/>
                          <a:cs typeface="Calibri"/>
                        </a:rPr>
                        <a:t>employeurs</a:t>
                      </a:r>
                      <a:r>
                        <a:rPr sz="1000" spc="10" dirty="0">
                          <a:latin typeface="Calibri"/>
                          <a:cs typeface="Calibri"/>
                        </a:rPr>
                        <a:t> </a:t>
                      </a:r>
                      <a:r>
                        <a:rPr sz="1000" spc="-5" dirty="0">
                          <a:latin typeface="Calibri"/>
                          <a:cs typeface="Calibri"/>
                        </a:rPr>
                        <a:t>à</a:t>
                      </a:r>
                      <a:r>
                        <a:rPr sz="1000" spc="-10" dirty="0">
                          <a:latin typeface="Calibri"/>
                          <a:cs typeface="Calibri"/>
                        </a:rPr>
                        <a:t> </a:t>
                      </a:r>
                      <a:r>
                        <a:rPr sz="1000" spc="-5" dirty="0">
                          <a:latin typeface="Calibri"/>
                          <a:cs typeface="Calibri"/>
                        </a:rPr>
                        <a:t>embaucher</a:t>
                      </a:r>
                      <a:r>
                        <a:rPr sz="1000" spc="15" dirty="0">
                          <a:latin typeface="Calibri"/>
                          <a:cs typeface="Calibri"/>
                        </a:rPr>
                        <a:t> </a:t>
                      </a:r>
                      <a:r>
                        <a:rPr sz="1000" spc="-5" dirty="0">
                          <a:latin typeface="Calibri"/>
                          <a:cs typeface="Calibri"/>
                        </a:rPr>
                        <a:t>des</a:t>
                      </a:r>
                      <a:r>
                        <a:rPr sz="1000" spc="10" dirty="0">
                          <a:latin typeface="Calibri"/>
                          <a:cs typeface="Calibri"/>
                        </a:rPr>
                        <a:t> </a:t>
                      </a:r>
                      <a:r>
                        <a:rPr sz="1000" spc="-5" dirty="0">
                          <a:latin typeface="Calibri"/>
                          <a:cs typeface="Calibri"/>
                        </a:rPr>
                        <a:t>personnes</a:t>
                      </a:r>
                      <a:r>
                        <a:rPr sz="1000" spc="-10" dirty="0">
                          <a:latin typeface="Calibri"/>
                          <a:cs typeface="Calibri"/>
                        </a:rPr>
                        <a:t> </a:t>
                      </a:r>
                      <a:r>
                        <a:rPr sz="1000" spc="-5" dirty="0">
                          <a:latin typeface="Calibri"/>
                          <a:cs typeface="Calibri"/>
                        </a:rPr>
                        <a:t>handicapées en</a:t>
                      </a:r>
                      <a:endParaRPr sz="1000">
                        <a:latin typeface="Calibri"/>
                        <a:cs typeface="Calibri"/>
                      </a:endParaRPr>
                    </a:p>
                    <a:p>
                      <a:pPr marL="2540" algn="ctr">
                        <a:lnSpc>
                          <a:spcPct val="100000"/>
                        </a:lnSpc>
                      </a:pPr>
                      <a:r>
                        <a:rPr sz="1000" spc="-5" dirty="0">
                          <a:latin typeface="Calibri"/>
                          <a:cs typeface="Calibri"/>
                        </a:rPr>
                        <a:t>contrat</a:t>
                      </a:r>
                      <a:r>
                        <a:rPr sz="1000" spc="-15" dirty="0">
                          <a:latin typeface="Calibri"/>
                          <a:cs typeface="Calibri"/>
                        </a:rPr>
                        <a:t> </a:t>
                      </a:r>
                      <a:r>
                        <a:rPr sz="1000" spc="-5" dirty="0">
                          <a:latin typeface="Calibri"/>
                          <a:cs typeface="Calibri"/>
                        </a:rPr>
                        <a:t>d’apprentissage</a:t>
                      </a:r>
                      <a:endParaRPr sz="1000">
                        <a:latin typeface="Calibri"/>
                        <a:cs typeface="Calibri"/>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204341">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35"/>
                        </a:spcBef>
                      </a:pPr>
                      <a:endParaRPr sz="1000" dirty="0">
                        <a:latin typeface="Times New Roman"/>
                        <a:cs typeface="Times New Roman"/>
                      </a:endParaRP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Aide au recrutement durable (Apprenti,CUI-CAE-PEC,</a:t>
                      </a: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Emploi d’avenir)</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93345" marR="86995" algn="ctr">
                        <a:lnSpc>
                          <a:spcPct val="100000"/>
                        </a:lnSpc>
                        <a:spcBef>
                          <a:spcPts val="585"/>
                        </a:spcBef>
                      </a:pPr>
                      <a:r>
                        <a:rPr sz="1000" b="1" spc="-5" dirty="0">
                          <a:solidFill>
                            <a:srgbClr val="4471C4"/>
                          </a:solidFill>
                          <a:latin typeface="Calibri"/>
                          <a:cs typeface="Calibri"/>
                        </a:rPr>
                        <a:t>Prime</a:t>
                      </a:r>
                      <a:r>
                        <a:rPr sz="1000" b="1" spc="5" dirty="0">
                          <a:solidFill>
                            <a:srgbClr val="4471C4"/>
                          </a:solidFill>
                          <a:latin typeface="Calibri"/>
                          <a:cs typeface="Calibri"/>
                        </a:rPr>
                        <a:t> </a:t>
                      </a:r>
                      <a:r>
                        <a:rPr sz="1000" b="1" spc="-5" dirty="0">
                          <a:solidFill>
                            <a:srgbClr val="4471C4"/>
                          </a:solidFill>
                          <a:latin typeface="Calibri"/>
                          <a:cs typeface="Calibri"/>
                        </a:rPr>
                        <a:t>d’insertion</a:t>
                      </a:r>
                      <a:r>
                        <a:rPr sz="1000" b="1" spc="25" dirty="0">
                          <a:solidFill>
                            <a:srgbClr val="4471C4"/>
                          </a:solidFill>
                          <a:latin typeface="Calibri"/>
                          <a:cs typeface="Calibri"/>
                        </a:rPr>
                        <a:t> </a:t>
                      </a:r>
                      <a:r>
                        <a:rPr sz="1000" b="1" spc="-5" dirty="0">
                          <a:solidFill>
                            <a:srgbClr val="4471C4"/>
                          </a:solidFill>
                          <a:latin typeface="Calibri"/>
                          <a:cs typeface="Calibri"/>
                        </a:rPr>
                        <a:t>durable</a:t>
                      </a:r>
                      <a:r>
                        <a:rPr sz="1000" b="1" spc="5" dirty="0">
                          <a:solidFill>
                            <a:srgbClr val="4471C4"/>
                          </a:solidFill>
                          <a:latin typeface="Calibri"/>
                          <a:cs typeface="Calibri"/>
                        </a:rPr>
                        <a:t> </a:t>
                      </a:r>
                      <a:r>
                        <a:rPr sz="1000" spc="-5" dirty="0">
                          <a:solidFill>
                            <a:srgbClr val="4471C4"/>
                          </a:solidFill>
                          <a:latin typeface="Calibri"/>
                          <a:cs typeface="Calibri"/>
                        </a:rPr>
                        <a:t>d’un montant</a:t>
                      </a:r>
                      <a:r>
                        <a:rPr sz="1000" dirty="0">
                          <a:solidFill>
                            <a:srgbClr val="4471C4"/>
                          </a:solidFill>
                          <a:latin typeface="Calibri"/>
                          <a:cs typeface="Calibri"/>
                        </a:rPr>
                        <a:t> </a:t>
                      </a:r>
                      <a:r>
                        <a:rPr sz="1000" spc="-5" dirty="0">
                          <a:solidFill>
                            <a:srgbClr val="4471C4"/>
                          </a:solidFill>
                          <a:latin typeface="Calibri"/>
                          <a:cs typeface="Calibri"/>
                        </a:rPr>
                        <a:t>forfaitaire</a:t>
                      </a:r>
                      <a:r>
                        <a:rPr sz="1000" dirty="0">
                          <a:solidFill>
                            <a:srgbClr val="4471C4"/>
                          </a:solidFill>
                          <a:latin typeface="Calibri"/>
                          <a:cs typeface="Calibri"/>
                        </a:rPr>
                        <a:t> </a:t>
                      </a:r>
                      <a:r>
                        <a:rPr sz="1000" spc="-5" dirty="0">
                          <a:solidFill>
                            <a:srgbClr val="4471C4"/>
                          </a:solidFill>
                          <a:latin typeface="Calibri"/>
                          <a:cs typeface="Calibri"/>
                        </a:rPr>
                        <a:t>de</a:t>
                      </a:r>
                      <a:r>
                        <a:rPr sz="1000" spc="5" dirty="0">
                          <a:solidFill>
                            <a:srgbClr val="4471C4"/>
                          </a:solidFill>
                          <a:latin typeface="Calibri"/>
                          <a:cs typeface="Calibri"/>
                        </a:rPr>
                        <a:t> </a:t>
                      </a:r>
                      <a:r>
                        <a:rPr sz="1000" spc="-5" dirty="0">
                          <a:solidFill>
                            <a:srgbClr val="4471C4"/>
                          </a:solidFill>
                          <a:latin typeface="Calibri"/>
                          <a:cs typeface="Calibri"/>
                        </a:rPr>
                        <a:t>4000€</a:t>
                      </a:r>
                      <a:r>
                        <a:rPr sz="1000" spc="45" dirty="0">
                          <a:solidFill>
                            <a:srgbClr val="4471C4"/>
                          </a:solidFill>
                          <a:latin typeface="Calibri"/>
                          <a:cs typeface="Calibri"/>
                        </a:rPr>
                        <a:t> </a:t>
                      </a:r>
                      <a:r>
                        <a:rPr sz="1000" spc="-10" dirty="0">
                          <a:solidFill>
                            <a:srgbClr val="4471C4"/>
                          </a:solidFill>
                          <a:latin typeface="Calibri"/>
                          <a:cs typeface="Calibri"/>
                        </a:rPr>
                        <a:t>versée:</a:t>
                      </a:r>
                      <a:r>
                        <a:rPr sz="1000" spc="40" dirty="0">
                          <a:solidFill>
                            <a:srgbClr val="4471C4"/>
                          </a:solidFill>
                          <a:latin typeface="Calibri"/>
                          <a:cs typeface="Calibri"/>
                        </a:rPr>
                        <a:t> </a:t>
                      </a:r>
                      <a:r>
                        <a:rPr sz="1000" spc="-5" dirty="0">
                          <a:solidFill>
                            <a:srgbClr val="4471C4"/>
                          </a:solidFill>
                          <a:latin typeface="Calibri"/>
                          <a:cs typeface="Calibri"/>
                        </a:rPr>
                        <a:t>lorsque</a:t>
                      </a:r>
                      <a:r>
                        <a:rPr sz="1000" spc="5" dirty="0">
                          <a:solidFill>
                            <a:srgbClr val="4471C4"/>
                          </a:solidFill>
                          <a:latin typeface="Calibri"/>
                          <a:cs typeface="Calibri"/>
                        </a:rPr>
                        <a:t> </a:t>
                      </a:r>
                      <a:r>
                        <a:rPr sz="1000" spc="-5" dirty="0">
                          <a:solidFill>
                            <a:srgbClr val="4471C4"/>
                          </a:solidFill>
                          <a:latin typeface="Calibri"/>
                          <a:cs typeface="Calibri"/>
                        </a:rPr>
                        <a:t>la </a:t>
                      </a:r>
                      <a:r>
                        <a:rPr sz="1000" spc="-215" dirty="0">
                          <a:solidFill>
                            <a:srgbClr val="4471C4"/>
                          </a:solidFill>
                          <a:latin typeface="Calibri"/>
                          <a:cs typeface="Calibri"/>
                        </a:rPr>
                        <a:t> </a:t>
                      </a:r>
                      <a:r>
                        <a:rPr sz="1000" spc="-5" dirty="0">
                          <a:solidFill>
                            <a:srgbClr val="4471C4"/>
                          </a:solidFill>
                          <a:latin typeface="Calibri"/>
                          <a:cs typeface="Calibri"/>
                        </a:rPr>
                        <a:t>titularisation</a:t>
                      </a:r>
                      <a:r>
                        <a:rPr sz="1000" spc="-20" dirty="0">
                          <a:solidFill>
                            <a:srgbClr val="4471C4"/>
                          </a:solidFill>
                          <a:latin typeface="Calibri"/>
                          <a:cs typeface="Calibri"/>
                        </a:rPr>
                        <a:t> </a:t>
                      </a:r>
                      <a:r>
                        <a:rPr sz="1000" spc="-5" dirty="0">
                          <a:solidFill>
                            <a:srgbClr val="4471C4"/>
                          </a:solidFill>
                          <a:latin typeface="Calibri"/>
                          <a:cs typeface="Calibri"/>
                        </a:rPr>
                        <a:t>de</a:t>
                      </a:r>
                      <a:r>
                        <a:rPr sz="1000" dirty="0">
                          <a:solidFill>
                            <a:srgbClr val="4471C4"/>
                          </a:solidFill>
                          <a:latin typeface="Calibri"/>
                          <a:cs typeface="Calibri"/>
                        </a:rPr>
                        <a:t> </a:t>
                      </a:r>
                      <a:r>
                        <a:rPr sz="1000" spc="-5" dirty="0">
                          <a:solidFill>
                            <a:srgbClr val="4471C4"/>
                          </a:solidFill>
                          <a:latin typeface="Calibri"/>
                          <a:cs typeface="Calibri"/>
                        </a:rPr>
                        <a:t>la</a:t>
                      </a:r>
                      <a:r>
                        <a:rPr sz="1000" spc="-10" dirty="0">
                          <a:solidFill>
                            <a:srgbClr val="4471C4"/>
                          </a:solidFill>
                          <a:latin typeface="Calibri"/>
                          <a:cs typeface="Calibri"/>
                        </a:rPr>
                        <a:t> </a:t>
                      </a:r>
                      <a:r>
                        <a:rPr sz="1000" spc="-5" dirty="0">
                          <a:solidFill>
                            <a:srgbClr val="4471C4"/>
                          </a:solidFill>
                          <a:latin typeface="Calibri"/>
                          <a:cs typeface="Calibri"/>
                        </a:rPr>
                        <a:t>personne</a:t>
                      </a:r>
                      <a:r>
                        <a:rPr sz="1000" spc="10" dirty="0">
                          <a:solidFill>
                            <a:srgbClr val="4471C4"/>
                          </a:solidFill>
                          <a:latin typeface="Calibri"/>
                          <a:cs typeface="Calibri"/>
                        </a:rPr>
                        <a:t> </a:t>
                      </a:r>
                      <a:r>
                        <a:rPr sz="1000" spc="-10" dirty="0">
                          <a:solidFill>
                            <a:srgbClr val="4471C4"/>
                          </a:solidFill>
                          <a:latin typeface="Calibri"/>
                          <a:cs typeface="Calibri"/>
                        </a:rPr>
                        <a:t>est</a:t>
                      </a:r>
                      <a:r>
                        <a:rPr sz="1000" spc="15" dirty="0">
                          <a:solidFill>
                            <a:srgbClr val="4471C4"/>
                          </a:solidFill>
                          <a:latin typeface="Calibri"/>
                          <a:cs typeface="Calibri"/>
                        </a:rPr>
                        <a:t> </a:t>
                      </a:r>
                      <a:r>
                        <a:rPr sz="1000" spc="-5" dirty="0">
                          <a:solidFill>
                            <a:srgbClr val="4471C4"/>
                          </a:solidFill>
                          <a:latin typeface="Calibri"/>
                          <a:cs typeface="Calibri"/>
                        </a:rPr>
                        <a:t>prononcée,</a:t>
                      </a:r>
                      <a:r>
                        <a:rPr sz="1000" spc="5" dirty="0">
                          <a:solidFill>
                            <a:srgbClr val="4471C4"/>
                          </a:solidFill>
                          <a:latin typeface="Calibri"/>
                          <a:cs typeface="Calibri"/>
                        </a:rPr>
                        <a:t> </a:t>
                      </a:r>
                      <a:r>
                        <a:rPr sz="1000" dirty="0">
                          <a:solidFill>
                            <a:srgbClr val="4471C4"/>
                          </a:solidFill>
                          <a:latin typeface="Calibri"/>
                          <a:cs typeface="Calibri"/>
                        </a:rPr>
                        <a:t>un</a:t>
                      </a:r>
                      <a:r>
                        <a:rPr sz="1000" spc="-5" dirty="0">
                          <a:solidFill>
                            <a:srgbClr val="4471C4"/>
                          </a:solidFill>
                          <a:latin typeface="Calibri"/>
                          <a:cs typeface="Calibri"/>
                        </a:rPr>
                        <a:t> </a:t>
                      </a:r>
                      <a:r>
                        <a:rPr sz="1000" spc="-10" dirty="0">
                          <a:solidFill>
                            <a:srgbClr val="4471C4"/>
                          </a:solidFill>
                          <a:latin typeface="Calibri"/>
                          <a:cs typeface="Calibri"/>
                        </a:rPr>
                        <a:t>CDI</a:t>
                      </a:r>
                      <a:r>
                        <a:rPr sz="1000" spc="10" dirty="0">
                          <a:solidFill>
                            <a:srgbClr val="4471C4"/>
                          </a:solidFill>
                          <a:latin typeface="Calibri"/>
                          <a:cs typeface="Calibri"/>
                        </a:rPr>
                        <a:t> </a:t>
                      </a:r>
                      <a:r>
                        <a:rPr sz="1000" spc="-10" dirty="0">
                          <a:solidFill>
                            <a:srgbClr val="4471C4"/>
                          </a:solidFill>
                          <a:latin typeface="Calibri"/>
                          <a:cs typeface="Calibri"/>
                        </a:rPr>
                        <a:t>est</a:t>
                      </a:r>
                      <a:r>
                        <a:rPr sz="1000" spc="5" dirty="0">
                          <a:solidFill>
                            <a:srgbClr val="4471C4"/>
                          </a:solidFill>
                          <a:latin typeface="Calibri"/>
                          <a:cs typeface="Calibri"/>
                        </a:rPr>
                        <a:t> </a:t>
                      </a:r>
                      <a:r>
                        <a:rPr sz="1000" spc="-5" dirty="0">
                          <a:solidFill>
                            <a:srgbClr val="4471C4"/>
                          </a:solidFill>
                          <a:latin typeface="Calibri"/>
                          <a:cs typeface="Calibri"/>
                        </a:rPr>
                        <a:t>signé</a:t>
                      </a:r>
                      <a:r>
                        <a:rPr sz="1000" spc="10" dirty="0">
                          <a:solidFill>
                            <a:srgbClr val="4471C4"/>
                          </a:solidFill>
                          <a:latin typeface="Calibri"/>
                          <a:cs typeface="Calibri"/>
                        </a:rPr>
                        <a:t> </a:t>
                      </a:r>
                      <a:r>
                        <a:rPr sz="1000" spc="-5" dirty="0">
                          <a:solidFill>
                            <a:srgbClr val="4471C4"/>
                          </a:solidFill>
                          <a:latin typeface="Calibri"/>
                          <a:cs typeface="Calibri"/>
                        </a:rPr>
                        <a:t>à</a:t>
                      </a:r>
                      <a:r>
                        <a:rPr sz="1000" spc="5" dirty="0">
                          <a:solidFill>
                            <a:srgbClr val="4471C4"/>
                          </a:solidFill>
                          <a:latin typeface="Calibri"/>
                          <a:cs typeface="Calibri"/>
                        </a:rPr>
                        <a:t> </a:t>
                      </a:r>
                      <a:r>
                        <a:rPr sz="1000" spc="-5" dirty="0">
                          <a:solidFill>
                            <a:srgbClr val="4471C4"/>
                          </a:solidFill>
                          <a:latin typeface="Calibri"/>
                          <a:cs typeface="Calibri"/>
                        </a:rPr>
                        <a:t>l’issue</a:t>
                      </a:r>
                      <a:r>
                        <a:rPr sz="1000" dirty="0">
                          <a:solidFill>
                            <a:srgbClr val="4471C4"/>
                          </a:solidFill>
                          <a:latin typeface="Calibri"/>
                          <a:cs typeface="Calibri"/>
                        </a:rPr>
                        <a:t> de</a:t>
                      </a:r>
                      <a:r>
                        <a:rPr sz="1000" spc="-5" dirty="0">
                          <a:solidFill>
                            <a:srgbClr val="4471C4"/>
                          </a:solidFill>
                          <a:latin typeface="Calibri"/>
                          <a:cs typeface="Calibri"/>
                        </a:rPr>
                        <a:t> </a:t>
                      </a:r>
                      <a:r>
                        <a:rPr sz="1000" spc="-10" dirty="0">
                          <a:solidFill>
                            <a:srgbClr val="4471C4"/>
                          </a:solidFill>
                          <a:latin typeface="Calibri"/>
                          <a:cs typeface="Calibri"/>
                        </a:rPr>
                        <a:t>son </a:t>
                      </a:r>
                      <a:r>
                        <a:rPr sz="1000" spc="-5" dirty="0">
                          <a:solidFill>
                            <a:srgbClr val="4471C4"/>
                          </a:solidFill>
                          <a:latin typeface="Calibri"/>
                          <a:cs typeface="Calibri"/>
                        </a:rPr>
                        <a:t> contrat.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84"/>
                        </a:spcBef>
                      </a:pPr>
                      <a:r>
                        <a:rPr sz="1000" spc="-5" dirty="0">
                          <a:latin typeface="Calibri"/>
                          <a:cs typeface="Calibri"/>
                        </a:rPr>
                        <a:t>Le</a:t>
                      </a:r>
                      <a:r>
                        <a:rPr sz="1000" spc="10" dirty="0">
                          <a:latin typeface="Calibri"/>
                          <a:cs typeface="Calibri"/>
                        </a:rPr>
                        <a:t> </a:t>
                      </a:r>
                      <a:r>
                        <a:rPr sz="1000" spc="-10" dirty="0">
                          <a:latin typeface="Calibri"/>
                          <a:cs typeface="Calibri"/>
                        </a:rPr>
                        <a:t>FIPHFP</a:t>
                      </a:r>
                      <a:r>
                        <a:rPr sz="1000" dirty="0">
                          <a:latin typeface="Calibri"/>
                          <a:cs typeface="Calibri"/>
                        </a:rPr>
                        <a:t> </a:t>
                      </a:r>
                      <a:r>
                        <a:rPr sz="1000" spc="-5" dirty="0">
                          <a:latin typeface="Calibri"/>
                          <a:cs typeface="Calibri"/>
                        </a:rPr>
                        <a:t>souhaite</a:t>
                      </a:r>
                      <a:r>
                        <a:rPr sz="1000" spc="-15" dirty="0">
                          <a:latin typeface="Calibri"/>
                          <a:cs typeface="Calibri"/>
                        </a:rPr>
                        <a:t> </a:t>
                      </a:r>
                      <a:r>
                        <a:rPr sz="1000" spc="-5" dirty="0">
                          <a:latin typeface="Calibri"/>
                          <a:cs typeface="Calibri"/>
                        </a:rPr>
                        <a:t>favoriser</a:t>
                      </a:r>
                      <a:r>
                        <a:rPr sz="1000" spc="15" dirty="0">
                          <a:latin typeface="Calibri"/>
                          <a:cs typeface="Calibri"/>
                        </a:rPr>
                        <a:t> </a:t>
                      </a:r>
                      <a:r>
                        <a:rPr sz="1000" spc="-5" dirty="0">
                          <a:latin typeface="Calibri"/>
                          <a:cs typeface="Calibri"/>
                        </a:rPr>
                        <a:t>l’insertion durable</a:t>
                      </a:r>
                      <a:r>
                        <a:rPr sz="1000" spc="-10" dirty="0">
                          <a:latin typeface="Calibri"/>
                          <a:cs typeface="Calibri"/>
                        </a:rPr>
                        <a:t> </a:t>
                      </a:r>
                      <a:r>
                        <a:rPr sz="1000" spc="-5" dirty="0">
                          <a:latin typeface="Calibri"/>
                          <a:cs typeface="Calibri"/>
                        </a:rPr>
                        <a:t>des personnes</a:t>
                      </a:r>
                      <a:r>
                        <a:rPr sz="1000" spc="10" dirty="0">
                          <a:latin typeface="Calibri"/>
                          <a:cs typeface="Calibri"/>
                        </a:rPr>
                        <a:t> </a:t>
                      </a:r>
                      <a:r>
                        <a:rPr sz="1000" spc="-5" dirty="0">
                          <a:latin typeface="Calibri"/>
                          <a:cs typeface="Calibri"/>
                        </a:rPr>
                        <a:t>en</a:t>
                      </a:r>
                      <a:endParaRPr sz="1000">
                        <a:latin typeface="Calibri"/>
                        <a:cs typeface="Calibri"/>
                      </a:endParaRPr>
                    </a:p>
                    <a:p>
                      <a:pPr marL="36195" marR="26670" algn="ctr">
                        <a:lnSpc>
                          <a:spcPct val="100000"/>
                        </a:lnSpc>
                      </a:pPr>
                      <a:r>
                        <a:rPr sz="1000" spc="-5" dirty="0">
                          <a:latin typeface="Calibri"/>
                          <a:cs typeface="Calibri"/>
                        </a:rPr>
                        <a:t>situation</a:t>
                      </a:r>
                      <a:r>
                        <a:rPr sz="1000" dirty="0">
                          <a:latin typeface="Calibri"/>
                          <a:cs typeface="Calibri"/>
                        </a:rPr>
                        <a:t> </a:t>
                      </a:r>
                      <a:r>
                        <a:rPr sz="1000" spc="-5" dirty="0">
                          <a:latin typeface="Calibri"/>
                          <a:cs typeface="Calibri"/>
                        </a:rPr>
                        <a:t>de</a:t>
                      </a:r>
                      <a:r>
                        <a:rPr sz="1000" spc="5" dirty="0">
                          <a:latin typeface="Calibri"/>
                          <a:cs typeface="Calibri"/>
                        </a:rPr>
                        <a:t> </a:t>
                      </a:r>
                      <a:r>
                        <a:rPr sz="1000" spc="-5" dirty="0">
                          <a:latin typeface="Calibri"/>
                          <a:cs typeface="Calibri"/>
                        </a:rPr>
                        <a:t>handicap</a:t>
                      </a:r>
                      <a:r>
                        <a:rPr sz="1000" spc="-10" dirty="0">
                          <a:latin typeface="Calibri"/>
                          <a:cs typeface="Calibri"/>
                        </a:rPr>
                        <a:t> </a:t>
                      </a:r>
                      <a:r>
                        <a:rPr sz="1000" spc="-5" dirty="0">
                          <a:latin typeface="Calibri"/>
                          <a:cs typeface="Calibri"/>
                        </a:rPr>
                        <a:t>en</a:t>
                      </a:r>
                      <a:r>
                        <a:rPr sz="1000" spc="10" dirty="0">
                          <a:latin typeface="Calibri"/>
                          <a:cs typeface="Calibri"/>
                        </a:rPr>
                        <a:t> </a:t>
                      </a:r>
                      <a:r>
                        <a:rPr sz="1000" spc="-5" dirty="0">
                          <a:latin typeface="Calibri"/>
                          <a:cs typeface="Calibri"/>
                        </a:rPr>
                        <a:t>contrat</a:t>
                      </a:r>
                      <a:r>
                        <a:rPr sz="1000" spc="10" dirty="0">
                          <a:latin typeface="Calibri"/>
                          <a:cs typeface="Calibri"/>
                        </a:rPr>
                        <a:t> </a:t>
                      </a:r>
                      <a:r>
                        <a:rPr sz="1000" spc="-5" dirty="0">
                          <a:latin typeface="Calibri"/>
                          <a:cs typeface="Calibri"/>
                        </a:rPr>
                        <a:t>d’accompagnement</a:t>
                      </a:r>
                      <a:r>
                        <a:rPr sz="1000" spc="25" dirty="0">
                          <a:latin typeface="Calibri"/>
                          <a:cs typeface="Calibri"/>
                        </a:rPr>
                        <a:t> </a:t>
                      </a:r>
                      <a:r>
                        <a:rPr sz="1000" spc="-5" dirty="0">
                          <a:latin typeface="Calibri"/>
                          <a:cs typeface="Calibri"/>
                        </a:rPr>
                        <a:t>dans</a:t>
                      </a:r>
                      <a:r>
                        <a:rPr sz="1000" dirty="0">
                          <a:latin typeface="Calibri"/>
                          <a:cs typeface="Calibri"/>
                        </a:rPr>
                        <a:t> </a:t>
                      </a:r>
                      <a:r>
                        <a:rPr sz="1000" spc="-5" dirty="0">
                          <a:latin typeface="Calibri"/>
                          <a:cs typeface="Calibri"/>
                        </a:rPr>
                        <a:t>l’emploi (CUI- </a:t>
                      </a:r>
                      <a:r>
                        <a:rPr sz="1000" spc="-210" dirty="0">
                          <a:latin typeface="Calibri"/>
                          <a:cs typeface="Calibri"/>
                        </a:rPr>
                        <a:t> </a:t>
                      </a:r>
                      <a:r>
                        <a:rPr sz="1000" spc="-5" dirty="0">
                          <a:latin typeface="Calibri"/>
                          <a:cs typeface="Calibri"/>
                        </a:rPr>
                        <a:t>CAE-PEC), emplois</a:t>
                      </a:r>
                      <a:r>
                        <a:rPr sz="1000" spc="-10" dirty="0">
                          <a:latin typeface="Calibri"/>
                          <a:cs typeface="Calibri"/>
                        </a:rPr>
                        <a:t> </a:t>
                      </a:r>
                      <a:r>
                        <a:rPr sz="1000" spc="-5" dirty="0">
                          <a:latin typeface="Calibri"/>
                          <a:cs typeface="Calibri"/>
                        </a:rPr>
                        <a:t>d’avenir,</a:t>
                      </a:r>
                      <a:endParaRPr sz="1000">
                        <a:latin typeface="Calibri"/>
                        <a:cs typeface="Calibri"/>
                      </a:endParaRPr>
                    </a:p>
                    <a:p>
                      <a:pPr>
                        <a:lnSpc>
                          <a:spcPct val="100000"/>
                        </a:lnSpc>
                        <a:spcBef>
                          <a:spcPts val="50"/>
                        </a:spcBef>
                      </a:pPr>
                      <a:endParaRPr sz="1000">
                        <a:latin typeface="Times New Roman"/>
                        <a:cs typeface="Times New Roman"/>
                      </a:endParaRPr>
                    </a:p>
                    <a:p>
                      <a:pPr algn="ctr">
                        <a:lnSpc>
                          <a:spcPct val="100000"/>
                        </a:lnSpc>
                      </a:pPr>
                      <a:r>
                        <a:rPr sz="1000" spc="-5" dirty="0">
                          <a:latin typeface="Calibri"/>
                          <a:cs typeface="Calibri"/>
                        </a:rPr>
                        <a:t>Le</a:t>
                      </a:r>
                      <a:r>
                        <a:rPr sz="1000" spc="5" dirty="0">
                          <a:latin typeface="Calibri"/>
                          <a:cs typeface="Calibri"/>
                        </a:rPr>
                        <a:t> </a:t>
                      </a:r>
                      <a:r>
                        <a:rPr sz="1000" spc="-5" dirty="0">
                          <a:latin typeface="Calibri"/>
                          <a:cs typeface="Calibri"/>
                        </a:rPr>
                        <a:t>FIPHFP </a:t>
                      </a:r>
                      <a:r>
                        <a:rPr sz="1000" spc="-10" dirty="0">
                          <a:latin typeface="Calibri"/>
                          <a:cs typeface="Calibri"/>
                        </a:rPr>
                        <a:t>verse</a:t>
                      </a:r>
                      <a:r>
                        <a:rPr sz="1000" spc="20" dirty="0">
                          <a:latin typeface="Calibri"/>
                          <a:cs typeface="Calibri"/>
                        </a:rPr>
                        <a:t> </a:t>
                      </a:r>
                      <a:r>
                        <a:rPr sz="1000" spc="-5" dirty="0">
                          <a:latin typeface="Calibri"/>
                          <a:cs typeface="Calibri"/>
                        </a:rPr>
                        <a:t>une</a:t>
                      </a:r>
                      <a:r>
                        <a:rPr sz="1000" dirty="0">
                          <a:latin typeface="Calibri"/>
                          <a:cs typeface="Calibri"/>
                        </a:rPr>
                        <a:t> </a:t>
                      </a:r>
                      <a:r>
                        <a:rPr sz="1000" spc="-5" dirty="0">
                          <a:latin typeface="Calibri"/>
                          <a:cs typeface="Calibri"/>
                        </a:rPr>
                        <a:t>prime</a:t>
                      </a:r>
                      <a:r>
                        <a:rPr sz="1000" spc="5" dirty="0">
                          <a:latin typeface="Calibri"/>
                          <a:cs typeface="Calibri"/>
                        </a:rPr>
                        <a:t> </a:t>
                      </a:r>
                      <a:r>
                        <a:rPr sz="1000" spc="-5" dirty="0">
                          <a:latin typeface="Calibri"/>
                          <a:cs typeface="Calibri"/>
                        </a:rPr>
                        <a:t>à</a:t>
                      </a:r>
                      <a:r>
                        <a:rPr sz="1000" spc="-10" dirty="0">
                          <a:latin typeface="Calibri"/>
                          <a:cs typeface="Calibri"/>
                        </a:rPr>
                        <a:t> </a:t>
                      </a:r>
                      <a:r>
                        <a:rPr sz="1000" spc="-5" dirty="0">
                          <a:latin typeface="Calibri"/>
                          <a:cs typeface="Calibri"/>
                        </a:rPr>
                        <a:t>l’insertion si,</a:t>
                      </a:r>
                      <a:r>
                        <a:rPr sz="1000" dirty="0">
                          <a:latin typeface="Calibri"/>
                          <a:cs typeface="Calibri"/>
                        </a:rPr>
                        <a:t> </a:t>
                      </a:r>
                      <a:r>
                        <a:rPr sz="1000" spc="-5" dirty="0">
                          <a:latin typeface="Calibri"/>
                          <a:cs typeface="Calibri"/>
                        </a:rPr>
                        <a:t>à</a:t>
                      </a:r>
                      <a:r>
                        <a:rPr sz="1000" spc="-10" dirty="0">
                          <a:latin typeface="Calibri"/>
                          <a:cs typeface="Calibri"/>
                        </a:rPr>
                        <a:t> </a:t>
                      </a:r>
                      <a:r>
                        <a:rPr sz="1000" spc="-5" dirty="0">
                          <a:latin typeface="Calibri"/>
                          <a:cs typeface="Calibri"/>
                        </a:rPr>
                        <a:t>l’issue</a:t>
                      </a:r>
                      <a:r>
                        <a:rPr sz="1000" dirty="0">
                          <a:latin typeface="Calibri"/>
                          <a:cs typeface="Calibri"/>
                        </a:rPr>
                        <a:t> </a:t>
                      </a:r>
                      <a:r>
                        <a:rPr sz="1000" spc="-5" dirty="0">
                          <a:latin typeface="Calibri"/>
                          <a:cs typeface="Calibri"/>
                        </a:rPr>
                        <a:t>du</a:t>
                      </a:r>
                      <a:r>
                        <a:rPr sz="1000" dirty="0">
                          <a:latin typeface="Calibri"/>
                          <a:cs typeface="Calibri"/>
                        </a:rPr>
                        <a:t> contrat</a:t>
                      </a:r>
                      <a:endParaRPr sz="1000">
                        <a:latin typeface="Calibri"/>
                        <a:cs typeface="Calibri"/>
                      </a:endParaRPr>
                    </a:p>
                    <a:p>
                      <a:pPr algn="ctr">
                        <a:lnSpc>
                          <a:spcPct val="100000"/>
                        </a:lnSpc>
                      </a:pPr>
                      <a:r>
                        <a:rPr sz="1000" spc="-5" dirty="0">
                          <a:latin typeface="Calibri"/>
                          <a:cs typeface="Calibri"/>
                        </a:rPr>
                        <a:t>d’apprentissage,</a:t>
                      </a:r>
                      <a:r>
                        <a:rPr sz="1000" spc="5" dirty="0">
                          <a:latin typeface="Calibri"/>
                          <a:cs typeface="Calibri"/>
                        </a:rPr>
                        <a:t> </a:t>
                      </a:r>
                      <a:r>
                        <a:rPr sz="1000" spc="-5" dirty="0">
                          <a:latin typeface="Calibri"/>
                          <a:cs typeface="Calibri"/>
                        </a:rPr>
                        <a:t>l’employeur</a:t>
                      </a:r>
                      <a:r>
                        <a:rPr sz="1000" spc="10" dirty="0">
                          <a:latin typeface="Calibri"/>
                          <a:cs typeface="Calibri"/>
                        </a:rPr>
                        <a:t> </a:t>
                      </a:r>
                      <a:r>
                        <a:rPr sz="1000" spc="-5" dirty="0">
                          <a:latin typeface="Calibri"/>
                          <a:cs typeface="Calibri"/>
                        </a:rPr>
                        <a:t>titularise</a:t>
                      </a:r>
                      <a:r>
                        <a:rPr sz="1000" spc="5" dirty="0">
                          <a:latin typeface="Calibri"/>
                          <a:cs typeface="Calibri"/>
                        </a:rPr>
                        <a:t> </a:t>
                      </a:r>
                      <a:r>
                        <a:rPr sz="1000" spc="-5" dirty="0">
                          <a:latin typeface="Calibri"/>
                          <a:cs typeface="Calibri"/>
                        </a:rPr>
                        <a:t>l’apprenti ou</a:t>
                      </a:r>
                      <a:r>
                        <a:rPr sz="1000" dirty="0">
                          <a:latin typeface="Calibri"/>
                          <a:cs typeface="Calibri"/>
                        </a:rPr>
                        <a:t> </a:t>
                      </a:r>
                      <a:r>
                        <a:rPr sz="1000" spc="-5" dirty="0">
                          <a:latin typeface="Calibri"/>
                          <a:cs typeface="Calibri"/>
                        </a:rPr>
                        <a:t>conclut</a:t>
                      </a:r>
                      <a:r>
                        <a:rPr sz="1000" spc="10" dirty="0">
                          <a:latin typeface="Calibri"/>
                          <a:cs typeface="Calibri"/>
                        </a:rPr>
                        <a:t> </a:t>
                      </a:r>
                      <a:r>
                        <a:rPr sz="1000" spc="-5" dirty="0">
                          <a:latin typeface="Calibri"/>
                          <a:cs typeface="Calibri"/>
                        </a:rPr>
                        <a:t>avec</a:t>
                      </a:r>
                      <a:r>
                        <a:rPr sz="1000" spc="20" dirty="0">
                          <a:latin typeface="Calibri"/>
                          <a:cs typeface="Calibri"/>
                        </a:rPr>
                        <a:t> </a:t>
                      </a:r>
                      <a:r>
                        <a:rPr sz="1000" spc="-5" dirty="0">
                          <a:latin typeface="Calibri"/>
                          <a:cs typeface="Calibri"/>
                        </a:rPr>
                        <a:t>lui un</a:t>
                      </a:r>
                      <a:endParaRPr sz="1000">
                        <a:latin typeface="Calibri"/>
                        <a:cs typeface="Calibri"/>
                      </a:endParaRPr>
                    </a:p>
                    <a:p>
                      <a:pPr algn="ctr">
                        <a:lnSpc>
                          <a:spcPct val="100000"/>
                        </a:lnSpc>
                      </a:pPr>
                      <a:r>
                        <a:rPr sz="1000" spc="-5" dirty="0">
                          <a:latin typeface="Calibri"/>
                          <a:cs typeface="Calibri"/>
                        </a:rPr>
                        <a:t>contrat</a:t>
                      </a:r>
                      <a:r>
                        <a:rPr sz="1000" spc="-10" dirty="0">
                          <a:latin typeface="Calibri"/>
                          <a:cs typeface="Calibri"/>
                        </a:rPr>
                        <a:t> </a:t>
                      </a:r>
                      <a:r>
                        <a:rPr sz="1000" spc="-5" dirty="0">
                          <a:latin typeface="Calibri"/>
                          <a:cs typeface="Calibri"/>
                        </a:rPr>
                        <a:t>à</a:t>
                      </a:r>
                      <a:r>
                        <a:rPr sz="1000" spc="-15" dirty="0">
                          <a:latin typeface="Calibri"/>
                          <a:cs typeface="Calibri"/>
                        </a:rPr>
                        <a:t> </a:t>
                      </a:r>
                      <a:r>
                        <a:rPr sz="1000" spc="-5" dirty="0">
                          <a:latin typeface="Calibri"/>
                          <a:cs typeface="Calibri"/>
                        </a:rPr>
                        <a:t>durée indéterminée.</a:t>
                      </a:r>
                      <a:endParaRPr sz="1000">
                        <a:latin typeface="Calibri"/>
                        <a:cs typeface="Calibri"/>
                      </a:endParaRPr>
                    </a:p>
                  </a:txBody>
                  <a:tcPr marL="0" marR="0" marT="615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842962">
                <a:tc>
                  <a:txBody>
                    <a:bodyPr/>
                    <a:lstStyle/>
                    <a:p>
                      <a:pPr>
                        <a:lnSpc>
                          <a:spcPct val="100000"/>
                        </a:lnSpc>
                      </a:pPr>
                      <a:endParaRPr sz="1000" dirty="0">
                        <a:latin typeface="Times New Roman"/>
                        <a:cs typeface="Times New Roman"/>
                      </a:endParaRPr>
                    </a:p>
                    <a:p>
                      <a:pPr>
                        <a:lnSpc>
                          <a:spcPct val="100000"/>
                        </a:lnSpc>
                        <a:spcBef>
                          <a:spcPts val="15"/>
                        </a:spcBef>
                      </a:pPr>
                      <a:endParaRPr sz="1300" dirty="0">
                        <a:latin typeface="Times New Roman"/>
                        <a:cs typeface="Times New Roman"/>
                      </a:endParaRP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Indemnité de stage</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ct val="100000"/>
                        </a:lnSpc>
                        <a:spcBef>
                          <a:spcPts val="860"/>
                        </a:spcBef>
                      </a:pPr>
                      <a:r>
                        <a:rPr sz="1000" spc="-5" dirty="0">
                          <a:latin typeface="Calibri"/>
                          <a:cs typeface="Calibri"/>
                        </a:rPr>
                        <a:t>Pris en</a:t>
                      </a:r>
                      <a:r>
                        <a:rPr sz="1000" spc="10" dirty="0">
                          <a:latin typeface="Calibri"/>
                          <a:cs typeface="Calibri"/>
                        </a:rPr>
                        <a:t> </a:t>
                      </a:r>
                      <a:r>
                        <a:rPr sz="1000" spc="-5" dirty="0">
                          <a:latin typeface="Calibri"/>
                          <a:cs typeface="Calibri"/>
                        </a:rPr>
                        <a:t>charge</a:t>
                      </a:r>
                      <a:r>
                        <a:rPr sz="1000" spc="10" dirty="0">
                          <a:latin typeface="Calibri"/>
                          <a:cs typeface="Calibri"/>
                        </a:rPr>
                        <a:t> </a:t>
                      </a:r>
                      <a:r>
                        <a:rPr sz="1000" spc="-5" dirty="0">
                          <a:latin typeface="Calibri"/>
                          <a:cs typeface="Calibri"/>
                        </a:rPr>
                        <a:t>de</a:t>
                      </a:r>
                      <a:r>
                        <a:rPr sz="1000" spc="5" dirty="0">
                          <a:latin typeface="Calibri"/>
                          <a:cs typeface="Calibri"/>
                        </a:rPr>
                        <a:t> </a:t>
                      </a:r>
                      <a:r>
                        <a:rPr sz="1000" spc="-5" dirty="0">
                          <a:latin typeface="Calibri"/>
                          <a:cs typeface="Calibri"/>
                        </a:rPr>
                        <a:t>l’indemnité</a:t>
                      </a:r>
                      <a:r>
                        <a:rPr sz="1000" spc="5" dirty="0">
                          <a:latin typeface="Calibri"/>
                          <a:cs typeface="Calibri"/>
                        </a:rPr>
                        <a:t> </a:t>
                      </a:r>
                      <a:r>
                        <a:rPr sz="1000" spc="-5" dirty="0">
                          <a:latin typeface="Calibri"/>
                          <a:cs typeface="Calibri"/>
                        </a:rPr>
                        <a:t>de</a:t>
                      </a:r>
                      <a:r>
                        <a:rPr sz="1000" spc="5" dirty="0">
                          <a:latin typeface="Calibri"/>
                          <a:cs typeface="Calibri"/>
                        </a:rPr>
                        <a:t> </a:t>
                      </a:r>
                      <a:r>
                        <a:rPr sz="1000" spc="-10" dirty="0">
                          <a:latin typeface="Calibri"/>
                          <a:cs typeface="Calibri"/>
                        </a:rPr>
                        <a:t>stage,</a:t>
                      </a:r>
                      <a:r>
                        <a:rPr sz="1000" spc="15" dirty="0">
                          <a:latin typeface="Calibri"/>
                          <a:cs typeface="Calibri"/>
                        </a:rPr>
                        <a:t> </a:t>
                      </a:r>
                      <a:r>
                        <a:rPr sz="1000" spc="-5" dirty="0">
                          <a:latin typeface="Calibri"/>
                          <a:cs typeface="Calibri"/>
                        </a:rPr>
                        <a:t>dans la limite</a:t>
                      </a:r>
                      <a:r>
                        <a:rPr sz="1000" spc="20" dirty="0">
                          <a:latin typeface="Calibri"/>
                          <a:cs typeface="Calibri"/>
                        </a:rPr>
                        <a:t> </a:t>
                      </a:r>
                      <a:r>
                        <a:rPr sz="1000" spc="-5" dirty="0">
                          <a:latin typeface="Calibri"/>
                          <a:cs typeface="Calibri"/>
                        </a:rPr>
                        <a:t>du plafond</a:t>
                      </a:r>
                      <a:r>
                        <a:rPr sz="1000" spc="-10" dirty="0">
                          <a:latin typeface="Calibri"/>
                          <a:cs typeface="Calibri"/>
                        </a:rPr>
                        <a:t> </a:t>
                      </a:r>
                      <a:r>
                        <a:rPr sz="1000" spc="-5" dirty="0">
                          <a:latin typeface="Calibri"/>
                          <a:cs typeface="Calibri"/>
                        </a:rPr>
                        <a:t>horaire </a:t>
                      </a:r>
                      <a:r>
                        <a:rPr sz="1000" dirty="0">
                          <a:latin typeface="Calibri"/>
                          <a:cs typeface="Calibri"/>
                        </a:rPr>
                        <a:t>de</a:t>
                      </a:r>
                      <a:r>
                        <a:rPr sz="1000" spc="5" dirty="0">
                          <a:latin typeface="Calibri"/>
                          <a:cs typeface="Calibri"/>
                        </a:rPr>
                        <a:t> </a:t>
                      </a:r>
                      <a:r>
                        <a:rPr sz="1000" spc="-5" dirty="0">
                          <a:latin typeface="Calibri"/>
                          <a:cs typeface="Calibri"/>
                        </a:rPr>
                        <a:t>la</a:t>
                      </a:r>
                      <a:endParaRPr sz="1000">
                        <a:latin typeface="Calibri"/>
                        <a:cs typeface="Calibri"/>
                      </a:endParaRPr>
                    </a:p>
                    <a:p>
                      <a:pPr algn="ctr">
                        <a:lnSpc>
                          <a:spcPct val="100000"/>
                        </a:lnSpc>
                      </a:pPr>
                      <a:r>
                        <a:rPr sz="1000" spc="-5" dirty="0">
                          <a:latin typeface="Calibri"/>
                          <a:cs typeface="Calibri"/>
                        </a:rPr>
                        <a:t>Sécurité</a:t>
                      </a:r>
                      <a:r>
                        <a:rPr sz="1000" spc="20" dirty="0">
                          <a:latin typeface="Calibri"/>
                          <a:cs typeface="Calibri"/>
                        </a:rPr>
                        <a:t> </a:t>
                      </a:r>
                      <a:r>
                        <a:rPr sz="1000" spc="-10" dirty="0">
                          <a:latin typeface="Calibri"/>
                          <a:cs typeface="Calibri"/>
                        </a:rPr>
                        <a:t>Sociale,</a:t>
                      </a:r>
                      <a:r>
                        <a:rPr sz="1000" spc="5" dirty="0">
                          <a:latin typeface="Calibri"/>
                          <a:cs typeface="Calibri"/>
                        </a:rPr>
                        <a:t> </a:t>
                      </a:r>
                      <a:r>
                        <a:rPr sz="1000" spc="-5" dirty="0">
                          <a:latin typeface="Calibri"/>
                          <a:cs typeface="Calibri"/>
                        </a:rPr>
                        <a:t>pour une durée</a:t>
                      </a:r>
                      <a:r>
                        <a:rPr sz="1000" spc="10" dirty="0">
                          <a:latin typeface="Calibri"/>
                          <a:cs typeface="Calibri"/>
                        </a:rPr>
                        <a:t> </a:t>
                      </a:r>
                      <a:r>
                        <a:rPr sz="1000" spc="-5" dirty="0">
                          <a:latin typeface="Calibri"/>
                          <a:cs typeface="Calibri"/>
                        </a:rPr>
                        <a:t>égale</a:t>
                      </a:r>
                      <a:r>
                        <a:rPr sz="1000" spc="15" dirty="0">
                          <a:latin typeface="Calibri"/>
                          <a:cs typeface="Calibri"/>
                        </a:rPr>
                        <a:t> </a:t>
                      </a:r>
                      <a:r>
                        <a:rPr sz="1000" spc="-5" dirty="0">
                          <a:latin typeface="Calibri"/>
                          <a:cs typeface="Calibri"/>
                        </a:rPr>
                        <a:t>à 35</a:t>
                      </a:r>
                      <a:r>
                        <a:rPr sz="1000" spc="10" dirty="0">
                          <a:latin typeface="Calibri"/>
                          <a:cs typeface="Calibri"/>
                        </a:rPr>
                        <a:t> </a:t>
                      </a:r>
                      <a:r>
                        <a:rPr sz="1000" spc="-5" dirty="0">
                          <a:latin typeface="Calibri"/>
                          <a:cs typeface="Calibri"/>
                        </a:rPr>
                        <a:t>heures</a:t>
                      </a:r>
                      <a:r>
                        <a:rPr sz="1000" spc="10" dirty="0">
                          <a:latin typeface="Calibri"/>
                          <a:cs typeface="Calibri"/>
                        </a:rPr>
                        <a:t> </a:t>
                      </a:r>
                      <a:r>
                        <a:rPr sz="1000" spc="-5" dirty="0">
                          <a:latin typeface="Calibri"/>
                          <a:cs typeface="Calibri"/>
                        </a:rPr>
                        <a:t>hebdomadaires.</a:t>
                      </a:r>
                      <a:endParaRPr sz="1000">
                        <a:latin typeface="Calibri"/>
                        <a:cs typeface="Calibri"/>
                      </a:endParaRPr>
                    </a:p>
                    <a:p>
                      <a:pPr algn="ctr">
                        <a:lnSpc>
                          <a:spcPct val="100000"/>
                        </a:lnSpc>
                        <a:spcBef>
                          <a:spcPts val="5"/>
                        </a:spcBef>
                      </a:pPr>
                      <a:r>
                        <a:rPr sz="1000" spc="-5" dirty="0">
                          <a:latin typeface="Calibri"/>
                          <a:cs typeface="Calibri"/>
                        </a:rPr>
                        <a:t>Sur</a:t>
                      </a:r>
                      <a:r>
                        <a:rPr sz="1000" spc="-10" dirty="0">
                          <a:latin typeface="Calibri"/>
                          <a:cs typeface="Calibri"/>
                        </a:rPr>
                        <a:t> </a:t>
                      </a:r>
                      <a:r>
                        <a:rPr sz="1000" spc="-5" dirty="0">
                          <a:latin typeface="Calibri"/>
                          <a:cs typeface="Calibri"/>
                        </a:rPr>
                        <a:t>toute</a:t>
                      </a:r>
                      <a:r>
                        <a:rPr sz="1000" spc="-15" dirty="0">
                          <a:latin typeface="Calibri"/>
                          <a:cs typeface="Calibri"/>
                        </a:rPr>
                        <a:t> </a:t>
                      </a:r>
                      <a:r>
                        <a:rPr sz="1000" spc="-5" dirty="0">
                          <a:latin typeface="Calibri"/>
                          <a:cs typeface="Calibri"/>
                        </a:rPr>
                        <a:t>la</a:t>
                      </a:r>
                      <a:r>
                        <a:rPr sz="1000" spc="-15" dirty="0">
                          <a:latin typeface="Calibri"/>
                          <a:cs typeface="Calibri"/>
                        </a:rPr>
                        <a:t> </a:t>
                      </a:r>
                      <a:r>
                        <a:rPr sz="1000" spc="-5" dirty="0">
                          <a:latin typeface="Calibri"/>
                          <a:cs typeface="Calibri"/>
                        </a:rPr>
                        <a:t>durée du</a:t>
                      </a:r>
                      <a:r>
                        <a:rPr sz="1000" spc="-15" dirty="0">
                          <a:latin typeface="Calibri"/>
                          <a:cs typeface="Calibri"/>
                        </a:rPr>
                        <a:t> </a:t>
                      </a:r>
                      <a:r>
                        <a:rPr sz="1000" spc="-5" dirty="0">
                          <a:latin typeface="Calibri"/>
                          <a:cs typeface="Calibri"/>
                        </a:rPr>
                        <a:t>stage.</a:t>
                      </a:r>
                      <a:endParaRPr sz="1000">
                        <a:latin typeface="Calibri"/>
                        <a:cs typeface="Calibri"/>
                      </a:endParaRPr>
                    </a:p>
                    <a:p>
                      <a:pPr algn="ctr">
                        <a:lnSpc>
                          <a:spcPct val="100000"/>
                        </a:lnSpc>
                      </a:pPr>
                      <a:r>
                        <a:rPr sz="1000" spc="-5" dirty="0">
                          <a:latin typeface="Calibri"/>
                          <a:cs typeface="Calibri"/>
                        </a:rPr>
                        <a:t>Base</a:t>
                      </a:r>
                      <a:r>
                        <a:rPr sz="1000" dirty="0">
                          <a:latin typeface="Calibri"/>
                          <a:cs typeface="Calibri"/>
                        </a:rPr>
                        <a:t> </a:t>
                      </a:r>
                      <a:r>
                        <a:rPr sz="1000" spc="-5" dirty="0">
                          <a:latin typeface="Calibri"/>
                          <a:cs typeface="Calibri"/>
                        </a:rPr>
                        <a:t>de</a:t>
                      </a:r>
                      <a:r>
                        <a:rPr sz="1000" spc="-10" dirty="0">
                          <a:latin typeface="Calibri"/>
                          <a:cs typeface="Calibri"/>
                        </a:rPr>
                        <a:t> </a:t>
                      </a:r>
                      <a:r>
                        <a:rPr sz="1000" spc="-5" dirty="0">
                          <a:latin typeface="Calibri"/>
                          <a:cs typeface="Calibri"/>
                        </a:rPr>
                        <a:t>référence</a:t>
                      </a:r>
                      <a:r>
                        <a:rPr sz="1000" spc="25" dirty="0">
                          <a:latin typeface="Calibri"/>
                          <a:cs typeface="Calibri"/>
                        </a:rPr>
                        <a:t> </a:t>
                      </a:r>
                      <a:r>
                        <a:rPr sz="1000" spc="-5" dirty="0">
                          <a:latin typeface="Calibri"/>
                          <a:cs typeface="Calibri"/>
                        </a:rPr>
                        <a:t>:</a:t>
                      </a:r>
                      <a:r>
                        <a:rPr sz="1000" spc="-10" dirty="0">
                          <a:latin typeface="Calibri"/>
                          <a:cs typeface="Calibri"/>
                        </a:rPr>
                        <a:t> </a:t>
                      </a:r>
                      <a:r>
                        <a:rPr sz="1000" spc="-5" dirty="0">
                          <a:latin typeface="Calibri"/>
                          <a:cs typeface="Calibri"/>
                        </a:rPr>
                        <a:t>47</a:t>
                      </a:r>
                      <a:r>
                        <a:rPr sz="1000" spc="5" dirty="0">
                          <a:latin typeface="Calibri"/>
                          <a:cs typeface="Calibri"/>
                        </a:rPr>
                        <a:t> </a:t>
                      </a:r>
                      <a:r>
                        <a:rPr sz="1000" spc="-5" dirty="0">
                          <a:latin typeface="Calibri"/>
                          <a:cs typeface="Calibri"/>
                        </a:rPr>
                        <a:t>semaines</a:t>
                      </a:r>
                      <a:r>
                        <a:rPr sz="1000" dirty="0">
                          <a:latin typeface="Calibri"/>
                          <a:cs typeface="Calibri"/>
                        </a:rPr>
                        <a:t> </a:t>
                      </a:r>
                      <a:r>
                        <a:rPr sz="1000" spc="-5" dirty="0">
                          <a:latin typeface="Calibri"/>
                          <a:cs typeface="Calibri"/>
                        </a:rPr>
                        <a:t>maximum</a:t>
                      </a:r>
                      <a:r>
                        <a:rPr sz="1000" spc="15" dirty="0">
                          <a:latin typeface="Calibri"/>
                          <a:cs typeface="Calibri"/>
                        </a:rPr>
                        <a:t> </a:t>
                      </a:r>
                      <a:r>
                        <a:rPr sz="1000" spc="-5" dirty="0">
                          <a:latin typeface="Calibri"/>
                          <a:cs typeface="Calibri"/>
                        </a:rPr>
                        <a:t>par</a:t>
                      </a:r>
                      <a:r>
                        <a:rPr sz="1000" spc="-15" dirty="0">
                          <a:latin typeface="Calibri"/>
                          <a:cs typeface="Calibri"/>
                        </a:rPr>
                        <a:t> </a:t>
                      </a:r>
                      <a:r>
                        <a:rPr sz="1000" dirty="0">
                          <a:latin typeface="Calibri"/>
                          <a:cs typeface="Calibri"/>
                        </a:rPr>
                        <a:t>an.</a:t>
                      </a:r>
                      <a:endParaRPr sz="1000">
                        <a:latin typeface="Calibri"/>
                        <a:cs typeface="Calibri"/>
                      </a:endParaRPr>
                    </a:p>
                  </a:txBody>
                  <a:tcPr marL="0" marR="0" marT="1092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ct val="100000"/>
                        </a:lnSpc>
                        <a:spcBef>
                          <a:spcPts val="860"/>
                        </a:spcBef>
                      </a:pPr>
                      <a:r>
                        <a:rPr sz="1000" spc="-5" dirty="0">
                          <a:latin typeface="Calibri"/>
                          <a:cs typeface="Calibri"/>
                        </a:rPr>
                        <a:t>Accompagner</a:t>
                      </a:r>
                      <a:r>
                        <a:rPr sz="1000" spc="15" dirty="0">
                          <a:latin typeface="Calibri"/>
                          <a:cs typeface="Calibri"/>
                        </a:rPr>
                        <a:t> </a:t>
                      </a:r>
                      <a:r>
                        <a:rPr sz="1000" spc="-5" dirty="0">
                          <a:latin typeface="Calibri"/>
                          <a:cs typeface="Calibri"/>
                        </a:rPr>
                        <a:t>les</a:t>
                      </a:r>
                      <a:r>
                        <a:rPr sz="1000" spc="10" dirty="0">
                          <a:latin typeface="Calibri"/>
                          <a:cs typeface="Calibri"/>
                        </a:rPr>
                        <a:t> </a:t>
                      </a:r>
                      <a:r>
                        <a:rPr sz="1000" spc="-5" dirty="0">
                          <a:latin typeface="Calibri"/>
                          <a:cs typeface="Calibri"/>
                        </a:rPr>
                        <a:t>employeurs</a:t>
                      </a:r>
                      <a:r>
                        <a:rPr sz="1000" spc="10" dirty="0">
                          <a:latin typeface="Calibri"/>
                          <a:cs typeface="Calibri"/>
                        </a:rPr>
                        <a:t> </a:t>
                      </a:r>
                      <a:r>
                        <a:rPr sz="1000" spc="-5" dirty="0">
                          <a:latin typeface="Calibri"/>
                          <a:cs typeface="Calibri"/>
                        </a:rPr>
                        <a:t>publics</a:t>
                      </a:r>
                      <a:r>
                        <a:rPr sz="1000" spc="-10" dirty="0">
                          <a:latin typeface="Calibri"/>
                          <a:cs typeface="Calibri"/>
                        </a:rPr>
                        <a:t> </a:t>
                      </a:r>
                      <a:r>
                        <a:rPr sz="1000" spc="-5" dirty="0">
                          <a:latin typeface="Calibri"/>
                          <a:cs typeface="Calibri"/>
                        </a:rPr>
                        <a:t>dans</a:t>
                      </a:r>
                      <a:r>
                        <a:rPr sz="1000" spc="-10" dirty="0">
                          <a:latin typeface="Calibri"/>
                          <a:cs typeface="Calibri"/>
                        </a:rPr>
                        <a:t> </a:t>
                      </a:r>
                      <a:r>
                        <a:rPr sz="1000" spc="-5" dirty="0">
                          <a:latin typeface="Calibri"/>
                          <a:cs typeface="Calibri"/>
                        </a:rPr>
                        <a:t>l’accueil</a:t>
                      </a:r>
                      <a:r>
                        <a:rPr sz="1000" dirty="0">
                          <a:latin typeface="Calibri"/>
                          <a:cs typeface="Calibri"/>
                        </a:rPr>
                        <a:t> </a:t>
                      </a:r>
                      <a:r>
                        <a:rPr sz="1000" spc="-5" dirty="0">
                          <a:latin typeface="Calibri"/>
                          <a:cs typeface="Calibri"/>
                        </a:rPr>
                        <a:t>des </a:t>
                      </a:r>
                      <a:r>
                        <a:rPr sz="1000" spc="-10" dirty="0">
                          <a:latin typeface="Calibri"/>
                          <a:cs typeface="Calibri"/>
                        </a:rPr>
                        <a:t>élèves</a:t>
                      </a:r>
                      <a:r>
                        <a:rPr sz="1000" spc="20" dirty="0">
                          <a:latin typeface="Calibri"/>
                          <a:cs typeface="Calibri"/>
                        </a:rPr>
                        <a:t> </a:t>
                      </a:r>
                      <a:r>
                        <a:rPr sz="1000" spc="-5" dirty="0">
                          <a:latin typeface="Calibri"/>
                          <a:cs typeface="Calibri"/>
                        </a:rPr>
                        <a:t>et</a:t>
                      </a:r>
                      <a:endParaRPr sz="1000" dirty="0">
                        <a:latin typeface="Calibri"/>
                        <a:cs typeface="Calibri"/>
                      </a:endParaRPr>
                    </a:p>
                    <a:p>
                      <a:pPr algn="ctr">
                        <a:lnSpc>
                          <a:spcPct val="100000"/>
                        </a:lnSpc>
                      </a:pPr>
                      <a:r>
                        <a:rPr sz="1000" spc="-5" dirty="0">
                          <a:latin typeface="Calibri"/>
                          <a:cs typeface="Calibri"/>
                        </a:rPr>
                        <a:t>étudiants</a:t>
                      </a:r>
                      <a:r>
                        <a:rPr sz="1000" dirty="0">
                          <a:latin typeface="Calibri"/>
                          <a:cs typeface="Calibri"/>
                        </a:rPr>
                        <a:t> </a:t>
                      </a:r>
                      <a:r>
                        <a:rPr sz="1000" spc="-5" dirty="0">
                          <a:latin typeface="Calibri"/>
                          <a:cs typeface="Calibri"/>
                        </a:rPr>
                        <a:t>en</a:t>
                      </a:r>
                      <a:r>
                        <a:rPr sz="1000" spc="5" dirty="0">
                          <a:latin typeface="Calibri"/>
                          <a:cs typeface="Calibri"/>
                        </a:rPr>
                        <a:t> </a:t>
                      </a:r>
                      <a:r>
                        <a:rPr sz="1000" spc="-5" dirty="0">
                          <a:latin typeface="Calibri"/>
                          <a:cs typeface="Calibri"/>
                        </a:rPr>
                        <a:t>situation</a:t>
                      </a:r>
                      <a:r>
                        <a:rPr sz="1000" spc="-15" dirty="0">
                          <a:latin typeface="Calibri"/>
                          <a:cs typeface="Calibri"/>
                        </a:rPr>
                        <a:t> </a:t>
                      </a:r>
                      <a:r>
                        <a:rPr sz="1000" spc="-5" dirty="0">
                          <a:latin typeface="Calibri"/>
                          <a:cs typeface="Calibri"/>
                        </a:rPr>
                        <a:t>de</a:t>
                      </a:r>
                      <a:r>
                        <a:rPr sz="1000" spc="5" dirty="0">
                          <a:latin typeface="Calibri"/>
                          <a:cs typeface="Calibri"/>
                        </a:rPr>
                        <a:t> </a:t>
                      </a:r>
                      <a:r>
                        <a:rPr sz="1000" spc="-5" dirty="0">
                          <a:latin typeface="Calibri"/>
                          <a:cs typeface="Calibri"/>
                        </a:rPr>
                        <a:t>handicap</a:t>
                      </a:r>
                      <a:r>
                        <a:rPr sz="1000" dirty="0">
                          <a:latin typeface="Calibri"/>
                          <a:cs typeface="Calibri"/>
                        </a:rPr>
                        <a:t> </a:t>
                      </a:r>
                      <a:r>
                        <a:rPr sz="1000" spc="-5" dirty="0">
                          <a:latin typeface="Calibri"/>
                          <a:cs typeface="Calibri"/>
                        </a:rPr>
                        <a:t>effectuant</a:t>
                      </a:r>
                      <a:r>
                        <a:rPr sz="1000" spc="5" dirty="0">
                          <a:latin typeface="Calibri"/>
                          <a:cs typeface="Calibri"/>
                        </a:rPr>
                        <a:t> </a:t>
                      </a:r>
                      <a:r>
                        <a:rPr sz="1000" spc="-5" dirty="0">
                          <a:latin typeface="Calibri"/>
                          <a:cs typeface="Calibri"/>
                        </a:rPr>
                        <a:t>un</a:t>
                      </a:r>
                      <a:r>
                        <a:rPr sz="1000" spc="10" dirty="0">
                          <a:latin typeface="Calibri"/>
                          <a:cs typeface="Calibri"/>
                        </a:rPr>
                        <a:t> </a:t>
                      </a:r>
                      <a:r>
                        <a:rPr sz="1000" spc="-10" dirty="0">
                          <a:latin typeface="Calibri"/>
                          <a:cs typeface="Calibri"/>
                        </a:rPr>
                        <a:t>stage.</a:t>
                      </a:r>
                      <a:endParaRPr sz="1000" dirty="0">
                        <a:latin typeface="Calibri"/>
                        <a:cs typeface="Calibri"/>
                      </a:endParaRPr>
                    </a:p>
                    <a:p>
                      <a:pPr algn="ctr">
                        <a:lnSpc>
                          <a:spcPct val="100000"/>
                        </a:lnSpc>
                        <a:spcBef>
                          <a:spcPts val="5"/>
                        </a:spcBef>
                      </a:pPr>
                      <a:r>
                        <a:rPr sz="1000" spc="-10" dirty="0">
                          <a:latin typeface="Calibri"/>
                          <a:cs typeface="Calibri"/>
                        </a:rPr>
                        <a:t>Les</a:t>
                      </a:r>
                      <a:r>
                        <a:rPr sz="1000" dirty="0">
                          <a:latin typeface="Calibri"/>
                          <a:cs typeface="Calibri"/>
                        </a:rPr>
                        <a:t> </a:t>
                      </a:r>
                      <a:r>
                        <a:rPr sz="1000" spc="-5" dirty="0">
                          <a:latin typeface="Calibri"/>
                          <a:cs typeface="Calibri"/>
                        </a:rPr>
                        <a:t>stages</a:t>
                      </a:r>
                      <a:r>
                        <a:rPr sz="1000" spc="5" dirty="0">
                          <a:latin typeface="Calibri"/>
                          <a:cs typeface="Calibri"/>
                        </a:rPr>
                        <a:t> </a:t>
                      </a:r>
                      <a:r>
                        <a:rPr sz="1000" spc="-5" dirty="0">
                          <a:latin typeface="Calibri"/>
                          <a:cs typeface="Calibri"/>
                        </a:rPr>
                        <a:t>non obligatoires</a:t>
                      </a:r>
                      <a:r>
                        <a:rPr sz="1000" spc="-10" dirty="0">
                          <a:latin typeface="Calibri"/>
                          <a:cs typeface="Calibri"/>
                        </a:rPr>
                        <a:t> </a:t>
                      </a:r>
                      <a:r>
                        <a:rPr sz="1000" spc="-5" dirty="0">
                          <a:latin typeface="Calibri"/>
                          <a:cs typeface="Calibri"/>
                        </a:rPr>
                        <a:t>supérieurs</a:t>
                      </a:r>
                      <a:r>
                        <a:rPr sz="1000" spc="10" dirty="0">
                          <a:latin typeface="Calibri"/>
                          <a:cs typeface="Calibri"/>
                        </a:rPr>
                        <a:t> </a:t>
                      </a:r>
                      <a:r>
                        <a:rPr sz="1000" spc="-5" dirty="0">
                          <a:latin typeface="Calibri"/>
                          <a:cs typeface="Calibri"/>
                        </a:rPr>
                        <a:t>à</a:t>
                      </a:r>
                      <a:r>
                        <a:rPr sz="1000" spc="-10" dirty="0">
                          <a:latin typeface="Calibri"/>
                          <a:cs typeface="Calibri"/>
                        </a:rPr>
                        <a:t> </a:t>
                      </a:r>
                      <a:r>
                        <a:rPr sz="1000" spc="-5" dirty="0">
                          <a:latin typeface="Calibri"/>
                          <a:cs typeface="Calibri"/>
                        </a:rPr>
                        <a:t>1</a:t>
                      </a:r>
                      <a:r>
                        <a:rPr sz="1000" spc="15" dirty="0">
                          <a:latin typeface="Calibri"/>
                          <a:cs typeface="Calibri"/>
                        </a:rPr>
                        <a:t> </a:t>
                      </a:r>
                      <a:r>
                        <a:rPr sz="1000" spc="-5" dirty="0">
                          <a:latin typeface="Calibri"/>
                          <a:cs typeface="Calibri"/>
                        </a:rPr>
                        <a:t>mois</a:t>
                      </a:r>
                      <a:r>
                        <a:rPr sz="1000" spc="-10" dirty="0">
                          <a:latin typeface="Calibri"/>
                          <a:cs typeface="Calibri"/>
                        </a:rPr>
                        <a:t> </a:t>
                      </a:r>
                      <a:r>
                        <a:rPr sz="1000" spc="-5" dirty="0">
                          <a:latin typeface="Calibri"/>
                          <a:cs typeface="Calibri"/>
                        </a:rPr>
                        <a:t>sont</a:t>
                      </a:r>
                      <a:r>
                        <a:rPr sz="1000" spc="5" dirty="0">
                          <a:latin typeface="Calibri"/>
                          <a:cs typeface="Calibri"/>
                        </a:rPr>
                        <a:t> </a:t>
                      </a:r>
                      <a:r>
                        <a:rPr sz="1000" spc="-5" dirty="0">
                          <a:latin typeface="Calibri"/>
                          <a:cs typeface="Calibri"/>
                        </a:rPr>
                        <a:t>pris</a:t>
                      </a:r>
                      <a:r>
                        <a:rPr sz="1000" spc="-20" dirty="0">
                          <a:latin typeface="Calibri"/>
                          <a:cs typeface="Calibri"/>
                        </a:rPr>
                        <a:t> </a:t>
                      </a:r>
                      <a:r>
                        <a:rPr sz="1000" spc="-5" dirty="0">
                          <a:latin typeface="Calibri"/>
                          <a:cs typeface="Calibri"/>
                        </a:rPr>
                        <a:t>en</a:t>
                      </a:r>
                      <a:r>
                        <a:rPr sz="1000" spc="20" dirty="0">
                          <a:latin typeface="Calibri"/>
                          <a:cs typeface="Calibri"/>
                        </a:rPr>
                        <a:t> </a:t>
                      </a:r>
                      <a:r>
                        <a:rPr sz="1000" spc="-5" dirty="0">
                          <a:latin typeface="Calibri"/>
                          <a:cs typeface="Calibri"/>
                        </a:rPr>
                        <a:t>compte.</a:t>
                      </a:r>
                      <a:endParaRPr sz="1000" dirty="0">
                        <a:latin typeface="Calibri"/>
                        <a:cs typeface="Calibri"/>
                      </a:endParaRPr>
                    </a:p>
                  </a:txBody>
                  <a:tcPr marL="0" marR="0" marT="1092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val="10005"/>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122220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41483BB-822E-A46A-D966-4D8BBCFCA3E8}"/>
              </a:ext>
            </a:extLst>
          </p:cNvPr>
          <p:cNvPicPr>
            <a:picLocks noChangeAspect="1"/>
          </p:cNvPicPr>
          <p:nvPr/>
        </p:nvPicPr>
        <p:blipFill>
          <a:blip r:embed="rId2"/>
          <a:stretch>
            <a:fillRect/>
          </a:stretch>
        </p:blipFill>
        <p:spPr>
          <a:xfrm>
            <a:off x="1137424" y="271005"/>
            <a:ext cx="10181063" cy="6156403"/>
          </a:xfrm>
          <a:prstGeom prst="rect">
            <a:avLst/>
          </a:prstGeom>
        </p:spPr>
      </p:pic>
    </p:spTree>
    <p:extLst>
      <p:ext uri="{BB962C8B-B14F-4D97-AF65-F5344CB8AC3E}">
        <p14:creationId xmlns:p14="http://schemas.microsoft.com/office/powerpoint/2010/main" val="3021762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3"/>
          <p:cNvGraphicFramePr>
            <a:graphicFrameLocks noGrp="1"/>
          </p:cNvGraphicFramePr>
          <p:nvPr/>
        </p:nvGraphicFramePr>
        <p:xfrm>
          <a:off x="1040296" y="1946264"/>
          <a:ext cx="10764836" cy="4207255"/>
        </p:xfrm>
        <a:graphic>
          <a:graphicData uri="http://schemas.openxmlformats.org/drawingml/2006/table">
            <a:tbl>
              <a:tblPr firstRow="1" bandRow="1">
                <a:tableStyleId>{2D5ABB26-0587-4C30-8999-92F81FD0307C}</a:tableStyleId>
              </a:tblPr>
              <a:tblGrid>
                <a:gridCol w="2688468">
                  <a:extLst>
                    <a:ext uri="{9D8B030D-6E8A-4147-A177-3AD203B41FA5}">
                      <a16:colId xmlns:a16="http://schemas.microsoft.com/office/drawing/2014/main" val="20000"/>
                    </a:ext>
                  </a:extLst>
                </a:gridCol>
                <a:gridCol w="2688468">
                  <a:extLst>
                    <a:ext uri="{9D8B030D-6E8A-4147-A177-3AD203B41FA5}">
                      <a16:colId xmlns:a16="http://schemas.microsoft.com/office/drawing/2014/main" val="20001"/>
                    </a:ext>
                  </a:extLst>
                </a:gridCol>
                <a:gridCol w="5387900">
                  <a:extLst>
                    <a:ext uri="{9D8B030D-6E8A-4147-A177-3AD203B41FA5}">
                      <a16:colId xmlns:a16="http://schemas.microsoft.com/office/drawing/2014/main" val="20002"/>
                    </a:ext>
                  </a:extLst>
                </a:gridCol>
              </a:tblGrid>
              <a:tr h="333755">
                <a:tc>
                  <a:txBody>
                    <a:bodyPr/>
                    <a:lstStyle/>
                    <a:p>
                      <a:pPr>
                        <a:lnSpc>
                          <a:spcPct val="100000"/>
                        </a:lnSpc>
                      </a:pP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323215">
                        <a:lnSpc>
                          <a:spcPct val="100000"/>
                        </a:lnSpc>
                        <a:spcBef>
                          <a:spcPts val="395"/>
                        </a:spcBef>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905" algn="ctr">
                        <a:lnSpc>
                          <a:spcPct val="100000"/>
                        </a:lnSpc>
                        <a:spcBef>
                          <a:spcPts val="395"/>
                        </a:spcBef>
                      </a:pPr>
                      <a:r>
                        <a:rPr sz="1400" b="1" spc="-5" dirty="0">
                          <a:solidFill>
                            <a:srgbClr val="FFFFFF"/>
                          </a:solidFill>
                          <a:latin typeface="Calibri"/>
                          <a:cs typeface="Calibri"/>
                        </a:rPr>
                        <a:t>Commentaire(s)</a:t>
                      </a:r>
                      <a:endParaRPr sz="140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9BC2E6"/>
                      </a:solidFill>
                      <a:prstDash val="solid"/>
                    </a:lnB>
                    <a:solidFill>
                      <a:srgbClr val="5B9BD4"/>
                    </a:solidFill>
                  </a:tcPr>
                </a:tc>
                <a:extLst>
                  <a:ext uri="{0D108BD9-81ED-4DB2-BD59-A6C34878D82A}">
                    <a16:rowId xmlns:a16="http://schemas.microsoft.com/office/drawing/2014/main" val="10000"/>
                  </a:ext>
                </a:extLst>
              </a:tr>
              <a:tr h="834389">
                <a:tc>
                  <a:txBody>
                    <a:bodyPr/>
                    <a:lstStyle/>
                    <a:p>
                      <a:pPr>
                        <a:lnSpc>
                          <a:spcPct val="100000"/>
                        </a:lnSpc>
                      </a:pPr>
                      <a:endParaRPr sz="1100" dirty="0">
                        <a:latin typeface="Times New Roman"/>
                        <a:cs typeface="Times New Roman"/>
                      </a:endParaRP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Etude ergonomique de poste et analyse de</a:t>
                      </a:r>
                    </a:p>
                    <a:p>
                      <a:pPr marL="120650" marR="11493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la situation de travail</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ct val="100000"/>
                        </a:lnSpc>
                        <a:spcBef>
                          <a:spcPts val="225"/>
                        </a:spcBef>
                      </a:pPr>
                      <a:r>
                        <a:rPr sz="1000" spc="-5" dirty="0">
                          <a:latin typeface="Calibri"/>
                          <a:cs typeface="Calibri"/>
                        </a:rPr>
                        <a:t>3</a:t>
                      </a:r>
                      <a:r>
                        <a:rPr sz="1000" spc="-15" dirty="0">
                          <a:latin typeface="Calibri"/>
                          <a:cs typeface="Calibri"/>
                        </a:rPr>
                        <a:t> </a:t>
                      </a:r>
                      <a:r>
                        <a:rPr sz="1000" spc="-5" dirty="0">
                          <a:latin typeface="Calibri"/>
                          <a:cs typeface="Calibri"/>
                        </a:rPr>
                        <a:t>000€</a:t>
                      </a:r>
                      <a:r>
                        <a:rPr sz="1000" spc="30" dirty="0">
                          <a:latin typeface="Calibri"/>
                          <a:cs typeface="Calibri"/>
                        </a:rPr>
                        <a:t> </a:t>
                      </a:r>
                      <a:r>
                        <a:rPr sz="1000" spc="-5" dirty="0">
                          <a:latin typeface="Calibri"/>
                          <a:cs typeface="Calibri"/>
                        </a:rPr>
                        <a:t>pour</a:t>
                      </a:r>
                      <a:r>
                        <a:rPr sz="1000" spc="-15" dirty="0">
                          <a:latin typeface="Calibri"/>
                          <a:cs typeface="Calibri"/>
                        </a:rPr>
                        <a:t> </a:t>
                      </a:r>
                      <a:r>
                        <a:rPr sz="1000" spc="-5" dirty="0">
                          <a:latin typeface="Calibri"/>
                          <a:cs typeface="Calibri"/>
                        </a:rPr>
                        <a:t>les études</a:t>
                      </a:r>
                      <a:r>
                        <a:rPr sz="1000" dirty="0">
                          <a:latin typeface="Calibri"/>
                          <a:cs typeface="Calibri"/>
                        </a:rPr>
                        <a:t> </a:t>
                      </a:r>
                      <a:r>
                        <a:rPr sz="1000" spc="-5" dirty="0">
                          <a:latin typeface="Calibri"/>
                          <a:cs typeface="Calibri"/>
                        </a:rPr>
                        <a:t>externes</a:t>
                      </a:r>
                      <a:endParaRPr sz="1000">
                        <a:latin typeface="Calibri"/>
                        <a:cs typeface="Calibri"/>
                      </a:endParaRPr>
                    </a:p>
                    <a:p>
                      <a:pPr>
                        <a:lnSpc>
                          <a:spcPct val="100000"/>
                        </a:lnSpc>
                        <a:spcBef>
                          <a:spcPts val="50"/>
                        </a:spcBef>
                      </a:pPr>
                      <a:endParaRPr sz="1000">
                        <a:latin typeface="Times New Roman"/>
                        <a:cs typeface="Times New Roman"/>
                      </a:endParaRPr>
                    </a:p>
                    <a:p>
                      <a:pPr algn="ctr">
                        <a:lnSpc>
                          <a:spcPct val="100000"/>
                        </a:lnSpc>
                      </a:pPr>
                      <a:r>
                        <a:rPr sz="1000" spc="-5" dirty="0">
                          <a:latin typeface="Calibri"/>
                          <a:cs typeface="Calibri"/>
                        </a:rPr>
                        <a:t>1300€</a:t>
                      </a:r>
                      <a:r>
                        <a:rPr sz="1000" spc="15" dirty="0">
                          <a:latin typeface="Calibri"/>
                          <a:cs typeface="Calibri"/>
                        </a:rPr>
                        <a:t> </a:t>
                      </a:r>
                      <a:r>
                        <a:rPr sz="1000" spc="-5" dirty="0">
                          <a:latin typeface="Calibri"/>
                          <a:cs typeface="Calibri"/>
                        </a:rPr>
                        <a:t>en</a:t>
                      </a:r>
                      <a:r>
                        <a:rPr sz="1000" spc="-20" dirty="0">
                          <a:latin typeface="Calibri"/>
                          <a:cs typeface="Calibri"/>
                        </a:rPr>
                        <a:t> </a:t>
                      </a:r>
                      <a:r>
                        <a:rPr sz="1000" spc="-5" dirty="0">
                          <a:latin typeface="Calibri"/>
                          <a:cs typeface="Calibri"/>
                        </a:rPr>
                        <a:t>interne</a:t>
                      </a:r>
                      <a:endParaRPr sz="1000">
                        <a:latin typeface="Calibri"/>
                        <a:cs typeface="Calibri"/>
                      </a:endParaRPr>
                    </a:p>
                    <a:p>
                      <a:pPr>
                        <a:lnSpc>
                          <a:spcPct val="100000"/>
                        </a:lnSpc>
                        <a:spcBef>
                          <a:spcPts val="50"/>
                        </a:spcBef>
                      </a:pPr>
                      <a:endParaRPr sz="1000">
                        <a:latin typeface="Times New Roman"/>
                        <a:cs typeface="Times New Roman"/>
                      </a:endParaRPr>
                    </a:p>
                    <a:p>
                      <a:pPr algn="ctr">
                        <a:lnSpc>
                          <a:spcPct val="100000"/>
                        </a:lnSpc>
                      </a:pPr>
                      <a:r>
                        <a:rPr sz="1000" spc="-5" dirty="0">
                          <a:latin typeface="Calibri"/>
                          <a:cs typeface="Calibri"/>
                        </a:rPr>
                        <a:t>Renouvelable</a:t>
                      </a:r>
                      <a:r>
                        <a:rPr sz="1000" spc="-20" dirty="0">
                          <a:latin typeface="Calibri"/>
                          <a:cs typeface="Calibri"/>
                        </a:rPr>
                        <a:t> </a:t>
                      </a:r>
                      <a:r>
                        <a:rPr sz="1000" spc="-5" dirty="0">
                          <a:latin typeface="Calibri"/>
                          <a:cs typeface="Calibri"/>
                        </a:rPr>
                        <a:t>tous</a:t>
                      </a:r>
                      <a:r>
                        <a:rPr sz="1000" spc="-15" dirty="0">
                          <a:latin typeface="Calibri"/>
                          <a:cs typeface="Calibri"/>
                        </a:rPr>
                        <a:t> </a:t>
                      </a:r>
                      <a:r>
                        <a:rPr sz="1000" spc="-5" dirty="0">
                          <a:latin typeface="Calibri"/>
                          <a:cs typeface="Calibri"/>
                        </a:rPr>
                        <a:t>les</a:t>
                      </a:r>
                      <a:r>
                        <a:rPr sz="1000" spc="-15" dirty="0">
                          <a:latin typeface="Calibri"/>
                          <a:cs typeface="Calibri"/>
                        </a:rPr>
                        <a:t> </a:t>
                      </a:r>
                      <a:r>
                        <a:rPr sz="1000" spc="-5" dirty="0">
                          <a:latin typeface="Calibri"/>
                          <a:cs typeface="Calibri"/>
                        </a:rPr>
                        <a:t>3</a:t>
                      </a:r>
                      <a:r>
                        <a:rPr sz="1000" spc="5" dirty="0">
                          <a:latin typeface="Calibri"/>
                          <a:cs typeface="Calibri"/>
                        </a:rPr>
                        <a:t> </a:t>
                      </a:r>
                      <a:r>
                        <a:rPr sz="1000" spc="-5" dirty="0">
                          <a:latin typeface="Calibri"/>
                          <a:cs typeface="Calibri"/>
                        </a:rPr>
                        <a:t>ans</a:t>
                      </a:r>
                      <a:endParaRPr sz="1000">
                        <a:latin typeface="Calibri"/>
                        <a:cs typeface="Calibri"/>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760855" marR="114300" indent="-1642110">
                        <a:lnSpc>
                          <a:spcPct val="100000"/>
                        </a:lnSpc>
                        <a:spcBef>
                          <a:spcPts val="620"/>
                        </a:spcBef>
                      </a:pPr>
                      <a:r>
                        <a:rPr sz="1000" spc="-5" dirty="0">
                          <a:solidFill>
                            <a:srgbClr val="4471C4"/>
                          </a:solidFill>
                          <a:latin typeface="Calibri"/>
                          <a:cs typeface="Calibri"/>
                        </a:rPr>
                        <a:t>La</a:t>
                      </a:r>
                      <a:r>
                        <a:rPr sz="1000" spc="5" dirty="0">
                          <a:solidFill>
                            <a:srgbClr val="4471C4"/>
                          </a:solidFill>
                          <a:latin typeface="Calibri"/>
                          <a:cs typeface="Calibri"/>
                        </a:rPr>
                        <a:t> </a:t>
                      </a:r>
                      <a:r>
                        <a:rPr sz="1000" spc="-5" dirty="0">
                          <a:solidFill>
                            <a:srgbClr val="4471C4"/>
                          </a:solidFill>
                          <a:latin typeface="Calibri"/>
                          <a:cs typeface="Calibri"/>
                        </a:rPr>
                        <a:t>nécessité</a:t>
                      </a:r>
                      <a:r>
                        <a:rPr sz="1000" spc="25" dirty="0">
                          <a:solidFill>
                            <a:srgbClr val="4471C4"/>
                          </a:solidFill>
                          <a:latin typeface="Calibri"/>
                          <a:cs typeface="Calibri"/>
                        </a:rPr>
                        <a:t> </a:t>
                      </a:r>
                      <a:r>
                        <a:rPr sz="1000" spc="-5" dirty="0">
                          <a:solidFill>
                            <a:srgbClr val="4471C4"/>
                          </a:solidFill>
                          <a:latin typeface="Calibri"/>
                          <a:cs typeface="Calibri"/>
                        </a:rPr>
                        <a:t>d'une</a:t>
                      </a:r>
                      <a:r>
                        <a:rPr sz="1000" spc="10" dirty="0">
                          <a:solidFill>
                            <a:srgbClr val="4471C4"/>
                          </a:solidFill>
                          <a:latin typeface="Calibri"/>
                          <a:cs typeface="Calibri"/>
                        </a:rPr>
                        <a:t> </a:t>
                      </a:r>
                      <a:r>
                        <a:rPr sz="1000" spc="-5" dirty="0">
                          <a:solidFill>
                            <a:srgbClr val="4471C4"/>
                          </a:solidFill>
                          <a:latin typeface="Calibri"/>
                          <a:cs typeface="Calibri"/>
                        </a:rPr>
                        <a:t>étude</a:t>
                      </a:r>
                      <a:r>
                        <a:rPr sz="1000" dirty="0">
                          <a:solidFill>
                            <a:srgbClr val="4471C4"/>
                          </a:solidFill>
                          <a:latin typeface="Calibri"/>
                          <a:cs typeface="Calibri"/>
                        </a:rPr>
                        <a:t> de </a:t>
                      </a:r>
                      <a:r>
                        <a:rPr sz="1000" spc="-5" dirty="0">
                          <a:solidFill>
                            <a:srgbClr val="4471C4"/>
                          </a:solidFill>
                          <a:latin typeface="Calibri"/>
                          <a:cs typeface="Calibri"/>
                        </a:rPr>
                        <a:t>poste</a:t>
                      </a:r>
                      <a:r>
                        <a:rPr sz="1000" spc="15" dirty="0">
                          <a:solidFill>
                            <a:srgbClr val="4471C4"/>
                          </a:solidFill>
                          <a:latin typeface="Calibri"/>
                          <a:cs typeface="Calibri"/>
                        </a:rPr>
                        <a:t> </a:t>
                      </a:r>
                      <a:r>
                        <a:rPr sz="1000" spc="-10" dirty="0">
                          <a:solidFill>
                            <a:srgbClr val="4471C4"/>
                          </a:solidFill>
                          <a:latin typeface="Calibri"/>
                          <a:cs typeface="Calibri"/>
                        </a:rPr>
                        <a:t>est</a:t>
                      </a:r>
                      <a:r>
                        <a:rPr sz="1000" spc="25" dirty="0">
                          <a:solidFill>
                            <a:srgbClr val="4471C4"/>
                          </a:solidFill>
                          <a:latin typeface="Calibri"/>
                          <a:cs typeface="Calibri"/>
                        </a:rPr>
                        <a:t> </a:t>
                      </a:r>
                      <a:r>
                        <a:rPr sz="1000" spc="-5" dirty="0">
                          <a:solidFill>
                            <a:srgbClr val="4471C4"/>
                          </a:solidFill>
                          <a:latin typeface="Calibri"/>
                          <a:cs typeface="Calibri"/>
                        </a:rPr>
                        <a:t>laissée</a:t>
                      </a:r>
                      <a:r>
                        <a:rPr sz="1000" dirty="0">
                          <a:solidFill>
                            <a:srgbClr val="4471C4"/>
                          </a:solidFill>
                          <a:latin typeface="Calibri"/>
                          <a:cs typeface="Calibri"/>
                        </a:rPr>
                        <a:t> </a:t>
                      </a:r>
                      <a:r>
                        <a:rPr sz="1000" spc="-5" dirty="0">
                          <a:solidFill>
                            <a:srgbClr val="4471C4"/>
                          </a:solidFill>
                          <a:latin typeface="Calibri"/>
                          <a:cs typeface="Calibri"/>
                        </a:rPr>
                        <a:t>à</a:t>
                      </a:r>
                      <a:r>
                        <a:rPr sz="1000" spc="5" dirty="0">
                          <a:solidFill>
                            <a:srgbClr val="4471C4"/>
                          </a:solidFill>
                          <a:latin typeface="Calibri"/>
                          <a:cs typeface="Calibri"/>
                        </a:rPr>
                        <a:t> </a:t>
                      </a:r>
                      <a:r>
                        <a:rPr sz="1000" spc="-5" dirty="0">
                          <a:solidFill>
                            <a:srgbClr val="4471C4"/>
                          </a:solidFill>
                          <a:latin typeface="Calibri"/>
                          <a:cs typeface="Calibri"/>
                        </a:rPr>
                        <a:t>l'appréciation de</a:t>
                      </a:r>
                      <a:r>
                        <a:rPr sz="1000" dirty="0">
                          <a:solidFill>
                            <a:srgbClr val="4471C4"/>
                          </a:solidFill>
                          <a:latin typeface="Calibri"/>
                          <a:cs typeface="Calibri"/>
                        </a:rPr>
                        <a:t> </a:t>
                      </a:r>
                      <a:r>
                        <a:rPr sz="1000" spc="-5" dirty="0">
                          <a:solidFill>
                            <a:srgbClr val="4471C4"/>
                          </a:solidFill>
                          <a:latin typeface="Calibri"/>
                          <a:cs typeface="Calibri"/>
                        </a:rPr>
                        <a:t>l'employeur,</a:t>
                      </a:r>
                      <a:r>
                        <a:rPr sz="1000" spc="20" dirty="0">
                          <a:solidFill>
                            <a:srgbClr val="4471C4"/>
                          </a:solidFill>
                          <a:latin typeface="Calibri"/>
                          <a:cs typeface="Calibri"/>
                        </a:rPr>
                        <a:t> </a:t>
                      </a:r>
                      <a:r>
                        <a:rPr sz="1000" spc="-5" dirty="0">
                          <a:solidFill>
                            <a:srgbClr val="4471C4"/>
                          </a:solidFill>
                          <a:latin typeface="Calibri"/>
                          <a:cs typeface="Calibri"/>
                        </a:rPr>
                        <a:t>quelque</a:t>
                      </a:r>
                      <a:r>
                        <a:rPr sz="1000" dirty="0">
                          <a:solidFill>
                            <a:srgbClr val="4471C4"/>
                          </a:solidFill>
                          <a:latin typeface="Calibri"/>
                          <a:cs typeface="Calibri"/>
                        </a:rPr>
                        <a:t> </a:t>
                      </a:r>
                      <a:r>
                        <a:rPr sz="1000" spc="-10" dirty="0">
                          <a:solidFill>
                            <a:srgbClr val="4471C4"/>
                          </a:solidFill>
                          <a:latin typeface="Calibri"/>
                          <a:cs typeface="Calibri"/>
                        </a:rPr>
                        <a:t>soit</a:t>
                      </a:r>
                      <a:r>
                        <a:rPr sz="1000" spc="-5" dirty="0">
                          <a:solidFill>
                            <a:srgbClr val="4471C4"/>
                          </a:solidFill>
                          <a:latin typeface="Calibri"/>
                          <a:cs typeface="Calibri"/>
                        </a:rPr>
                        <a:t> le </a:t>
                      </a:r>
                      <a:r>
                        <a:rPr sz="1000" spc="-210" dirty="0">
                          <a:solidFill>
                            <a:srgbClr val="4471C4"/>
                          </a:solidFill>
                          <a:latin typeface="Calibri"/>
                          <a:cs typeface="Calibri"/>
                        </a:rPr>
                        <a:t> </a:t>
                      </a:r>
                      <a:r>
                        <a:rPr sz="1000" spc="-5" dirty="0">
                          <a:solidFill>
                            <a:srgbClr val="4471C4"/>
                          </a:solidFill>
                          <a:latin typeface="Calibri"/>
                          <a:cs typeface="Calibri"/>
                        </a:rPr>
                        <a:t>montant</a:t>
                      </a:r>
                      <a:r>
                        <a:rPr sz="1000" spc="-15" dirty="0">
                          <a:solidFill>
                            <a:srgbClr val="4471C4"/>
                          </a:solidFill>
                          <a:latin typeface="Calibri"/>
                          <a:cs typeface="Calibri"/>
                        </a:rPr>
                        <a:t> </a:t>
                      </a:r>
                      <a:r>
                        <a:rPr sz="1000" spc="-5" dirty="0">
                          <a:solidFill>
                            <a:srgbClr val="4471C4"/>
                          </a:solidFill>
                          <a:latin typeface="Calibri"/>
                          <a:cs typeface="Calibri"/>
                        </a:rPr>
                        <a:t>de</a:t>
                      </a:r>
                      <a:r>
                        <a:rPr sz="1000" spc="5" dirty="0">
                          <a:solidFill>
                            <a:srgbClr val="4471C4"/>
                          </a:solidFill>
                          <a:latin typeface="Calibri"/>
                          <a:cs typeface="Calibri"/>
                        </a:rPr>
                        <a:t> </a:t>
                      </a:r>
                      <a:r>
                        <a:rPr sz="1000" spc="-5" dirty="0">
                          <a:solidFill>
                            <a:srgbClr val="4471C4"/>
                          </a:solidFill>
                          <a:latin typeface="Calibri"/>
                          <a:cs typeface="Calibri"/>
                        </a:rPr>
                        <a:t>l'aménagement.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9BC2E6"/>
                      </a:solidFill>
                      <a:prstDash val="solid"/>
                    </a:lnT>
                    <a:lnB w="6350">
                      <a:solidFill>
                        <a:srgbClr val="9BC2E6"/>
                      </a:solidFill>
                      <a:prstDash val="solid"/>
                    </a:lnB>
                    <a:solidFill>
                      <a:srgbClr val="DDEBF7"/>
                    </a:solidFill>
                  </a:tcPr>
                </a:tc>
                <a:extLst>
                  <a:ext uri="{0D108BD9-81ED-4DB2-BD59-A6C34878D82A}">
                    <a16:rowId xmlns:a16="http://schemas.microsoft.com/office/drawing/2014/main" val="10001"/>
                  </a:ext>
                </a:extLst>
              </a:tr>
              <a:tr h="3003689">
                <a:tc>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40"/>
                        </a:spcBef>
                      </a:pPr>
                      <a:endParaRPr sz="1350" dirty="0">
                        <a:latin typeface="Times New Roman"/>
                        <a:cs typeface="Times New Roman"/>
                      </a:endParaRPr>
                    </a:p>
                    <a:p>
                      <a:pPr marL="120650" marR="114935" indent="-43751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Aménagement de l'environnement de  travail et du télétravail</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635" algn="ctr">
                        <a:lnSpc>
                          <a:spcPct val="100000"/>
                        </a:lnSpc>
                        <a:spcBef>
                          <a:spcPts val="770"/>
                        </a:spcBef>
                      </a:pPr>
                      <a:r>
                        <a:rPr sz="1000" spc="-5" dirty="0">
                          <a:latin typeface="Calibri"/>
                          <a:cs typeface="Calibri"/>
                        </a:rPr>
                        <a:t>10</a:t>
                      </a:r>
                      <a:r>
                        <a:rPr sz="1000" spc="-25" dirty="0">
                          <a:latin typeface="Calibri"/>
                          <a:cs typeface="Calibri"/>
                        </a:rPr>
                        <a:t> </a:t>
                      </a:r>
                      <a:r>
                        <a:rPr sz="1000" spc="-5" dirty="0">
                          <a:latin typeface="Calibri"/>
                          <a:cs typeface="Calibri"/>
                        </a:rPr>
                        <a:t>000€</a:t>
                      </a:r>
                      <a:endParaRPr sz="1000">
                        <a:latin typeface="Calibri"/>
                        <a:cs typeface="Calibri"/>
                      </a:endParaRPr>
                    </a:p>
                    <a:p>
                      <a:pPr>
                        <a:lnSpc>
                          <a:spcPct val="100000"/>
                        </a:lnSpc>
                        <a:spcBef>
                          <a:spcPts val="50"/>
                        </a:spcBef>
                      </a:pPr>
                      <a:endParaRPr sz="1000">
                        <a:latin typeface="Times New Roman"/>
                        <a:cs typeface="Times New Roman"/>
                      </a:endParaRPr>
                    </a:p>
                    <a:p>
                      <a:pPr algn="ctr">
                        <a:lnSpc>
                          <a:spcPct val="100000"/>
                        </a:lnSpc>
                      </a:pPr>
                      <a:r>
                        <a:rPr sz="1000" spc="-5" dirty="0">
                          <a:latin typeface="Calibri"/>
                          <a:cs typeface="Calibri"/>
                        </a:rPr>
                        <a:t>Renouvelable</a:t>
                      </a:r>
                      <a:r>
                        <a:rPr sz="1000" spc="-20" dirty="0">
                          <a:latin typeface="Calibri"/>
                          <a:cs typeface="Calibri"/>
                        </a:rPr>
                        <a:t> </a:t>
                      </a:r>
                      <a:r>
                        <a:rPr sz="1000" spc="-5" dirty="0">
                          <a:latin typeface="Calibri"/>
                          <a:cs typeface="Calibri"/>
                        </a:rPr>
                        <a:t>tous</a:t>
                      </a:r>
                      <a:r>
                        <a:rPr sz="1000" spc="-15" dirty="0">
                          <a:latin typeface="Calibri"/>
                          <a:cs typeface="Calibri"/>
                        </a:rPr>
                        <a:t> </a:t>
                      </a:r>
                      <a:r>
                        <a:rPr sz="1000" spc="-5" dirty="0">
                          <a:latin typeface="Calibri"/>
                          <a:cs typeface="Calibri"/>
                        </a:rPr>
                        <a:t>les</a:t>
                      </a:r>
                      <a:r>
                        <a:rPr sz="1000" spc="-15" dirty="0">
                          <a:latin typeface="Calibri"/>
                          <a:cs typeface="Calibri"/>
                        </a:rPr>
                        <a:t> </a:t>
                      </a:r>
                      <a:r>
                        <a:rPr sz="1000" spc="-5" dirty="0">
                          <a:latin typeface="Calibri"/>
                          <a:cs typeface="Calibri"/>
                        </a:rPr>
                        <a:t>3</a:t>
                      </a:r>
                      <a:r>
                        <a:rPr sz="1000" spc="5" dirty="0">
                          <a:latin typeface="Calibri"/>
                          <a:cs typeface="Calibri"/>
                        </a:rPr>
                        <a:t> </a:t>
                      </a:r>
                      <a:r>
                        <a:rPr sz="1000" spc="-5" dirty="0">
                          <a:latin typeface="Calibri"/>
                          <a:cs typeface="Calibri"/>
                        </a:rPr>
                        <a:t>ans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gn="ctr">
                        <a:lnSpc>
                          <a:spcPct val="100000"/>
                        </a:lnSpc>
                        <a:spcBef>
                          <a:spcPts val="890"/>
                        </a:spcBef>
                      </a:pPr>
                      <a:r>
                        <a:rPr sz="1000" spc="-10" dirty="0">
                          <a:latin typeface="Calibri"/>
                          <a:cs typeface="Calibri"/>
                        </a:rPr>
                        <a:t>Les</a:t>
                      </a:r>
                      <a:r>
                        <a:rPr sz="1000" dirty="0">
                          <a:latin typeface="Calibri"/>
                          <a:cs typeface="Calibri"/>
                        </a:rPr>
                        <a:t> </a:t>
                      </a:r>
                      <a:r>
                        <a:rPr sz="1000" spc="-5" dirty="0">
                          <a:latin typeface="Calibri"/>
                          <a:cs typeface="Calibri"/>
                        </a:rPr>
                        <a:t>équipements</a:t>
                      </a:r>
                      <a:r>
                        <a:rPr sz="1000" spc="20" dirty="0">
                          <a:latin typeface="Calibri"/>
                          <a:cs typeface="Calibri"/>
                        </a:rPr>
                        <a:t> </a:t>
                      </a:r>
                      <a:r>
                        <a:rPr sz="1000" spc="-5" dirty="0">
                          <a:latin typeface="Calibri"/>
                          <a:cs typeface="Calibri"/>
                        </a:rPr>
                        <a:t>standards</a:t>
                      </a:r>
                      <a:r>
                        <a:rPr sz="1000" spc="-15" dirty="0">
                          <a:latin typeface="Calibri"/>
                          <a:cs typeface="Calibri"/>
                        </a:rPr>
                        <a:t> </a:t>
                      </a:r>
                      <a:r>
                        <a:rPr sz="1000" spc="-5" dirty="0">
                          <a:latin typeface="Calibri"/>
                          <a:cs typeface="Calibri"/>
                        </a:rPr>
                        <a:t>ne sont</a:t>
                      </a:r>
                      <a:r>
                        <a:rPr sz="1000" dirty="0">
                          <a:latin typeface="Calibri"/>
                          <a:cs typeface="Calibri"/>
                        </a:rPr>
                        <a:t> </a:t>
                      </a:r>
                      <a:r>
                        <a:rPr sz="1000" spc="-5" dirty="0">
                          <a:latin typeface="Calibri"/>
                          <a:cs typeface="Calibri"/>
                        </a:rPr>
                        <a:t>pas</a:t>
                      </a:r>
                      <a:r>
                        <a:rPr sz="1000" spc="-10" dirty="0">
                          <a:latin typeface="Calibri"/>
                          <a:cs typeface="Calibri"/>
                        </a:rPr>
                        <a:t> </a:t>
                      </a:r>
                      <a:r>
                        <a:rPr sz="1000" spc="-5" dirty="0">
                          <a:latin typeface="Calibri"/>
                          <a:cs typeface="Calibri"/>
                        </a:rPr>
                        <a:t>pris</a:t>
                      </a:r>
                      <a:r>
                        <a:rPr sz="1000" spc="-10" dirty="0">
                          <a:latin typeface="Calibri"/>
                          <a:cs typeface="Calibri"/>
                        </a:rPr>
                        <a:t> </a:t>
                      </a:r>
                      <a:r>
                        <a:rPr sz="1000" spc="-5" dirty="0">
                          <a:latin typeface="Calibri"/>
                          <a:cs typeface="Calibri"/>
                        </a:rPr>
                        <a:t>en</a:t>
                      </a:r>
                      <a:r>
                        <a:rPr sz="1000" dirty="0">
                          <a:latin typeface="Calibri"/>
                          <a:cs typeface="Calibri"/>
                        </a:rPr>
                        <a:t> </a:t>
                      </a:r>
                      <a:r>
                        <a:rPr sz="1000" spc="-5" dirty="0">
                          <a:latin typeface="Calibri"/>
                          <a:cs typeface="Calibri"/>
                        </a:rPr>
                        <a:t>charge.</a:t>
                      </a:r>
                      <a:endParaRPr sz="1000" dirty="0">
                        <a:latin typeface="Calibri"/>
                        <a:cs typeface="Calibri"/>
                      </a:endParaRPr>
                    </a:p>
                    <a:p>
                      <a:pPr algn="ctr">
                        <a:lnSpc>
                          <a:spcPct val="100000"/>
                        </a:lnSpc>
                      </a:pPr>
                      <a:r>
                        <a:rPr sz="1000" spc="-5" dirty="0">
                          <a:latin typeface="Calibri"/>
                          <a:cs typeface="Calibri"/>
                        </a:rPr>
                        <a:t>Le</a:t>
                      </a:r>
                      <a:r>
                        <a:rPr sz="1000" spc="10" dirty="0">
                          <a:latin typeface="Calibri"/>
                          <a:cs typeface="Calibri"/>
                        </a:rPr>
                        <a:t> </a:t>
                      </a:r>
                      <a:r>
                        <a:rPr sz="1000" spc="-5" dirty="0">
                          <a:latin typeface="Calibri"/>
                          <a:cs typeface="Calibri"/>
                        </a:rPr>
                        <a:t>calcul du de</a:t>
                      </a:r>
                      <a:r>
                        <a:rPr sz="1000" spc="10" dirty="0">
                          <a:latin typeface="Calibri"/>
                          <a:cs typeface="Calibri"/>
                        </a:rPr>
                        <a:t> </a:t>
                      </a:r>
                      <a:r>
                        <a:rPr sz="1000" spc="-5" dirty="0">
                          <a:latin typeface="Calibri"/>
                          <a:cs typeface="Calibri"/>
                        </a:rPr>
                        <a:t>surcoût</a:t>
                      </a:r>
                      <a:r>
                        <a:rPr sz="1000" spc="5" dirty="0">
                          <a:latin typeface="Calibri"/>
                          <a:cs typeface="Calibri"/>
                        </a:rPr>
                        <a:t> </a:t>
                      </a:r>
                      <a:r>
                        <a:rPr sz="1000" spc="-5" dirty="0">
                          <a:latin typeface="Calibri"/>
                          <a:cs typeface="Calibri"/>
                        </a:rPr>
                        <a:t>lié à</a:t>
                      </a:r>
                      <a:r>
                        <a:rPr sz="1000" dirty="0">
                          <a:latin typeface="Calibri"/>
                          <a:cs typeface="Calibri"/>
                        </a:rPr>
                        <a:t> </a:t>
                      </a:r>
                      <a:r>
                        <a:rPr sz="1000" spc="-5" dirty="0">
                          <a:latin typeface="Calibri"/>
                          <a:cs typeface="Calibri"/>
                        </a:rPr>
                        <a:t>la compensation</a:t>
                      </a:r>
                      <a:r>
                        <a:rPr sz="1000" spc="10" dirty="0">
                          <a:latin typeface="Calibri"/>
                          <a:cs typeface="Calibri"/>
                        </a:rPr>
                        <a:t> </a:t>
                      </a:r>
                      <a:r>
                        <a:rPr sz="1000" dirty="0">
                          <a:latin typeface="Calibri"/>
                          <a:cs typeface="Calibri"/>
                        </a:rPr>
                        <a:t>du</a:t>
                      </a:r>
                      <a:r>
                        <a:rPr sz="1000" spc="-10" dirty="0">
                          <a:latin typeface="Calibri"/>
                          <a:cs typeface="Calibri"/>
                        </a:rPr>
                        <a:t> </a:t>
                      </a:r>
                      <a:r>
                        <a:rPr sz="1000" spc="-5" dirty="0">
                          <a:latin typeface="Calibri"/>
                          <a:cs typeface="Calibri"/>
                        </a:rPr>
                        <a:t>handicap</a:t>
                      </a:r>
                      <a:r>
                        <a:rPr sz="1000" spc="-15" dirty="0">
                          <a:latin typeface="Calibri"/>
                          <a:cs typeface="Calibri"/>
                        </a:rPr>
                        <a:t> </a:t>
                      </a:r>
                      <a:r>
                        <a:rPr sz="1000" spc="-10" dirty="0">
                          <a:latin typeface="Calibri"/>
                          <a:cs typeface="Calibri"/>
                        </a:rPr>
                        <a:t>est</a:t>
                      </a:r>
                      <a:r>
                        <a:rPr sz="1000" spc="20" dirty="0">
                          <a:latin typeface="Calibri"/>
                          <a:cs typeface="Calibri"/>
                        </a:rPr>
                        <a:t> </a:t>
                      </a:r>
                      <a:r>
                        <a:rPr sz="1000" spc="-5" dirty="0">
                          <a:latin typeface="Calibri"/>
                          <a:cs typeface="Calibri"/>
                        </a:rPr>
                        <a:t>nécessaire</a:t>
                      </a:r>
                      <a:r>
                        <a:rPr sz="1000" spc="25" dirty="0">
                          <a:latin typeface="Calibri"/>
                          <a:cs typeface="Calibri"/>
                        </a:rPr>
                        <a:t> </a:t>
                      </a:r>
                      <a:r>
                        <a:rPr sz="1000" spc="-5" dirty="0">
                          <a:latin typeface="Calibri"/>
                          <a:cs typeface="Calibri"/>
                        </a:rPr>
                        <a:t>(voir</a:t>
                      </a:r>
                      <a:r>
                        <a:rPr sz="1000" spc="5" dirty="0">
                          <a:latin typeface="Calibri"/>
                          <a:cs typeface="Calibri"/>
                        </a:rPr>
                        <a:t> </a:t>
                      </a:r>
                      <a:r>
                        <a:rPr sz="1000" spc="-5" dirty="0">
                          <a:latin typeface="Calibri"/>
                          <a:cs typeface="Calibri"/>
                        </a:rPr>
                        <a:t>tableaux).</a:t>
                      </a:r>
                      <a:endParaRPr sz="1000" dirty="0">
                        <a:latin typeface="Calibri"/>
                        <a:cs typeface="Calibri"/>
                      </a:endParaRPr>
                    </a:p>
                    <a:p>
                      <a:pPr>
                        <a:lnSpc>
                          <a:spcPct val="100000"/>
                        </a:lnSpc>
                        <a:spcBef>
                          <a:spcPts val="55"/>
                        </a:spcBef>
                      </a:pPr>
                      <a:endParaRPr sz="1000" dirty="0">
                        <a:latin typeface="Times New Roman"/>
                        <a:cs typeface="Times New Roman"/>
                      </a:endParaRPr>
                    </a:p>
                    <a:p>
                      <a:pPr marL="1878330" marR="1870075" algn="ctr">
                        <a:lnSpc>
                          <a:spcPct val="100000"/>
                        </a:lnSpc>
                      </a:pPr>
                      <a:r>
                        <a:rPr sz="1000" spc="-5" dirty="0">
                          <a:latin typeface="Calibri"/>
                          <a:cs typeface="Calibri"/>
                        </a:rPr>
                        <a:t>Fauteuils</a:t>
                      </a:r>
                      <a:r>
                        <a:rPr sz="1000" spc="-50" dirty="0">
                          <a:latin typeface="Calibri"/>
                          <a:cs typeface="Calibri"/>
                        </a:rPr>
                        <a:t> </a:t>
                      </a:r>
                      <a:r>
                        <a:rPr sz="1000" spc="-5" dirty="0">
                          <a:latin typeface="Calibri"/>
                          <a:cs typeface="Calibri"/>
                        </a:rPr>
                        <a:t>ergonomiques </a:t>
                      </a:r>
                      <a:r>
                        <a:rPr sz="1000" spc="-210" dirty="0">
                          <a:latin typeface="Calibri"/>
                          <a:cs typeface="Calibri"/>
                        </a:rPr>
                        <a:t> </a:t>
                      </a:r>
                      <a:r>
                        <a:rPr sz="1000" spc="-5" dirty="0">
                          <a:latin typeface="Calibri"/>
                          <a:cs typeface="Calibri"/>
                        </a:rPr>
                        <a:t>Mobiliers</a:t>
                      </a:r>
                      <a:endParaRPr sz="1000" dirty="0">
                        <a:latin typeface="Calibri"/>
                        <a:cs typeface="Calibri"/>
                      </a:endParaRPr>
                    </a:p>
                    <a:p>
                      <a:pPr marL="9525" marR="5715" indent="-635" algn="ctr">
                        <a:lnSpc>
                          <a:spcPct val="100000"/>
                        </a:lnSpc>
                      </a:pPr>
                      <a:r>
                        <a:rPr sz="1000" spc="-5" dirty="0">
                          <a:latin typeface="Calibri"/>
                          <a:cs typeface="Calibri"/>
                        </a:rPr>
                        <a:t>Equipements</a:t>
                      </a:r>
                      <a:r>
                        <a:rPr sz="1000" spc="15" dirty="0">
                          <a:latin typeface="Calibri"/>
                          <a:cs typeface="Calibri"/>
                        </a:rPr>
                        <a:t> </a:t>
                      </a:r>
                      <a:r>
                        <a:rPr sz="1000" spc="-5" dirty="0">
                          <a:latin typeface="Calibri"/>
                          <a:cs typeface="Calibri"/>
                        </a:rPr>
                        <a:t>du lieu de</a:t>
                      </a:r>
                      <a:r>
                        <a:rPr sz="1000" spc="10" dirty="0">
                          <a:latin typeface="Calibri"/>
                          <a:cs typeface="Calibri"/>
                        </a:rPr>
                        <a:t> </a:t>
                      </a:r>
                      <a:r>
                        <a:rPr sz="1000" spc="-5" dirty="0">
                          <a:latin typeface="Calibri"/>
                          <a:cs typeface="Calibri"/>
                        </a:rPr>
                        <a:t>travail (installation</a:t>
                      </a:r>
                      <a:r>
                        <a:rPr sz="1000" spc="-15" dirty="0">
                          <a:latin typeface="Calibri"/>
                          <a:cs typeface="Calibri"/>
                        </a:rPr>
                        <a:t> </a:t>
                      </a:r>
                      <a:r>
                        <a:rPr sz="1000" spc="-5" dirty="0">
                          <a:latin typeface="Calibri"/>
                          <a:cs typeface="Calibri"/>
                        </a:rPr>
                        <a:t>d’une</a:t>
                      </a:r>
                      <a:r>
                        <a:rPr sz="1000" spc="-10" dirty="0">
                          <a:latin typeface="Calibri"/>
                          <a:cs typeface="Calibri"/>
                        </a:rPr>
                        <a:t> </a:t>
                      </a:r>
                      <a:r>
                        <a:rPr sz="1000" spc="-5" dirty="0">
                          <a:latin typeface="Calibri"/>
                          <a:cs typeface="Calibri"/>
                        </a:rPr>
                        <a:t>alarme</a:t>
                      </a:r>
                      <a:r>
                        <a:rPr sz="1000" dirty="0">
                          <a:latin typeface="Calibri"/>
                          <a:cs typeface="Calibri"/>
                        </a:rPr>
                        <a:t> </a:t>
                      </a:r>
                      <a:r>
                        <a:rPr sz="1000" spc="-5" dirty="0">
                          <a:latin typeface="Calibri"/>
                          <a:cs typeface="Calibri"/>
                        </a:rPr>
                        <a:t>incendie</a:t>
                      </a:r>
                      <a:r>
                        <a:rPr sz="1000" dirty="0">
                          <a:latin typeface="Calibri"/>
                          <a:cs typeface="Calibri"/>
                        </a:rPr>
                        <a:t> </a:t>
                      </a:r>
                      <a:r>
                        <a:rPr sz="1000" spc="-5" dirty="0">
                          <a:latin typeface="Calibri"/>
                          <a:cs typeface="Calibri"/>
                        </a:rPr>
                        <a:t>visuelle</a:t>
                      </a:r>
                      <a:r>
                        <a:rPr sz="1000" spc="10" dirty="0">
                          <a:latin typeface="Calibri"/>
                          <a:cs typeface="Calibri"/>
                        </a:rPr>
                        <a:t> </a:t>
                      </a:r>
                      <a:r>
                        <a:rPr sz="1000" spc="-5" dirty="0">
                          <a:latin typeface="Calibri"/>
                          <a:cs typeface="Calibri"/>
                        </a:rPr>
                        <a:t>dans</a:t>
                      </a:r>
                      <a:r>
                        <a:rPr sz="1000" spc="-10" dirty="0">
                          <a:latin typeface="Calibri"/>
                          <a:cs typeface="Calibri"/>
                        </a:rPr>
                        <a:t> </a:t>
                      </a:r>
                      <a:r>
                        <a:rPr sz="1000" spc="-5" dirty="0">
                          <a:latin typeface="Calibri"/>
                          <a:cs typeface="Calibri"/>
                        </a:rPr>
                        <a:t>un</a:t>
                      </a:r>
                      <a:r>
                        <a:rPr sz="1000" spc="5" dirty="0">
                          <a:latin typeface="Calibri"/>
                          <a:cs typeface="Calibri"/>
                        </a:rPr>
                        <a:t> </a:t>
                      </a:r>
                      <a:r>
                        <a:rPr sz="1000" spc="-5" dirty="0">
                          <a:latin typeface="Calibri"/>
                          <a:cs typeface="Calibri"/>
                        </a:rPr>
                        <a:t>bureau, </a:t>
                      </a:r>
                      <a:r>
                        <a:rPr sz="1000" spc="-10" dirty="0">
                          <a:latin typeface="Calibri"/>
                          <a:cs typeface="Calibri"/>
                        </a:rPr>
                        <a:t>…), </a:t>
                      </a:r>
                      <a:r>
                        <a:rPr sz="1000" spc="-5" dirty="0">
                          <a:latin typeface="Calibri"/>
                          <a:cs typeface="Calibri"/>
                        </a:rPr>
                        <a:t> Outils bureautiques et/ou</a:t>
                      </a:r>
                      <a:r>
                        <a:rPr sz="1000" spc="25" dirty="0">
                          <a:latin typeface="Calibri"/>
                          <a:cs typeface="Calibri"/>
                        </a:rPr>
                        <a:t> </a:t>
                      </a:r>
                      <a:r>
                        <a:rPr sz="1000" spc="-5" dirty="0">
                          <a:latin typeface="Calibri"/>
                          <a:cs typeface="Calibri"/>
                        </a:rPr>
                        <a:t>techniques déficience</a:t>
                      </a:r>
                      <a:r>
                        <a:rPr sz="1000" spc="30" dirty="0">
                          <a:latin typeface="Calibri"/>
                          <a:cs typeface="Calibri"/>
                        </a:rPr>
                        <a:t> </a:t>
                      </a:r>
                      <a:r>
                        <a:rPr sz="1000" spc="-5" dirty="0">
                          <a:latin typeface="Calibri"/>
                          <a:cs typeface="Calibri"/>
                        </a:rPr>
                        <a:t>visuelle</a:t>
                      </a:r>
                      <a:r>
                        <a:rPr sz="1000" spc="15" dirty="0">
                          <a:latin typeface="Calibri"/>
                          <a:cs typeface="Calibri"/>
                        </a:rPr>
                        <a:t> </a:t>
                      </a:r>
                      <a:r>
                        <a:rPr sz="1000" spc="-5" dirty="0">
                          <a:latin typeface="Calibri"/>
                          <a:cs typeface="Calibri"/>
                        </a:rPr>
                        <a:t>(achat</a:t>
                      </a:r>
                      <a:r>
                        <a:rPr sz="1000" dirty="0">
                          <a:latin typeface="Calibri"/>
                          <a:cs typeface="Calibri"/>
                        </a:rPr>
                        <a:t> </a:t>
                      </a:r>
                      <a:r>
                        <a:rPr sz="1000" spc="-5" dirty="0">
                          <a:latin typeface="Calibri"/>
                          <a:cs typeface="Calibri"/>
                        </a:rPr>
                        <a:t>de</a:t>
                      </a:r>
                      <a:r>
                        <a:rPr sz="1000" spc="5" dirty="0">
                          <a:latin typeface="Calibri"/>
                          <a:cs typeface="Calibri"/>
                        </a:rPr>
                        <a:t> </a:t>
                      </a:r>
                      <a:r>
                        <a:rPr sz="1000" spc="-5" dirty="0">
                          <a:latin typeface="Calibri"/>
                          <a:cs typeface="Calibri"/>
                        </a:rPr>
                        <a:t>logiciels</a:t>
                      </a:r>
                      <a:r>
                        <a:rPr sz="1000" spc="10" dirty="0">
                          <a:latin typeface="Calibri"/>
                          <a:cs typeface="Calibri"/>
                        </a:rPr>
                        <a:t> </a:t>
                      </a:r>
                      <a:r>
                        <a:rPr sz="1000" spc="-5" dirty="0">
                          <a:latin typeface="Calibri"/>
                          <a:cs typeface="Calibri"/>
                        </a:rPr>
                        <a:t>braille,</a:t>
                      </a:r>
                      <a:r>
                        <a:rPr sz="1000" dirty="0">
                          <a:latin typeface="Calibri"/>
                          <a:cs typeface="Calibri"/>
                        </a:rPr>
                        <a:t> </a:t>
                      </a:r>
                      <a:r>
                        <a:rPr sz="1000" spc="-5" dirty="0">
                          <a:latin typeface="Calibri"/>
                          <a:cs typeface="Calibri"/>
                        </a:rPr>
                        <a:t>clavier</a:t>
                      </a:r>
                      <a:r>
                        <a:rPr sz="1000" spc="10" dirty="0">
                          <a:latin typeface="Calibri"/>
                          <a:cs typeface="Calibri"/>
                        </a:rPr>
                        <a:t> </a:t>
                      </a:r>
                      <a:r>
                        <a:rPr sz="1000" spc="-5" dirty="0">
                          <a:latin typeface="Calibri"/>
                          <a:cs typeface="Calibri"/>
                        </a:rPr>
                        <a:t>braille, </a:t>
                      </a:r>
                      <a:r>
                        <a:rPr sz="1000" spc="-210" dirty="0">
                          <a:latin typeface="Calibri"/>
                          <a:cs typeface="Calibri"/>
                        </a:rPr>
                        <a:t> </a:t>
                      </a:r>
                      <a:r>
                        <a:rPr sz="1000" spc="-5" dirty="0">
                          <a:latin typeface="Calibri"/>
                          <a:cs typeface="Calibri"/>
                        </a:rPr>
                        <a:t>plage</a:t>
                      </a:r>
                      <a:r>
                        <a:rPr sz="1000" spc="-10" dirty="0">
                          <a:latin typeface="Calibri"/>
                          <a:cs typeface="Calibri"/>
                        </a:rPr>
                        <a:t> </a:t>
                      </a:r>
                      <a:r>
                        <a:rPr sz="1000" spc="-5" dirty="0">
                          <a:latin typeface="Calibri"/>
                          <a:cs typeface="Calibri"/>
                        </a:rPr>
                        <a:t>braille,</a:t>
                      </a:r>
                      <a:r>
                        <a:rPr sz="1000" spc="-10" dirty="0">
                          <a:latin typeface="Calibri"/>
                          <a:cs typeface="Calibri"/>
                        </a:rPr>
                        <a:t> </a:t>
                      </a:r>
                      <a:r>
                        <a:rPr sz="1000" spc="-5" dirty="0">
                          <a:latin typeface="Calibri"/>
                          <a:cs typeface="Calibri"/>
                        </a:rPr>
                        <a:t>télé</a:t>
                      </a:r>
                      <a:r>
                        <a:rPr sz="1000" spc="5" dirty="0">
                          <a:latin typeface="Calibri"/>
                          <a:cs typeface="Calibri"/>
                        </a:rPr>
                        <a:t> </a:t>
                      </a:r>
                      <a:r>
                        <a:rPr sz="1000" spc="-5" dirty="0">
                          <a:latin typeface="Calibri"/>
                          <a:cs typeface="Calibri"/>
                        </a:rPr>
                        <a:t>agrandisseur,</a:t>
                      </a:r>
                      <a:r>
                        <a:rPr sz="1000" spc="15" dirty="0">
                          <a:latin typeface="Calibri"/>
                          <a:cs typeface="Calibri"/>
                        </a:rPr>
                        <a:t> </a:t>
                      </a:r>
                      <a:r>
                        <a:rPr sz="1000" spc="-5" dirty="0">
                          <a:latin typeface="Calibri"/>
                          <a:cs typeface="Calibri"/>
                        </a:rPr>
                        <a:t>Zoomtext,</a:t>
                      </a:r>
                      <a:r>
                        <a:rPr sz="1000" spc="15" dirty="0">
                          <a:latin typeface="Calibri"/>
                          <a:cs typeface="Calibri"/>
                        </a:rPr>
                        <a:t> </a:t>
                      </a:r>
                      <a:r>
                        <a:rPr sz="1000" spc="-5" dirty="0">
                          <a:latin typeface="Calibri"/>
                          <a:cs typeface="Calibri"/>
                        </a:rPr>
                        <a:t>…)</a:t>
                      </a:r>
                      <a:r>
                        <a:rPr sz="1000" dirty="0">
                          <a:latin typeface="Calibri"/>
                          <a:cs typeface="Calibri"/>
                        </a:rPr>
                        <a:t> </a:t>
                      </a:r>
                      <a:r>
                        <a:rPr sz="1000" spc="-5" dirty="0">
                          <a:latin typeface="Calibri"/>
                          <a:cs typeface="Calibri"/>
                        </a:rPr>
                        <a:t>-</a:t>
                      </a:r>
                      <a:endParaRPr sz="1000" dirty="0">
                        <a:latin typeface="Calibri"/>
                        <a:cs typeface="Calibri"/>
                      </a:endParaRPr>
                    </a:p>
                    <a:p>
                      <a:pPr algn="ctr">
                        <a:lnSpc>
                          <a:spcPct val="100000"/>
                        </a:lnSpc>
                      </a:pPr>
                      <a:r>
                        <a:rPr sz="1000" spc="-5" dirty="0">
                          <a:latin typeface="Calibri"/>
                          <a:cs typeface="Calibri"/>
                        </a:rPr>
                        <a:t>Outils</a:t>
                      </a:r>
                      <a:r>
                        <a:rPr sz="1000" dirty="0">
                          <a:latin typeface="Calibri"/>
                          <a:cs typeface="Calibri"/>
                        </a:rPr>
                        <a:t> </a:t>
                      </a:r>
                      <a:r>
                        <a:rPr sz="1000" spc="-5" dirty="0">
                          <a:latin typeface="Calibri"/>
                          <a:cs typeface="Calibri"/>
                        </a:rPr>
                        <a:t>bureautiques et/ou</a:t>
                      </a:r>
                      <a:r>
                        <a:rPr sz="1000" spc="25" dirty="0">
                          <a:latin typeface="Calibri"/>
                          <a:cs typeface="Calibri"/>
                        </a:rPr>
                        <a:t> </a:t>
                      </a:r>
                      <a:r>
                        <a:rPr sz="1000" spc="-5" dirty="0">
                          <a:latin typeface="Calibri"/>
                          <a:cs typeface="Calibri"/>
                        </a:rPr>
                        <a:t>techniques</a:t>
                      </a:r>
                      <a:r>
                        <a:rPr sz="1000" dirty="0">
                          <a:latin typeface="Calibri"/>
                          <a:cs typeface="Calibri"/>
                        </a:rPr>
                        <a:t> </a:t>
                      </a:r>
                      <a:r>
                        <a:rPr sz="1000" spc="-5" dirty="0">
                          <a:latin typeface="Calibri"/>
                          <a:cs typeface="Calibri"/>
                        </a:rPr>
                        <a:t>déficience</a:t>
                      </a:r>
                      <a:r>
                        <a:rPr sz="1000" spc="30" dirty="0">
                          <a:latin typeface="Calibri"/>
                          <a:cs typeface="Calibri"/>
                        </a:rPr>
                        <a:t> </a:t>
                      </a:r>
                      <a:r>
                        <a:rPr sz="1000" spc="-5" dirty="0">
                          <a:latin typeface="Calibri"/>
                          <a:cs typeface="Calibri"/>
                        </a:rPr>
                        <a:t>auditive</a:t>
                      </a:r>
                      <a:r>
                        <a:rPr sz="1000" spc="5" dirty="0">
                          <a:latin typeface="Calibri"/>
                          <a:cs typeface="Calibri"/>
                        </a:rPr>
                        <a:t> </a:t>
                      </a:r>
                      <a:r>
                        <a:rPr sz="1000" spc="-5" dirty="0">
                          <a:latin typeface="Calibri"/>
                          <a:cs typeface="Calibri"/>
                        </a:rPr>
                        <a:t>(téléphonie</a:t>
                      </a:r>
                      <a:r>
                        <a:rPr sz="1000" dirty="0">
                          <a:latin typeface="Calibri"/>
                          <a:cs typeface="Calibri"/>
                        </a:rPr>
                        <a:t> </a:t>
                      </a:r>
                      <a:r>
                        <a:rPr sz="1000" spc="-5" dirty="0">
                          <a:latin typeface="Calibri"/>
                          <a:cs typeface="Calibri"/>
                        </a:rPr>
                        <a:t>adaptée,…)</a:t>
                      </a:r>
                      <a:endParaRPr sz="1000" dirty="0">
                        <a:latin typeface="Calibri"/>
                        <a:cs typeface="Calibri"/>
                      </a:endParaRPr>
                    </a:p>
                    <a:p>
                      <a:pPr algn="ctr">
                        <a:lnSpc>
                          <a:spcPct val="100000"/>
                        </a:lnSpc>
                      </a:pPr>
                      <a:r>
                        <a:rPr sz="1000" spc="-5" dirty="0">
                          <a:latin typeface="Calibri"/>
                          <a:cs typeface="Calibri"/>
                        </a:rPr>
                        <a:t>Outils</a:t>
                      </a:r>
                      <a:r>
                        <a:rPr sz="1000" spc="-10" dirty="0">
                          <a:latin typeface="Calibri"/>
                          <a:cs typeface="Calibri"/>
                        </a:rPr>
                        <a:t> </a:t>
                      </a:r>
                      <a:r>
                        <a:rPr sz="1000" spc="-5" dirty="0">
                          <a:latin typeface="Calibri"/>
                          <a:cs typeface="Calibri"/>
                        </a:rPr>
                        <a:t>bureautiques</a:t>
                      </a:r>
                      <a:r>
                        <a:rPr sz="1000" spc="-10" dirty="0">
                          <a:latin typeface="Calibri"/>
                          <a:cs typeface="Calibri"/>
                        </a:rPr>
                        <a:t> </a:t>
                      </a:r>
                      <a:r>
                        <a:rPr sz="1000" spc="-5" dirty="0">
                          <a:latin typeface="Calibri"/>
                          <a:cs typeface="Calibri"/>
                        </a:rPr>
                        <a:t>et/ou</a:t>
                      </a:r>
                      <a:r>
                        <a:rPr sz="1000" spc="20" dirty="0">
                          <a:latin typeface="Calibri"/>
                          <a:cs typeface="Calibri"/>
                        </a:rPr>
                        <a:t> </a:t>
                      </a:r>
                      <a:r>
                        <a:rPr sz="1000" spc="-5" dirty="0">
                          <a:latin typeface="Calibri"/>
                          <a:cs typeface="Calibri"/>
                        </a:rPr>
                        <a:t>techniques autres</a:t>
                      </a:r>
                      <a:r>
                        <a:rPr sz="1000" spc="15" dirty="0">
                          <a:latin typeface="Calibri"/>
                          <a:cs typeface="Calibri"/>
                        </a:rPr>
                        <a:t> </a:t>
                      </a:r>
                      <a:r>
                        <a:rPr sz="1000" spc="-5" dirty="0">
                          <a:latin typeface="Calibri"/>
                          <a:cs typeface="Calibri"/>
                        </a:rPr>
                        <a:t>déficiences.</a:t>
                      </a:r>
                      <a:endParaRPr sz="1000" dirty="0">
                        <a:latin typeface="Calibri"/>
                        <a:cs typeface="Calibri"/>
                      </a:endParaRPr>
                    </a:p>
                    <a:p>
                      <a:pPr algn="ctr">
                        <a:lnSpc>
                          <a:spcPct val="100000"/>
                        </a:lnSpc>
                      </a:pPr>
                      <a:r>
                        <a:rPr sz="1000" spc="-5" dirty="0">
                          <a:latin typeface="Calibri"/>
                          <a:cs typeface="Calibri"/>
                        </a:rPr>
                        <a:t>Véhicules</a:t>
                      </a:r>
                      <a:r>
                        <a:rPr sz="1000" spc="-30" dirty="0">
                          <a:latin typeface="Calibri"/>
                          <a:cs typeface="Calibri"/>
                        </a:rPr>
                        <a:t> </a:t>
                      </a:r>
                      <a:r>
                        <a:rPr sz="1000" spc="-5" dirty="0">
                          <a:latin typeface="Calibri"/>
                          <a:cs typeface="Calibri"/>
                        </a:rPr>
                        <a:t>professionnels.</a:t>
                      </a:r>
                      <a:endParaRPr sz="1000" dirty="0">
                        <a:latin typeface="Calibri"/>
                        <a:cs typeface="Calibri"/>
                      </a:endParaRPr>
                    </a:p>
                    <a:p>
                      <a:pPr>
                        <a:lnSpc>
                          <a:spcPct val="100000"/>
                        </a:lnSpc>
                        <a:spcBef>
                          <a:spcPts val="50"/>
                        </a:spcBef>
                      </a:pPr>
                      <a:endParaRPr sz="1000" dirty="0">
                        <a:latin typeface="Times New Roman"/>
                        <a:cs typeface="Times New Roman"/>
                      </a:endParaRPr>
                    </a:p>
                    <a:p>
                      <a:pPr marL="53340" marR="48260" algn="ctr">
                        <a:lnSpc>
                          <a:spcPct val="100000"/>
                        </a:lnSpc>
                      </a:pPr>
                      <a:r>
                        <a:rPr sz="1000" spc="-5" dirty="0">
                          <a:solidFill>
                            <a:srgbClr val="006FC0"/>
                          </a:solidFill>
                          <a:latin typeface="Calibri"/>
                          <a:cs typeface="Calibri"/>
                        </a:rPr>
                        <a:t>L'utilisation du</a:t>
                      </a:r>
                      <a:r>
                        <a:rPr sz="1000" spc="5" dirty="0">
                          <a:solidFill>
                            <a:srgbClr val="006FC0"/>
                          </a:solidFill>
                          <a:latin typeface="Calibri"/>
                          <a:cs typeface="Calibri"/>
                        </a:rPr>
                        <a:t> </a:t>
                      </a:r>
                      <a:r>
                        <a:rPr sz="1000" spc="-5" dirty="0">
                          <a:solidFill>
                            <a:srgbClr val="006FC0"/>
                          </a:solidFill>
                          <a:latin typeface="Calibri"/>
                          <a:cs typeface="Calibri"/>
                        </a:rPr>
                        <a:t>modèle</a:t>
                      </a:r>
                      <a:r>
                        <a:rPr sz="1000" spc="10" dirty="0">
                          <a:solidFill>
                            <a:srgbClr val="006FC0"/>
                          </a:solidFill>
                          <a:latin typeface="Calibri"/>
                          <a:cs typeface="Calibri"/>
                        </a:rPr>
                        <a:t> </a:t>
                      </a:r>
                      <a:r>
                        <a:rPr sz="1000" spc="-5" dirty="0">
                          <a:solidFill>
                            <a:srgbClr val="006FC0"/>
                          </a:solidFill>
                          <a:latin typeface="Calibri"/>
                          <a:cs typeface="Calibri"/>
                        </a:rPr>
                        <a:t>du tableau</a:t>
                      </a:r>
                      <a:r>
                        <a:rPr sz="1000" dirty="0">
                          <a:solidFill>
                            <a:srgbClr val="006FC0"/>
                          </a:solidFill>
                          <a:latin typeface="Calibri"/>
                          <a:cs typeface="Calibri"/>
                        </a:rPr>
                        <a:t> </a:t>
                      </a:r>
                      <a:r>
                        <a:rPr sz="1000" spc="-5" dirty="0">
                          <a:solidFill>
                            <a:srgbClr val="006FC0"/>
                          </a:solidFill>
                          <a:latin typeface="Calibri"/>
                          <a:cs typeface="Calibri"/>
                        </a:rPr>
                        <a:t>de surcoût</a:t>
                      </a:r>
                      <a:r>
                        <a:rPr sz="1000" spc="5" dirty="0">
                          <a:solidFill>
                            <a:srgbClr val="006FC0"/>
                          </a:solidFill>
                          <a:latin typeface="Calibri"/>
                          <a:cs typeface="Calibri"/>
                        </a:rPr>
                        <a:t> </a:t>
                      </a:r>
                      <a:r>
                        <a:rPr sz="1000" spc="-5" dirty="0">
                          <a:solidFill>
                            <a:srgbClr val="006FC0"/>
                          </a:solidFill>
                          <a:latin typeface="Calibri"/>
                          <a:cs typeface="Calibri"/>
                        </a:rPr>
                        <a:t>pour un aménagement</a:t>
                      </a:r>
                      <a:r>
                        <a:rPr sz="1000" spc="40" dirty="0">
                          <a:solidFill>
                            <a:srgbClr val="006FC0"/>
                          </a:solidFill>
                          <a:latin typeface="Calibri"/>
                          <a:cs typeface="Calibri"/>
                        </a:rPr>
                        <a:t> </a:t>
                      </a:r>
                      <a:r>
                        <a:rPr sz="1000" spc="-5" dirty="0">
                          <a:solidFill>
                            <a:srgbClr val="006FC0"/>
                          </a:solidFill>
                          <a:latin typeface="Calibri"/>
                          <a:cs typeface="Calibri"/>
                        </a:rPr>
                        <a:t>technique,</a:t>
                      </a:r>
                      <a:r>
                        <a:rPr sz="1000" spc="5" dirty="0">
                          <a:solidFill>
                            <a:srgbClr val="006FC0"/>
                          </a:solidFill>
                          <a:latin typeface="Calibri"/>
                          <a:cs typeface="Calibri"/>
                        </a:rPr>
                        <a:t> </a:t>
                      </a:r>
                      <a:r>
                        <a:rPr sz="1000" spc="-5" dirty="0">
                          <a:solidFill>
                            <a:srgbClr val="006FC0"/>
                          </a:solidFill>
                          <a:latin typeface="Calibri"/>
                          <a:cs typeface="Calibri"/>
                        </a:rPr>
                        <a:t>proposé</a:t>
                      </a:r>
                      <a:r>
                        <a:rPr sz="1000" dirty="0">
                          <a:solidFill>
                            <a:srgbClr val="006FC0"/>
                          </a:solidFill>
                          <a:latin typeface="Calibri"/>
                          <a:cs typeface="Calibri"/>
                        </a:rPr>
                        <a:t> </a:t>
                      </a:r>
                      <a:r>
                        <a:rPr sz="1000" spc="-5" dirty="0">
                          <a:solidFill>
                            <a:srgbClr val="006FC0"/>
                          </a:solidFill>
                          <a:latin typeface="Calibri"/>
                          <a:cs typeface="Calibri"/>
                        </a:rPr>
                        <a:t>sur</a:t>
                      </a:r>
                      <a:r>
                        <a:rPr sz="1000" dirty="0">
                          <a:solidFill>
                            <a:srgbClr val="006FC0"/>
                          </a:solidFill>
                          <a:latin typeface="Calibri"/>
                          <a:cs typeface="Calibri"/>
                        </a:rPr>
                        <a:t> </a:t>
                      </a:r>
                      <a:r>
                        <a:rPr sz="1000" spc="-5" dirty="0">
                          <a:solidFill>
                            <a:srgbClr val="006FC0"/>
                          </a:solidFill>
                          <a:latin typeface="Calibri"/>
                          <a:cs typeface="Calibri"/>
                        </a:rPr>
                        <a:t>le </a:t>
                      </a:r>
                      <a:r>
                        <a:rPr sz="1000" spc="-210" dirty="0">
                          <a:solidFill>
                            <a:srgbClr val="006FC0"/>
                          </a:solidFill>
                          <a:latin typeface="Calibri"/>
                          <a:cs typeface="Calibri"/>
                        </a:rPr>
                        <a:t> </a:t>
                      </a:r>
                      <a:r>
                        <a:rPr sz="1000" spc="-5" dirty="0">
                          <a:solidFill>
                            <a:srgbClr val="006FC0"/>
                          </a:solidFill>
                          <a:latin typeface="Calibri"/>
                          <a:cs typeface="Calibri"/>
                        </a:rPr>
                        <a:t>site</a:t>
                      </a:r>
                      <a:r>
                        <a:rPr sz="1000" spc="5" dirty="0">
                          <a:solidFill>
                            <a:srgbClr val="006FC0"/>
                          </a:solidFill>
                          <a:latin typeface="Calibri"/>
                          <a:cs typeface="Calibri"/>
                        </a:rPr>
                        <a:t> </a:t>
                      </a:r>
                      <a:r>
                        <a:rPr sz="1000" spc="-5" dirty="0">
                          <a:solidFill>
                            <a:srgbClr val="006FC0"/>
                          </a:solidFill>
                          <a:latin typeface="Calibri"/>
                          <a:cs typeface="Calibri"/>
                        </a:rPr>
                        <a:t>du</a:t>
                      </a:r>
                      <a:r>
                        <a:rPr sz="1000" spc="-10" dirty="0">
                          <a:solidFill>
                            <a:srgbClr val="006FC0"/>
                          </a:solidFill>
                          <a:latin typeface="Calibri"/>
                          <a:cs typeface="Calibri"/>
                        </a:rPr>
                        <a:t> FIPHFP</a:t>
                      </a:r>
                      <a:r>
                        <a:rPr sz="1000" spc="-5" dirty="0">
                          <a:solidFill>
                            <a:srgbClr val="006FC0"/>
                          </a:solidFill>
                          <a:latin typeface="Calibri"/>
                          <a:cs typeface="Calibri"/>
                        </a:rPr>
                        <a:t> est</a:t>
                      </a:r>
                      <a:r>
                        <a:rPr sz="1000" spc="15" dirty="0">
                          <a:solidFill>
                            <a:srgbClr val="006FC0"/>
                          </a:solidFill>
                          <a:latin typeface="Calibri"/>
                          <a:cs typeface="Calibri"/>
                        </a:rPr>
                        <a:t> </a:t>
                      </a:r>
                      <a:r>
                        <a:rPr sz="1000" spc="-5" dirty="0">
                          <a:solidFill>
                            <a:srgbClr val="006FC0"/>
                          </a:solidFill>
                          <a:latin typeface="Calibri"/>
                          <a:cs typeface="Calibri"/>
                        </a:rPr>
                        <a:t>obligatoire</a:t>
                      </a:r>
                      <a:endParaRPr sz="1000" dirty="0">
                        <a:latin typeface="Calibri"/>
                        <a:cs typeface="Calibri"/>
                      </a:endParaRPr>
                    </a:p>
                    <a:p>
                      <a:pPr>
                        <a:lnSpc>
                          <a:spcPct val="100000"/>
                        </a:lnSpc>
                        <a:spcBef>
                          <a:spcPts val="5"/>
                        </a:spcBef>
                      </a:pPr>
                      <a:endParaRPr sz="1000" dirty="0">
                        <a:latin typeface="Times New Roman"/>
                        <a:cs typeface="Times New Roman"/>
                      </a:endParaRPr>
                    </a:p>
                    <a:p>
                      <a:pPr marL="30480" marR="24765" algn="ctr">
                        <a:lnSpc>
                          <a:spcPct val="100000"/>
                        </a:lnSpc>
                      </a:pPr>
                      <a:r>
                        <a:rPr sz="1000" spc="-5" dirty="0">
                          <a:solidFill>
                            <a:srgbClr val="4471C4"/>
                          </a:solidFill>
                          <a:latin typeface="Calibri"/>
                          <a:cs typeface="Calibri"/>
                        </a:rPr>
                        <a:t>Le</a:t>
                      </a:r>
                      <a:r>
                        <a:rPr sz="1000" spc="15" dirty="0">
                          <a:solidFill>
                            <a:srgbClr val="4471C4"/>
                          </a:solidFill>
                          <a:latin typeface="Calibri"/>
                          <a:cs typeface="Calibri"/>
                        </a:rPr>
                        <a:t> </a:t>
                      </a:r>
                      <a:r>
                        <a:rPr sz="1000" spc="-5" dirty="0">
                          <a:solidFill>
                            <a:srgbClr val="4471C4"/>
                          </a:solidFill>
                          <a:latin typeface="Calibri"/>
                          <a:cs typeface="Calibri"/>
                        </a:rPr>
                        <a:t>transport adapté</a:t>
                      </a:r>
                      <a:r>
                        <a:rPr sz="1000" spc="-10" dirty="0">
                          <a:solidFill>
                            <a:srgbClr val="4471C4"/>
                          </a:solidFill>
                          <a:latin typeface="Calibri"/>
                          <a:cs typeface="Calibri"/>
                        </a:rPr>
                        <a:t> </a:t>
                      </a:r>
                      <a:r>
                        <a:rPr sz="1000" spc="-5" dirty="0">
                          <a:solidFill>
                            <a:srgbClr val="4471C4"/>
                          </a:solidFill>
                          <a:latin typeface="Calibri"/>
                          <a:cs typeface="Calibri"/>
                        </a:rPr>
                        <a:t>dans</a:t>
                      </a:r>
                      <a:r>
                        <a:rPr sz="1000" dirty="0">
                          <a:solidFill>
                            <a:srgbClr val="4471C4"/>
                          </a:solidFill>
                          <a:latin typeface="Calibri"/>
                          <a:cs typeface="Calibri"/>
                        </a:rPr>
                        <a:t> </a:t>
                      </a:r>
                      <a:r>
                        <a:rPr sz="1000" spc="-5" dirty="0">
                          <a:solidFill>
                            <a:srgbClr val="4471C4"/>
                          </a:solidFill>
                          <a:latin typeface="Calibri"/>
                          <a:cs typeface="Calibri"/>
                        </a:rPr>
                        <a:t>le</a:t>
                      </a:r>
                      <a:r>
                        <a:rPr sz="1000" spc="5" dirty="0">
                          <a:solidFill>
                            <a:srgbClr val="4471C4"/>
                          </a:solidFill>
                          <a:latin typeface="Calibri"/>
                          <a:cs typeface="Calibri"/>
                        </a:rPr>
                        <a:t> </a:t>
                      </a:r>
                      <a:r>
                        <a:rPr sz="1000" spc="-5" dirty="0">
                          <a:solidFill>
                            <a:srgbClr val="4471C4"/>
                          </a:solidFill>
                          <a:latin typeface="Calibri"/>
                          <a:cs typeface="Calibri"/>
                        </a:rPr>
                        <a:t>cadre</a:t>
                      </a:r>
                      <a:r>
                        <a:rPr sz="1000" dirty="0">
                          <a:solidFill>
                            <a:srgbClr val="4471C4"/>
                          </a:solidFill>
                          <a:latin typeface="Calibri"/>
                          <a:cs typeface="Calibri"/>
                        </a:rPr>
                        <a:t> </a:t>
                      </a:r>
                      <a:r>
                        <a:rPr sz="1000" spc="-5" dirty="0">
                          <a:solidFill>
                            <a:srgbClr val="4471C4"/>
                          </a:solidFill>
                          <a:latin typeface="Calibri"/>
                          <a:cs typeface="Calibri"/>
                        </a:rPr>
                        <a:t>des</a:t>
                      </a:r>
                      <a:r>
                        <a:rPr sz="1000" spc="15" dirty="0">
                          <a:solidFill>
                            <a:srgbClr val="4471C4"/>
                          </a:solidFill>
                          <a:latin typeface="Calibri"/>
                          <a:cs typeface="Calibri"/>
                        </a:rPr>
                        <a:t> </a:t>
                      </a:r>
                      <a:r>
                        <a:rPr sz="1000" spc="-5" dirty="0">
                          <a:solidFill>
                            <a:srgbClr val="4471C4"/>
                          </a:solidFill>
                          <a:latin typeface="Calibri"/>
                          <a:cs typeface="Calibri"/>
                        </a:rPr>
                        <a:t>activités</a:t>
                      </a:r>
                      <a:r>
                        <a:rPr sz="1000" spc="10" dirty="0">
                          <a:solidFill>
                            <a:srgbClr val="4471C4"/>
                          </a:solidFill>
                          <a:latin typeface="Calibri"/>
                          <a:cs typeface="Calibri"/>
                        </a:rPr>
                        <a:t> </a:t>
                      </a:r>
                      <a:r>
                        <a:rPr sz="1000" spc="-5" dirty="0">
                          <a:solidFill>
                            <a:srgbClr val="4471C4"/>
                          </a:solidFill>
                          <a:latin typeface="Calibri"/>
                          <a:cs typeface="Calibri"/>
                        </a:rPr>
                        <a:t>professionnelles est</a:t>
                      </a:r>
                      <a:r>
                        <a:rPr sz="1000" spc="25" dirty="0">
                          <a:solidFill>
                            <a:srgbClr val="4471C4"/>
                          </a:solidFill>
                          <a:latin typeface="Calibri"/>
                          <a:cs typeface="Calibri"/>
                        </a:rPr>
                        <a:t> </a:t>
                      </a:r>
                      <a:r>
                        <a:rPr sz="1000" spc="-5" dirty="0">
                          <a:solidFill>
                            <a:srgbClr val="4471C4"/>
                          </a:solidFill>
                          <a:latin typeface="Calibri"/>
                          <a:cs typeface="Calibri"/>
                        </a:rPr>
                        <a:t>intégré</a:t>
                      </a:r>
                      <a:r>
                        <a:rPr sz="1000" spc="20" dirty="0">
                          <a:solidFill>
                            <a:srgbClr val="4471C4"/>
                          </a:solidFill>
                          <a:latin typeface="Calibri"/>
                          <a:cs typeface="Calibri"/>
                        </a:rPr>
                        <a:t> </a:t>
                      </a:r>
                      <a:r>
                        <a:rPr sz="1000" spc="-5" dirty="0">
                          <a:solidFill>
                            <a:srgbClr val="4471C4"/>
                          </a:solidFill>
                          <a:latin typeface="Calibri"/>
                          <a:cs typeface="Calibri"/>
                        </a:rPr>
                        <a:t>à l'aménagement</a:t>
                      </a:r>
                      <a:r>
                        <a:rPr sz="1000" spc="45" dirty="0">
                          <a:solidFill>
                            <a:srgbClr val="4471C4"/>
                          </a:solidFill>
                          <a:latin typeface="Calibri"/>
                          <a:cs typeface="Calibri"/>
                        </a:rPr>
                        <a:t> </a:t>
                      </a:r>
                      <a:r>
                        <a:rPr sz="1000" spc="-5" dirty="0">
                          <a:solidFill>
                            <a:srgbClr val="4471C4"/>
                          </a:solidFill>
                          <a:latin typeface="Calibri"/>
                          <a:cs typeface="Calibri"/>
                        </a:rPr>
                        <a:t>du </a:t>
                      </a:r>
                      <a:r>
                        <a:rPr sz="1000" spc="-210" dirty="0">
                          <a:solidFill>
                            <a:srgbClr val="4471C4"/>
                          </a:solidFill>
                          <a:latin typeface="Calibri"/>
                          <a:cs typeface="Calibri"/>
                        </a:rPr>
                        <a:t> </a:t>
                      </a:r>
                      <a:r>
                        <a:rPr sz="1000" spc="-5" dirty="0">
                          <a:solidFill>
                            <a:srgbClr val="4471C4"/>
                          </a:solidFill>
                          <a:latin typeface="Calibri"/>
                          <a:cs typeface="Calibri"/>
                        </a:rPr>
                        <a:t>poste</a:t>
                      </a:r>
                      <a:r>
                        <a:rPr sz="1000" spc="-10" dirty="0">
                          <a:solidFill>
                            <a:srgbClr val="4471C4"/>
                          </a:solidFill>
                          <a:latin typeface="Calibri"/>
                          <a:cs typeface="Calibri"/>
                        </a:rPr>
                        <a:t> </a:t>
                      </a:r>
                      <a:r>
                        <a:rPr sz="1000" spc="-5" dirty="0">
                          <a:solidFill>
                            <a:srgbClr val="4471C4"/>
                          </a:solidFill>
                          <a:latin typeface="Calibri"/>
                          <a:cs typeface="Calibri"/>
                        </a:rPr>
                        <a:t>de travail</a:t>
                      </a:r>
                      <a:endParaRPr sz="10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9BC2E6"/>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3781390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6"/>
          <p:cNvGraphicFramePr>
            <a:graphicFrameLocks noGrp="1"/>
          </p:cNvGraphicFramePr>
          <p:nvPr/>
        </p:nvGraphicFramePr>
        <p:xfrm>
          <a:off x="1040296" y="1710532"/>
          <a:ext cx="10764836" cy="4776866"/>
        </p:xfrm>
        <a:graphic>
          <a:graphicData uri="http://schemas.openxmlformats.org/drawingml/2006/table">
            <a:tbl>
              <a:tblPr firstRow="1" bandRow="1">
                <a:tableStyleId>{2D5ABB26-0587-4C30-8999-92F81FD0307C}</a:tableStyleId>
              </a:tblPr>
              <a:tblGrid>
                <a:gridCol w="2821403">
                  <a:extLst>
                    <a:ext uri="{9D8B030D-6E8A-4147-A177-3AD203B41FA5}">
                      <a16:colId xmlns:a16="http://schemas.microsoft.com/office/drawing/2014/main" val="20000"/>
                    </a:ext>
                  </a:extLst>
                </a:gridCol>
                <a:gridCol w="4199312">
                  <a:extLst>
                    <a:ext uri="{9D8B030D-6E8A-4147-A177-3AD203B41FA5}">
                      <a16:colId xmlns:a16="http://schemas.microsoft.com/office/drawing/2014/main" val="20001"/>
                    </a:ext>
                  </a:extLst>
                </a:gridCol>
                <a:gridCol w="3744121">
                  <a:extLst>
                    <a:ext uri="{9D8B030D-6E8A-4147-A177-3AD203B41FA5}">
                      <a16:colId xmlns:a16="http://schemas.microsoft.com/office/drawing/2014/main" val="20002"/>
                    </a:ext>
                  </a:extLst>
                </a:gridCol>
              </a:tblGrid>
              <a:tr h="203686">
                <a:tc>
                  <a:txBody>
                    <a:bodyPr/>
                    <a:lstStyle/>
                    <a:p>
                      <a:pPr>
                        <a:lnSpc>
                          <a:spcPct val="100000"/>
                        </a:lnSpc>
                      </a:pPr>
                      <a:endParaRPr sz="9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130935">
                        <a:lnSpc>
                          <a:spcPts val="1580"/>
                        </a:lnSpc>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5"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tc>
                  <a:txBody>
                    <a:bodyPr/>
                    <a:lstStyle/>
                    <a:p>
                      <a:pPr marL="1905" algn="ctr">
                        <a:lnSpc>
                          <a:spcPts val="1580"/>
                        </a:lnSpc>
                      </a:pPr>
                      <a:r>
                        <a:rPr sz="1400" b="1" spc="-5" dirty="0">
                          <a:solidFill>
                            <a:srgbClr val="FFFFFF"/>
                          </a:solidFill>
                          <a:latin typeface="Calibri"/>
                          <a:cs typeface="Calibri"/>
                        </a:rPr>
                        <a:t>Commentaire(s)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5B9BD4"/>
                    </a:solidFill>
                  </a:tcPr>
                </a:tc>
                <a:extLst>
                  <a:ext uri="{0D108BD9-81ED-4DB2-BD59-A6C34878D82A}">
                    <a16:rowId xmlns:a16="http://schemas.microsoft.com/office/drawing/2014/main" val="10000"/>
                  </a:ext>
                </a:extLst>
              </a:tr>
              <a:tr h="654706">
                <a:tc>
                  <a:txBody>
                    <a:bodyPr/>
                    <a:lstStyle/>
                    <a:p>
                      <a:pPr>
                        <a:lnSpc>
                          <a:spcPct val="100000"/>
                        </a:lnSpc>
                      </a:pPr>
                      <a:endParaRPr sz="1250">
                        <a:latin typeface="Times New Roman"/>
                        <a:cs typeface="Times New Roman"/>
                      </a:endParaRPr>
                    </a:p>
                    <a:p>
                      <a:pPr marL="880110" marR="70485" indent="-805180">
                        <a:lnSpc>
                          <a:spcPct val="100000"/>
                        </a:lnSpc>
                      </a:pPr>
                      <a:r>
                        <a:rPr sz="1000" b="1" spc="-10" dirty="0">
                          <a:latin typeface="Calibri"/>
                          <a:cs typeface="Calibri"/>
                        </a:rPr>
                        <a:t>Auxiliaire</a:t>
                      </a:r>
                      <a:r>
                        <a:rPr sz="1000" b="1" spc="30" dirty="0">
                          <a:latin typeface="Calibri"/>
                          <a:cs typeface="Calibri"/>
                        </a:rPr>
                        <a:t> </a:t>
                      </a:r>
                      <a:r>
                        <a:rPr sz="1000" b="1" spc="-5" dirty="0">
                          <a:latin typeface="Calibri"/>
                          <a:cs typeface="Calibri"/>
                        </a:rPr>
                        <a:t>dans</a:t>
                      </a:r>
                      <a:r>
                        <a:rPr sz="1000" b="1" spc="-10" dirty="0">
                          <a:latin typeface="Calibri"/>
                          <a:cs typeface="Calibri"/>
                        </a:rPr>
                        <a:t> </a:t>
                      </a:r>
                      <a:r>
                        <a:rPr sz="1000" b="1" spc="-5" dirty="0">
                          <a:latin typeface="Calibri"/>
                          <a:cs typeface="Calibri"/>
                        </a:rPr>
                        <a:t>le</a:t>
                      </a:r>
                      <a:r>
                        <a:rPr sz="1000" b="1" spc="10" dirty="0">
                          <a:latin typeface="Calibri"/>
                          <a:cs typeface="Calibri"/>
                        </a:rPr>
                        <a:t> </a:t>
                      </a:r>
                      <a:r>
                        <a:rPr sz="1000" b="1" spc="-5" dirty="0">
                          <a:latin typeface="Calibri"/>
                          <a:cs typeface="Calibri"/>
                        </a:rPr>
                        <a:t>cadre</a:t>
                      </a:r>
                      <a:r>
                        <a:rPr sz="1000" b="1" spc="-20" dirty="0">
                          <a:latin typeface="Calibri"/>
                          <a:cs typeface="Calibri"/>
                        </a:rPr>
                        <a:t> </a:t>
                      </a:r>
                      <a:r>
                        <a:rPr sz="1000" b="1" spc="-5" dirty="0">
                          <a:latin typeface="Calibri"/>
                          <a:cs typeface="Calibri"/>
                        </a:rPr>
                        <a:t>des</a:t>
                      </a:r>
                      <a:r>
                        <a:rPr sz="1000" b="1" spc="-10" dirty="0">
                          <a:latin typeface="Calibri"/>
                          <a:cs typeface="Calibri"/>
                        </a:rPr>
                        <a:t> </a:t>
                      </a:r>
                      <a:r>
                        <a:rPr sz="1000" b="1" spc="-5" dirty="0">
                          <a:latin typeface="Calibri"/>
                          <a:cs typeface="Calibri"/>
                        </a:rPr>
                        <a:t>actes</a:t>
                      </a:r>
                      <a:r>
                        <a:rPr sz="1000" b="1" spc="-10" dirty="0">
                          <a:latin typeface="Calibri"/>
                          <a:cs typeface="Calibri"/>
                        </a:rPr>
                        <a:t> </a:t>
                      </a:r>
                      <a:r>
                        <a:rPr sz="1000" b="1" spc="-5" dirty="0">
                          <a:latin typeface="Calibri"/>
                          <a:cs typeface="Calibri"/>
                        </a:rPr>
                        <a:t>quotidiens</a:t>
                      </a:r>
                      <a:r>
                        <a:rPr sz="1000" b="1" spc="20" dirty="0">
                          <a:latin typeface="Calibri"/>
                          <a:cs typeface="Calibri"/>
                        </a:rPr>
                        <a:t> </a:t>
                      </a:r>
                      <a:r>
                        <a:rPr sz="1000" b="1" spc="-5" dirty="0">
                          <a:latin typeface="Calibri"/>
                          <a:cs typeface="Calibri"/>
                        </a:rPr>
                        <a:t>de la </a:t>
                      </a:r>
                      <a:r>
                        <a:rPr sz="1000" b="1" spc="-210" dirty="0">
                          <a:latin typeface="Calibri"/>
                          <a:cs typeface="Calibri"/>
                        </a:rPr>
                        <a:t> </a:t>
                      </a:r>
                      <a:r>
                        <a:rPr sz="1000" b="1" spc="-5" dirty="0">
                          <a:latin typeface="Calibri"/>
                          <a:cs typeface="Calibri"/>
                        </a:rPr>
                        <a:t>vie</a:t>
                      </a:r>
                      <a:r>
                        <a:rPr sz="1000" b="1" spc="5" dirty="0">
                          <a:latin typeface="Calibri"/>
                          <a:cs typeface="Calibri"/>
                        </a:rPr>
                        <a:t> </a:t>
                      </a:r>
                      <a:r>
                        <a:rPr sz="1000" b="1" spc="-5" dirty="0">
                          <a:latin typeface="Calibri"/>
                          <a:cs typeface="Calibri"/>
                        </a:rPr>
                        <a:t>professionnelle</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ts val="1025"/>
                        </a:lnSpc>
                      </a:pPr>
                      <a:r>
                        <a:rPr sz="900" spc="-5" dirty="0">
                          <a:latin typeface="Calibri"/>
                          <a:cs typeface="Calibri"/>
                        </a:rPr>
                        <a:t>Dans </a:t>
                      </a:r>
                      <a:r>
                        <a:rPr sz="900" dirty="0">
                          <a:latin typeface="Calibri"/>
                          <a:cs typeface="Calibri"/>
                        </a:rPr>
                        <a:t>la</a:t>
                      </a:r>
                      <a:r>
                        <a:rPr sz="900" spc="-10" dirty="0">
                          <a:latin typeface="Calibri"/>
                          <a:cs typeface="Calibri"/>
                        </a:rPr>
                        <a:t> </a:t>
                      </a:r>
                      <a:r>
                        <a:rPr sz="900" spc="-5" dirty="0">
                          <a:latin typeface="Calibri"/>
                          <a:cs typeface="Calibri"/>
                        </a:rPr>
                        <a:t>limite</a:t>
                      </a:r>
                      <a:r>
                        <a:rPr sz="900" spc="30" dirty="0">
                          <a:latin typeface="Calibri"/>
                          <a:cs typeface="Calibri"/>
                        </a:rPr>
                        <a:t> </a:t>
                      </a:r>
                      <a:r>
                        <a:rPr sz="900" spc="-5" dirty="0">
                          <a:latin typeface="Calibri"/>
                          <a:cs typeface="Calibri"/>
                        </a:rPr>
                        <a:t>d’un</a:t>
                      </a:r>
                      <a:r>
                        <a:rPr sz="900" spc="10" dirty="0">
                          <a:latin typeface="Calibri"/>
                          <a:cs typeface="Calibri"/>
                        </a:rPr>
                        <a:t> </a:t>
                      </a:r>
                      <a:r>
                        <a:rPr sz="900" spc="-5" dirty="0">
                          <a:latin typeface="Calibri"/>
                          <a:cs typeface="Calibri"/>
                        </a:rPr>
                        <a:t>plafond</a:t>
                      </a:r>
                      <a:r>
                        <a:rPr sz="900" spc="10" dirty="0">
                          <a:latin typeface="Calibri"/>
                          <a:cs typeface="Calibri"/>
                        </a:rPr>
                        <a:t> </a:t>
                      </a:r>
                      <a:r>
                        <a:rPr sz="900" spc="-5" dirty="0">
                          <a:latin typeface="Calibri"/>
                          <a:cs typeface="Calibri"/>
                        </a:rPr>
                        <a:t>horaire</a:t>
                      </a:r>
                      <a:r>
                        <a:rPr sz="900" spc="5" dirty="0">
                          <a:latin typeface="Calibri"/>
                          <a:cs typeface="Calibri"/>
                        </a:rPr>
                        <a:t> </a:t>
                      </a:r>
                      <a:r>
                        <a:rPr sz="900" spc="-5" dirty="0">
                          <a:latin typeface="Calibri"/>
                          <a:cs typeface="Calibri"/>
                        </a:rPr>
                        <a:t>fixé</a:t>
                      </a:r>
                      <a:r>
                        <a:rPr sz="900" spc="10" dirty="0">
                          <a:latin typeface="Calibri"/>
                          <a:cs typeface="Calibri"/>
                        </a:rPr>
                        <a:t> </a:t>
                      </a:r>
                      <a:r>
                        <a:rPr sz="900" spc="-5" dirty="0">
                          <a:latin typeface="Calibri"/>
                          <a:cs typeface="Calibri"/>
                        </a:rPr>
                        <a:t>sur</a:t>
                      </a:r>
                      <a:r>
                        <a:rPr sz="900" spc="5" dirty="0">
                          <a:latin typeface="Calibri"/>
                          <a:cs typeface="Calibri"/>
                        </a:rPr>
                        <a:t> </a:t>
                      </a:r>
                      <a:r>
                        <a:rPr sz="900" spc="-5" dirty="0">
                          <a:latin typeface="Calibri"/>
                          <a:cs typeface="Calibri"/>
                        </a:rPr>
                        <a:t>la base</a:t>
                      </a:r>
                      <a:r>
                        <a:rPr sz="900" spc="10" dirty="0">
                          <a:latin typeface="Calibri"/>
                          <a:cs typeface="Calibri"/>
                        </a:rPr>
                        <a:t> </a:t>
                      </a:r>
                      <a:r>
                        <a:rPr sz="900" spc="-5" dirty="0">
                          <a:latin typeface="Calibri"/>
                          <a:cs typeface="Calibri"/>
                        </a:rPr>
                        <a:t>du 1er</a:t>
                      </a:r>
                      <a:r>
                        <a:rPr sz="900" spc="5" dirty="0">
                          <a:latin typeface="Calibri"/>
                          <a:cs typeface="Calibri"/>
                        </a:rPr>
                        <a:t> </a:t>
                      </a:r>
                      <a:r>
                        <a:rPr sz="900" spc="-5" dirty="0">
                          <a:latin typeface="Calibri"/>
                          <a:cs typeface="Calibri"/>
                        </a:rPr>
                        <a:t>élément</a:t>
                      </a:r>
                      <a:r>
                        <a:rPr sz="900" spc="3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PCH</a:t>
                      </a:r>
                      <a:r>
                        <a:rPr sz="900" spc="-20" dirty="0">
                          <a:latin typeface="Calibri"/>
                          <a:cs typeface="Calibri"/>
                        </a:rPr>
                        <a:t> </a:t>
                      </a:r>
                      <a:r>
                        <a:rPr sz="900" spc="-5" dirty="0">
                          <a:latin typeface="Calibri"/>
                          <a:cs typeface="Calibri"/>
                        </a:rPr>
                        <a:t>(1er</a:t>
                      </a:r>
                      <a:endParaRPr sz="900">
                        <a:latin typeface="Calibri"/>
                        <a:cs typeface="Calibri"/>
                      </a:endParaRPr>
                    </a:p>
                    <a:p>
                      <a:pPr algn="ctr">
                        <a:lnSpc>
                          <a:spcPct val="100000"/>
                        </a:lnSpc>
                      </a:pPr>
                      <a:r>
                        <a:rPr sz="900" spc="-5" dirty="0">
                          <a:latin typeface="Calibri"/>
                          <a:cs typeface="Calibri"/>
                        </a:rPr>
                        <a:t>niveau)</a:t>
                      </a:r>
                      <a:endParaRPr sz="900">
                        <a:latin typeface="Calibri"/>
                        <a:cs typeface="Calibri"/>
                      </a:endParaRPr>
                    </a:p>
                    <a:p>
                      <a:pPr marL="1210310" marR="1201420" algn="ctr">
                        <a:lnSpc>
                          <a:spcPct val="100000"/>
                        </a:lnSpc>
                      </a:pPr>
                      <a:r>
                        <a:rPr sz="900" spc="-5" dirty="0">
                          <a:latin typeface="Calibri"/>
                          <a:cs typeface="Calibri"/>
                        </a:rPr>
                        <a:t>Dans </a:t>
                      </a:r>
                      <a:r>
                        <a:rPr sz="900" dirty="0">
                          <a:latin typeface="Calibri"/>
                          <a:cs typeface="Calibri"/>
                        </a:rPr>
                        <a:t>la </a:t>
                      </a:r>
                      <a:r>
                        <a:rPr sz="900" spc="-5" dirty="0">
                          <a:latin typeface="Calibri"/>
                          <a:cs typeface="Calibri"/>
                        </a:rPr>
                        <a:t>limite de </a:t>
                      </a:r>
                      <a:r>
                        <a:rPr sz="900" dirty="0">
                          <a:latin typeface="Calibri"/>
                          <a:cs typeface="Calibri"/>
                        </a:rPr>
                        <a:t>5h / </a:t>
                      </a:r>
                      <a:r>
                        <a:rPr sz="900" spc="-5" dirty="0">
                          <a:latin typeface="Calibri"/>
                          <a:cs typeface="Calibri"/>
                        </a:rPr>
                        <a:t>jour maximum </a:t>
                      </a:r>
                      <a:r>
                        <a:rPr sz="900" spc="-190" dirty="0">
                          <a:latin typeface="Calibri"/>
                          <a:cs typeface="Calibri"/>
                        </a:rPr>
                        <a:t> </a:t>
                      </a:r>
                      <a:r>
                        <a:rPr sz="900" dirty="0">
                          <a:latin typeface="Calibri"/>
                          <a:cs typeface="Calibri"/>
                        </a:rPr>
                        <a:t>228 </a:t>
                      </a:r>
                      <a:r>
                        <a:rPr sz="900" spc="-5" dirty="0">
                          <a:latin typeface="Calibri"/>
                          <a:cs typeface="Calibri"/>
                        </a:rPr>
                        <a:t>jours maximum par </a:t>
                      </a:r>
                      <a:r>
                        <a:rPr sz="900" dirty="0">
                          <a:latin typeface="Calibri"/>
                          <a:cs typeface="Calibri"/>
                        </a:rPr>
                        <a:t>an </a:t>
                      </a:r>
                      <a:r>
                        <a:rPr sz="900" spc="5" dirty="0">
                          <a:latin typeface="Calibri"/>
                          <a:cs typeface="Calibri"/>
                        </a:rPr>
                        <a:t> </a:t>
                      </a:r>
                      <a:r>
                        <a:rPr sz="900" spc="-5" dirty="0">
                          <a:latin typeface="Calibri"/>
                          <a:cs typeface="Calibri"/>
                        </a:rPr>
                        <a:t>Renouvellement</a:t>
                      </a:r>
                      <a:r>
                        <a:rPr sz="900" spc="50" dirty="0">
                          <a:latin typeface="Calibri"/>
                          <a:cs typeface="Calibri"/>
                        </a:rPr>
                        <a:t> </a:t>
                      </a:r>
                      <a:r>
                        <a:rPr sz="900" spc="-5" dirty="0">
                          <a:latin typeface="Calibri"/>
                          <a:cs typeface="Calibri"/>
                        </a:rPr>
                        <a:t>annuel</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900">
                        <a:latin typeface="Times New Roman"/>
                        <a:cs typeface="Times New Roman"/>
                      </a:endParaRPr>
                    </a:p>
                    <a:p>
                      <a:pPr>
                        <a:lnSpc>
                          <a:spcPct val="100000"/>
                        </a:lnSpc>
                        <a:spcBef>
                          <a:spcPts val="35"/>
                        </a:spcBef>
                      </a:pPr>
                      <a:endParaRPr sz="900">
                        <a:latin typeface="Times New Roman"/>
                        <a:cs typeface="Times New Roman"/>
                      </a:endParaRPr>
                    </a:p>
                    <a:p>
                      <a:pPr algn="ctr">
                        <a:lnSpc>
                          <a:spcPct val="100000"/>
                        </a:lnSpc>
                      </a:pPr>
                      <a:r>
                        <a:rPr sz="900" spc="-5" dirty="0">
                          <a:latin typeface="Calibri"/>
                          <a:cs typeface="Calibri"/>
                        </a:rPr>
                        <a:t>Obligation</a:t>
                      </a:r>
                      <a:r>
                        <a:rPr sz="900" spc="10" dirty="0">
                          <a:latin typeface="Calibri"/>
                          <a:cs typeface="Calibri"/>
                        </a:rPr>
                        <a:t> </a:t>
                      </a:r>
                      <a:r>
                        <a:rPr sz="900" spc="-5" dirty="0">
                          <a:latin typeface="Calibri"/>
                          <a:cs typeface="Calibri"/>
                        </a:rPr>
                        <a:t>de</a:t>
                      </a:r>
                      <a:r>
                        <a:rPr sz="900" dirty="0">
                          <a:latin typeface="Calibri"/>
                          <a:cs typeface="Calibri"/>
                        </a:rPr>
                        <a:t> </a:t>
                      </a:r>
                      <a:r>
                        <a:rPr sz="900" spc="-5" dirty="0">
                          <a:latin typeface="Calibri"/>
                          <a:cs typeface="Calibri"/>
                        </a:rPr>
                        <a:t>recourir</a:t>
                      </a:r>
                      <a:r>
                        <a:rPr sz="900" spc="10" dirty="0">
                          <a:latin typeface="Calibri"/>
                          <a:cs typeface="Calibri"/>
                        </a:rPr>
                        <a:t> </a:t>
                      </a:r>
                      <a:r>
                        <a:rPr sz="900" dirty="0">
                          <a:latin typeface="Calibri"/>
                          <a:cs typeface="Calibri"/>
                        </a:rPr>
                        <a:t>à</a:t>
                      </a:r>
                      <a:r>
                        <a:rPr sz="900" spc="-20" dirty="0">
                          <a:latin typeface="Calibri"/>
                          <a:cs typeface="Calibri"/>
                        </a:rPr>
                        <a:t> </a:t>
                      </a:r>
                      <a:r>
                        <a:rPr sz="900" spc="-5" dirty="0">
                          <a:latin typeface="Calibri"/>
                          <a:cs typeface="Calibri"/>
                        </a:rPr>
                        <a:t>un prestataire</a:t>
                      </a:r>
                      <a:r>
                        <a:rPr sz="900" spc="10" dirty="0">
                          <a:latin typeface="Calibri"/>
                          <a:cs typeface="Calibri"/>
                        </a:rPr>
                        <a:t> </a:t>
                      </a:r>
                      <a:r>
                        <a:rPr sz="900" spc="-5" dirty="0">
                          <a:latin typeface="Calibri"/>
                          <a:cs typeface="Calibri"/>
                        </a:rPr>
                        <a:t>externe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val="10001"/>
                  </a:ext>
                </a:extLst>
              </a:tr>
              <a:tr h="677741">
                <a:tc>
                  <a:txBody>
                    <a:bodyPr/>
                    <a:lstStyle/>
                    <a:p>
                      <a:pPr>
                        <a:lnSpc>
                          <a:spcPct val="100000"/>
                        </a:lnSpc>
                        <a:spcBef>
                          <a:spcPts val="40"/>
                        </a:spcBef>
                      </a:pPr>
                      <a:endParaRPr sz="1300">
                        <a:latin typeface="Times New Roman"/>
                        <a:cs typeface="Times New Roman"/>
                      </a:endParaRPr>
                    </a:p>
                    <a:p>
                      <a:pPr marL="946785" marR="424815" indent="-518159">
                        <a:lnSpc>
                          <a:spcPct val="100000"/>
                        </a:lnSpc>
                      </a:pPr>
                      <a:r>
                        <a:rPr sz="1000" b="1" spc="-10" dirty="0">
                          <a:latin typeface="Calibri"/>
                          <a:cs typeface="Calibri"/>
                        </a:rPr>
                        <a:t>Auxiliaire</a:t>
                      </a:r>
                      <a:r>
                        <a:rPr sz="1000" b="1" spc="25" dirty="0">
                          <a:latin typeface="Calibri"/>
                          <a:cs typeface="Calibri"/>
                        </a:rPr>
                        <a:t> </a:t>
                      </a:r>
                      <a:r>
                        <a:rPr sz="1000" b="1" spc="-5" dirty="0">
                          <a:latin typeface="Calibri"/>
                          <a:cs typeface="Calibri"/>
                        </a:rPr>
                        <a:t>dans</a:t>
                      </a:r>
                      <a:r>
                        <a:rPr sz="1000" b="1" spc="-15" dirty="0">
                          <a:latin typeface="Calibri"/>
                          <a:cs typeface="Calibri"/>
                        </a:rPr>
                        <a:t> </a:t>
                      </a:r>
                      <a:r>
                        <a:rPr sz="1000" b="1" spc="-5" dirty="0">
                          <a:latin typeface="Calibri"/>
                          <a:cs typeface="Calibri"/>
                        </a:rPr>
                        <a:t>le</a:t>
                      </a:r>
                      <a:r>
                        <a:rPr sz="1000" b="1" spc="5" dirty="0">
                          <a:latin typeface="Calibri"/>
                          <a:cs typeface="Calibri"/>
                        </a:rPr>
                        <a:t> </a:t>
                      </a:r>
                      <a:r>
                        <a:rPr sz="1000" b="1" spc="-5" dirty="0">
                          <a:latin typeface="Calibri"/>
                          <a:cs typeface="Calibri"/>
                        </a:rPr>
                        <a:t>cadre</a:t>
                      </a:r>
                      <a:r>
                        <a:rPr sz="1000" b="1" spc="-25" dirty="0">
                          <a:latin typeface="Calibri"/>
                          <a:cs typeface="Calibri"/>
                        </a:rPr>
                        <a:t> </a:t>
                      </a:r>
                      <a:r>
                        <a:rPr sz="1000" b="1" spc="-5" dirty="0">
                          <a:latin typeface="Calibri"/>
                          <a:cs typeface="Calibri"/>
                        </a:rPr>
                        <a:t>des</a:t>
                      </a:r>
                      <a:r>
                        <a:rPr sz="1000" b="1" spc="-15" dirty="0">
                          <a:latin typeface="Calibri"/>
                          <a:cs typeface="Calibri"/>
                        </a:rPr>
                        <a:t> </a:t>
                      </a:r>
                      <a:r>
                        <a:rPr sz="1000" b="1" spc="-5" dirty="0">
                          <a:latin typeface="Calibri"/>
                          <a:cs typeface="Calibri"/>
                        </a:rPr>
                        <a:t>activités </a:t>
                      </a:r>
                      <a:r>
                        <a:rPr sz="1000" b="1" spc="-210" dirty="0">
                          <a:latin typeface="Calibri"/>
                          <a:cs typeface="Calibri"/>
                        </a:rPr>
                        <a:t> </a:t>
                      </a:r>
                      <a:r>
                        <a:rPr sz="1000" b="1" spc="-5" dirty="0">
                          <a:latin typeface="Calibri"/>
                          <a:cs typeface="Calibri"/>
                        </a:rPr>
                        <a:t>professionnelles</a:t>
                      </a:r>
                      <a:endParaRPr sz="1000">
                        <a:latin typeface="Calibri"/>
                        <a:cs typeface="Calibr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80"/>
                        </a:spcBef>
                      </a:pPr>
                      <a:r>
                        <a:rPr sz="900" dirty="0">
                          <a:latin typeface="Calibri"/>
                          <a:cs typeface="Calibri"/>
                        </a:rPr>
                        <a:t>2/3</a:t>
                      </a:r>
                      <a:r>
                        <a:rPr sz="900" spc="-1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la</a:t>
                      </a:r>
                      <a:r>
                        <a:rPr sz="900" spc="-15" dirty="0">
                          <a:latin typeface="Calibri"/>
                          <a:cs typeface="Calibri"/>
                        </a:rPr>
                        <a:t> </a:t>
                      </a:r>
                      <a:r>
                        <a:rPr sz="900" spc="-5" dirty="0">
                          <a:latin typeface="Calibri"/>
                          <a:cs typeface="Calibri"/>
                        </a:rPr>
                        <a:t>dépense,</a:t>
                      </a:r>
                      <a:r>
                        <a:rPr sz="900" spc="35" dirty="0">
                          <a:latin typeface="Calibri"/>
                          <a:cs typeface="Calibri"/>
                        </a:rPr>
                        <a:t> </a:t>
                      </a:r>
                      <a:r>
                        <a:rPr sz="900" spc="-5" dirty="0">
                          <a:latin typeface="Calibri"/>
                          <a:cs typeface="Calibri"/>
                        </a:rPr>
                        <a:t>le</a:t>
                      </a:r>
                      <a:r>
                        <a:rPr sz="900" spc="5" dirty="0">
                          <a:latin typeface="Calibri"/>
                          <a:cs typeface="Calibri"/>
                        </a:rPr>
                        <a:t> </a:t>
                      </a:r>
                      <a:r>
                        <a:rPr sz="900" spc="-5" dirty="0">
                          <a:latin typeface="Calibri"/>
                          <a:cs typeface="Calibri"/>
                        </a:rPr>
                        <a:t>tiers</a:t>
                      </a:r>
                      <a:r>
                        <a:rPr sz="900" spc="5" dirty="0">
                          <a:latin typeface="Calibri"/>
                          <a:cs typeface="Calibri"/>
                        </a:rPr>
                        <a:t> </a:t>
                      </a:r>
                      <a:r>
                        <a:rPr sz="900" spc="-5" dirty="0">
                          <a:latin typeface="Calibri"/>
                          <a:cs typeface="Calibri"/>
                        </a:rPr>
                        <a:t>restant</a:t>
                      </a:r>
                      <a:r>
                        <a:rPr sz="900" spc="10" dirty="0">
                          <a:latin typeface="Calibri"/>
                          <a:cs typeface="Calibri"/>
                        </a:rPr>
                        <a:t> </a:t>
                      </a:r>
                      <a:r>
                        <a:rPr sz="900" spc="-5" dirty="0">
                          <a:latin typeface="Calibri"/>
                          <a:cs typeface="Calibri"/>
                        </a:rPr>
                        <a:t>étant</a:t>
                      </a:r>
                      <a:r>
                        <a:rPr sz="900" dirty="0">
                          <a:latin typeface="Calibri"/>
                          <a:cs typeface="Calibri"/>
                        </a:rPr>
                        <a:t> à</a:t>
                      </a:r>
                      <a:r>
                        <a:rPr sz="900" spc="-15" dirty="0">
                          <a:latin typeface="Calibri"/>
                          <a:cs typeface="Calibri"/>
                        </a:rPr>
                        <a:t> </a:t>
                      </a:r>
                      <a:r>
                        <a:rPr sz="900" spc="-5" dirty="0">
                          <a:latin typeface="Calibri"/>
                          <a:cs typeface="Calibri"/>
                        </a:rPr>
                        <a:t>la charge</a:t>
                      </a:r>
                      <a:r>
                        <a:rPr sz="900" spc="-20"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l’employeur.</a:t>
                      </a:r>
                      <a:endParaRPr sz="900">
                        <a:latin typeface="Calibri"/>
                        <a:cs typeface="Calibri"/>
                      </a:endParaRPr>
                    </a:p>
                    <a:p>
                      <a:pPr algn="ctr">
                        <a:lnSpc>
                          <a:spcPct val="100000"/>
                        </a:lnSpc>
                      </a:pPr>
                      <a:r>
                        <a:rPr sz="900" spc="-5" dirty="0">
                          <a:latin typeface="Calibri"/>
                          <a:cs typeface="Calibri"/>
                        </a:rPr>
                        <a:t>Dans</a:t>
                      </a:r>
                      <a:r>
                        <a:rPr sz="900" spc="-15" dirty="0">
                          <a:latin typeface="Calibri"/>
                          <a:cs typeface="Calibri"/>
                        </a:rPr>
                        <a:t> </a:t>
                      </a:r>
                      <a:r>
                        <a:rPr sz="900" dirty="0">
                          <a:latin typeface="Calibri"/>
                          <a:cs typeface="Calibri"/>
                        </a:rPr>
                        <a:t>la</a:t>
                      </a:r>
                      <a:r>
                        <a:rPr sz="900" spc="-15" dirty="0">
                          <a:latin typeface="Calibri"/>
                          <a:cs typeface="Calibri"/>
                        </a:rPr>
                        <a:t> </a:t>
                      </a:r>
                      <a:r>
                        <a:rPr sz="900" spc="-5" dirty="0">
                          <a:latin typeface="Calibri"/>
                          <a:cs typeface="Calibri"/>
                        </a:rPr>
                        <a:t>limite</a:t>
                      </a:r>
                      <a:r>
                        <a:rPr sz="900" spc="20" dirty="0">
                          <a:latin typeface="Calibri"/>
                          <a:cs typeface="Calibri"/>
                        </a:rPr>
                        <a:t> </a:t>
                      </a:r>
                      <a:r>
                        <a:rPr sz="900" spc="-5" dirty="0">
                          <a:latin typeface="Calibri"/>
                          <a:cs typeface="Calibri"/>
                        </a:rPr>
                        <a:t>de</a:t>
                      </a:r>
                      <a:r>
                        <a:rPr sz="900" dirty="0">
                          <a:latin typeface="Calibri"/>
                          <a:cs typeface="Calibri"/>
                        </a:rPr>
                        <a:t> 7</a:t>
                      </a:r>
                      <a:r>
                        <a:rPr sz="900" spc="-20" dirty="0">
                          <a:latin typeface="Calibri"/>
                          <a:cs typeface="Calibri"/>
                        </a:rPr>
                        <a:t> </a:t>
                      </a:r>
                      <a:r>
                        <a:rPr sz="900" spc="-5" dirty="0">
                          <a:latin typeface="Calibri"/>
                          <a:cs typeface="Calibri"/>
                        </a:rPr>
                        <a:t>heures</a:t>
                      </a:r>
                      <a:r>
                        <a:rPr sz="900" spc="10" dirty="0">
                          <a:latin typeface="Calibri"/>
                          <a:cs typeface="Calibri"/>
                        </a:rPr>
                        <a:t> </a:t>
                      </a:r>
                      <a:r>
                        <a:rPr sz="900" spc="-5" dirty="0">
                          <a:latin typeface="Calibri"/>
                          <a:cs typeface="Calibri"/>
                        </a:rPr>
                        <a:t>par</a:t>
                      </a:r>
                      <a:r>
                        <a:rPr sz="900" spc="-10" dirty="0">
                          <a:latin typeface="Calibri"/>
                          <a:cs typeface="Calibri"/>
                        </a:rPr>
                        <a:t> </a:t>
                      </a:r>
                      <a:r>
                        <a:rPr sz="900" spc="-5" dirty="0">
                          <a:latin typeface="Calibri"/>
                          <a:cs typeface="Calibri"/>
                        </a:rPr>
                        <a:t>jour.</a:t>
                      </a:r>
                      <a:endParaRPr sz="900">
                        <a:latin typeface="Calibri"/>
                        <a:cs typeface="Calibri"/>
                      </a:endParaRPr>
                    </a:p>
                    <a:p>
                      <a:pPr marL="1417955" marR="1410335" algn="ctr">
                        <a:lnSpc>
                          <a:spcPct val="100000"/>
                        </a:lnSpc>
                      </a:pPr>
                      <a:r>
                        <a:rPr sz="900" dirty="0">
                          <a:latin typeface="Calibri"/>
                          <a:cs typeface="Calibri"/>
                        </a:rPr>
                        <a:t>228</a:t>
                      </a:r>
                      <a:r>
                        <a:rPr sz="900" spc="-35" dirty="0">
                          <a:latin typeface="Calibri"/>
                          <a:cs typeface="Calibri"/>
                        </a:rPr>
                        <a:t> </a:t>
                      </a:r>
                      <a:r>
                        <a:rPr sz="900" spc="-5" dirty="0">
                          <a:latin typeface="Calibri"/>
                          <a:cs typeface="Calibri"/>
                        </a:rPr>
                        <a:t>jours</a:t>
                      </a:r>
                      <a:r>
                        <a:rPr sz="900" spc="-20" dirty="0">
                          <a:latin typeface="Calibri"/>
                          <a:cs typeface="Calibri"/>
                        </a:rPr>
                        <a:t> </a:t>
                      </a:r>
                      <a:r>
                        <a:rPr sz="900" spc="-5" dirty="0">
                          <a:latin typeface="Calibri"/>
                          <a:cs typeface="Calibri"/>
                        </a:rPr>
                        <a:t>maximum</a:t>
                      </a:r>
                      <a:r>
                        <a:rPr sz="900" spc="10" dirty="0">
                          <a:latin typeface="Calibri"/>
                          <a:cs typeface="Calibri"/>
                        </a:rPr>
                        <a:t> </a:t>
                      </a:r>
                      <a:r>
                        <a:rPr sz="900" spc="-5" dirty="0">
                          <a:latin typeface="Calibri"/>
                          <a:cs typeface="Calibri"/>
                        </a:rPr>
                        <a:t>par</a:t>
                      </a:r>
                      <a:r>
                        <a:rPr sz="900" spc="-15" dirty="0">
                          <a:latin typeface="Calibri"/>
                          <a:cs typeface="Calibri"/>
                        </a:rPr>
                        <a:t> </a:t>
                      </a:r>
                      <a:r>
                        <a:rPr sz="900" spc="-5" dirty="0">
                          <a:latin typeface="Calibri"/>
                          <a:cs typeface="Calibri"/>
                        </a:rPr>
                        <a:t>an. </a:t>
                      </a:r>
                      <a:r>
                        <a:rPr sz="900" spc="-190" dirty="0">
                          <a:latin typeface="Calibri"/>
                          <a:cs typeface="Calibri"/>
                        </a:rPr>
                        <a:t> </a:t>
                      </a:r>
                      <a:r>
                        <a:rPr sz="900" spc="-5" dirty="0">
                          <a:latin typeface="Calibri"/>
                          <a:cs typeface="Calibri"/>
                        </a:rPr>
                        <a:t>Renouvellement</a:t>
                      </a:r>
                      <a:r>
                        <a:rPr sz="900" spc="40" dirty="0">
                          <a:latin typeface="Calibri"/>
                          <a:cs typeface="Calibri"/>
                        </a:rPr>
                        <a:t> </a:t>
                      </a:r>
                      <a:r>
                        <a:rPr sz="900" spc="-5" dirty="0">
                          <a:latin typeface="Calibri"/>
                          <a:cs typeface="Calibri"/>
                        </a:rPr>
                        <a:t>annuel</a:t>
                      </a:r>
                      <a:endParaRPr sz="900">
                        <a:latin typeface="Calibri"/>
                        <a:cs typeface="Calibri"/>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1280" marR="73660" algn="ctr">
                        <a:lnSpc>
                          <a:spcPct val="100000"/>
                        </a:lnSpc>
                        <a:spcBef>
                          <a:spcPts val="130"/>
                        </a:spcBef>
                      </a:pPr>
                      <a:r>
                        <a:rPr sz="900" spc="-5" dirty="0">
                          <a:latin typeface="Calibri"/>
                          <a:cs typeface="Calibri"/>
                        </a:rPr>
                        <a:t>Compensation</a:t>
                      </a:r>
                      <a:r>
                        <a:rPr sz="900" spc="5" dirty="0">
                          <a:latin typeface="Calibri"/>
                          <a:cs typeface="Calibri"/>
                        </a:rPr>
                        <a:t> </a:t>
                      </a:r>
                      <a:r>
                        <a:rPr sz="900" spc="-5" dirty="0">
                          <a:latin typeface="Calibri"/>
                          <a:cs typeface="Calibri"/>
                        </a:rPr>
                        <a:t>des</a:t>
                      </a:r>
                      <a:r>
                        <a:rPr sz="900" spc="10" dirty="0">
                          <a:latin typeface="Calibri"/>
                          <a:cs typeface="Calibri"/>
                        </a:rPr>
                        <a:t> </a:t>
                      </a:r>
                      <a:r>
                        <a:rPr sz="900" spc="-5" dirty="0">
                          <a:latin typeface="Calibri"/>
                          <a:cs typeface="Calibri"/>
                        </a:rPr>
                        <a:t>tâches que</a:t>
                      </a:r>
                      <a:r>
                        <a:rPr sz="900" spc="10"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personne</a:t>
                      </a:r>
                      <a:r>
                        <a:rPr sz="900" spc="15" dirty="0">
                          <a:latin typeface="Calibri"/>
                          <a:cs typeface="Calibri"/>
                        </a:rPr>
                        <a:t> </a:t>
                      </a:r>
                      <a:r>
                        <a:rPr sz="900" spc="-5" dirty="0">
                          <a:latin typeface="Calibri"/>
                          <a:cs typeface="Calibri"/>
                        </a:rPr>
                        <a:t>ne</a:t>
                      </a:r>
                      <a:r>
                        <a:rPr sz="900" spc="10" dirty="0">
                          <a:latin typeface="Calibri"/>
                          <a:cs typeface="Calibri"/>
                        </a:rPr>
                        <a:t> </a:t>
                      </a:r>
                      <a:r>
                        <a:rPr sz="900" spc="-5" dirty="0">
                          <a:latin typeface="Calibri"/>
                          <a:cs typeface="Calibri"/>
                        </a:rPr>
                        <a:t>peut</a:t>
                      </a:r>
                      <a:r>
                        <a:rPr sz="900" spc="10" dirty="0">
                          <a:latin typeface="Calibri"/>
                          <a:cs typeface="Calibri"/>
                        </a:rPr>
                        <a:t> </a:t>
                      </a:r>
                      <a:r>
                        <a:rPr sz="900" spc="-5" dirty="0">
                          <a:latin typeface="Calibri"/>
                          <a:cs typeface="Calibri"/>
                        </a:rPr>
                        <a:t>pas réaliser</a:t>
                      </a:r>
                      <a:r>
                        <a:rPr sz="900" spc="25" dirty="0">
                          <a:latin typeface="Calibri"/>
                          <a:cs typeface="Calibri"/>
                        </a:rPr>
                        <a:t> </a:t>
                      </a:r>
                      <a:r>
                        <a:rPr sz="900" spc="-5" dirty="0">
                          <a:latin typeface="Calibri"/>
                          <a:cs typeface="Calibri"/>
                        </a:rPr>
                        <a:t>en</a:t>
                      </a:r>
                      <a:r>
                        <a:rPr sz="900" spc="10" dirty="0">
                          <a:latin typeface="Calibri"/>
                          <a:cs typeface="Calibri"/>
                        </a:rPr>
                        <a:t> </a:t>
                      </a:r>
                      <a:r>
                        <a:rPr sz="900" spc="-5" dirty="0">
                          <a:latin typeface="Calibri"/>
                          <a:cs typeface="Calibri"/>
                        </a:rPr>
                        <a:t>raison de </a:t>
                      </a:r>
                      <a:r>
                        <a:rPr sz="900" spc="-190" dirty="0">
                          <a:latin typeface="Calibri"/>
                          <a:cs typeface="Calibri"/>
                        </a:rPr>
                        <a:t> </a:t>
                      </a:r>
                      <a:r>
                        <a:rPr sz="900" spc="-5" dirty="0">
                          <a:latin typeface="Calibri"/>
                          <a:cs typeface="Calibri"/>
                        </a:rPr>
                        <a:t>son</a:t>
                      </a:r>
                      <a:r>
                        <a:rPr sz="900" spc="-10" dirty="0">
                          <a:latin typeface="Calibri"/>
                          <a:cs typeface="Calibri"/>
                        </a:rPr>
                        <a:t> </a:t>
                      </a:r>
                      <a:r>
                        <a:rPr sz="900" spc="-5" dirty="0">
                          <a:latin typeface="Calibri"/>
                          <a:cs typeface="Calibri"/>
                        </a:rPr>
                        <a:t>handicap.</a:t>
                      </a:r>
                      <a:endParaRPr sz="900">
                        <a:latin typeface="Calibri"/>
                        <a:cs typeface="Calibri"/>
                      </a:endParaRPr>
                    </a:p>
                    <a:p>
                      <a:pPr algn="ctr">
                        <a:lnSpc>
                          <a:spcPct val="100000"/>
                        </a:lnSpc>
                        <a:spcBef>
                          <a:spcPts val="5"/>
                        </a:spcBef>
                      </a:pPr>
                      <a:r>
                        <a:rPr sz="900" spc="-5" dirty="0">
                          <a:latin typeface="Calibri"/>
                          <a:cs typeface="Calibri"/>
                        </a:rPr>
                        <a:t>Nécessité</a:t>
                      </a:r>
                      <a:r>
                        <a:rPr sz="900"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fournir</a:t>
                      </a:r>
                      <a:r>
                        <a:rPr sz="900" spc="5" dirty="0">
                          <a:latin typeface="Calibri"/>
                          <a:cs typeface="Calibri"/>
                        </a:rPr>
                        <a:t> </a:t>
                      </a:r>
                      <a:r>
                        <a:rPr sz="900" spc="-5" dirty="0">
                          <a:latin typeface="Calibri"/>
                          <a:cs typeface="Calibri"/>
                        </a:rPr>
                        <a:t>les</a:t>
                      </a:r>
                      <a:r>
                        <a:rPr sz="900" spc="10" dirty="0">
                          <a:latin typeface="Calibri"/>
                          <a:cs typeface="Calibri"/>
                        </a:rPr>
                        <a:t> </a:t>
                      </a:r>
                      <a:r>
                        <a:rPr sz="900" spc="-5" dirty="0">
                          <a:latin typeface="Calibri"/>
                          <a:cs typeface="Calibri"/>
                        </a:rPr>
                        <a:t>fiches</a:t>
                      </a:r>
                      <a:r>
                        <a:rPr sz="900" spc="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poste</a:t>
                      </a:r>
                      <a:r>
                        <a:rPr sz="900" spc="-10" dirty="0">
                          <a:latin typeface="Calibri"/>
                          <a:cs typeface="Calibri"/>
                        </a:rPr>
                        <a:t> </a:t>
                      </a:r>
                      <a:r>
                        <a:rPr sz="900" spc="-5" dirty="0">
                          <a:latin typeface="Calibri"/>
                          <a:cs typeface="Calibri"/>
                        </a:rPr>
                        <a:t>des</a:t>
                      </a:r>
                      <a:r>
                        <a:rPr sz="900" spc="10" dirty="0">
                          <a:latin typeface="Calibri"/>
                          <a:cs typeface="Calibri"/>
                        </a:rPr>
                        <a:t> </a:t>
                      </a:r>
                      <a:r>
                        <a:rPr sz="900" spc="-10" dirty="0">
                          <a:latin typeface="Calibri"/>
                          <a:cs typeface="Calibri"/>
                        </a:rPr>
                        <a:t>deux</a:t>
                      </a:r>
                      <a:r>
                        <a:rPr sz="900" spc="15" dirty="0">
                          <a:latin typeface="Calibri"/>
                          <a:cs typeface="Calibri"/>
                        </a:rPr>
                        <a:t> </a:t>
                      </a:r>
                      <a:r>
                        <a:rPr sz="900" spc="-5" dirty="0">
                          <a:latin typeface="Calibri"/>
                          <a:cs typeface="Calibri"/>
                        </a:rPr>
                        <a:t>professionnels</a:t>
                      </a:r>
                      <a:r>
                        <a:rPr sz="900" spc="30" dirty="0">
                          <a:latin typeface="Calibri"/>
                          <a:cs typeface="Calibri"/>
                        </a:rPr>
                        <a:t> </a:t>
                      </a:r>
                      <a:r>
                        <a:rPr sz="900" spc="-5" dirty="0">
                          <a:latin typeface="Calibri"/>
                          <a:cs typeface="Calibri"/>
                        </a:rPr>
                        <a:t>(régime</a:t>
                      </a:r>
                      <a:r>
                        <a:rPr sz="900" spc="30" dirty="0">
                          <a:latin typeface="Calibri"/>
                          <a:cs typeface="Calibri"/>
                        </a:rPr>
                        <a:t> </a:t>
                      </a:r>
                      <a:r>
                        <a:rPr sz="900" spc="-5" dirty="0">
                          <a:latin typeface="Calibri"/>
                          <a:cs typeface="Calibri"/>
                        </a:rPr>
                        <a:t>de</a:t>
                      </a:r>
                      <a:endParaRPr sz="900">
                        <a:latin typeface="Calibri"/>
                        <a:cs typeface="Calibri"/>
                      </a:endParaRPr>
                    </a:p>
                    <a:p>
                      <a:pPr marL="1270" algn="ctr">
                        <a:lnSpc>
                          <a:spcPct val="100000"/>
                        </a:lnSpc>
                      </a:pPr>
                      <a:r>
                        <a:rPr sz="900" spc="-5" dirty="0">
                          <a:latin typeface="Calibri"/>
                          <a:cs typeface="Calibri"/>
                        </a:rPr>
                        <a:t>travail</a:t>
                      </a:r>
                      <a:r>
                        <a:rPr sz="900" spc="-10"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l’aidé</a:t>
                      </a:r>
                      <a:r>
                        <a:rPr sz="900" spc="5" dirty="0">
                          <a:latin typeface="Calibri"/>
                          <a:cs typeface="Calibri"/>
                        </a:rPr>
                        <a:t> </a:t>
                      </a:r>
                      <a:r>
                        <a:rPr sz="900" spc="-5" dirty="0">
                          <a:latin typeface="Calibri"/>
                          <a:cs typeface="Calibri"/>
                        </a:rPr>
                        <a:t>et</a:t>
                      </a:r>
                      <a:r>
                        <a:rPr sz="900" dirty="0">
                          <a:latin typeface="Calibri"/>
                          <a:cs typeface="Calibri"/>
                        </a:rPr>
                        <a:t> </a:t>
                      </a:r>
                      <a:r>
                        <a:rPr sz="900" spc="-5" dirty="0">
                          <a:latin typeface="Calibri"/>
                          <a:cs typeface="Calibri"/>
                        </a:rPr>
                        <a:t>de l’aidant).</a:t>
                      </a:r>
                      <a:endParaRPr sz="900">
                        <a:latin typeface="Calibri"/>
                        <a:cs typeface="Calibri"/>
                      </a:endParaRPr>
                    </a:p>
                    <a:p>
                      <a:pPr algn="ctr">
                        <a:lnSpc>
                          <a:spcPts val="1035"/>
                        </a:lnSpc>
                      </a:pPr>
                      <a:r>
                        <a:rPr sz="900" dirty="0">
                          <a:latin typeface="Calibri"/>
                          <a:cs typeface="Calibri"/>
                        </a:rPr>
                        <a:t>La</a:t>
                      </a:r>
                      <a:r>
                        <a:rPr sz="900" spc="-25" dirty="0">
                          <a:latin typeface="Calibri"/>
                          <a:cs typeface="Calibri"/>
                        </a:rPr>
                        <a:t> </a:t>
                      </a:r>
                      <a:r>
                        <a:rPr sz="900" spc="-5" dirty="0">
                          <a:latin typeface="Calibri"/>
                          <a:cs typeface="Calibri"/>
                        </a:rPr>
                        <a:t>prise</a:t>
                      </a:r>
                      <a:r>
                        <a:rPr sz="900" spc="15" dirty="0">
                          <a:latin typeface="Calibri"/>
                          <a:cs typeface="Calibri"/>
                        </a:rPr>
                        <a:t> </a:t>
                      </a:r>
                      <a:r>
                        <a:rPr sz="900" spc="-5" dirty="0">
                          <a:latin typeface="Calibri"/>
                          <a:cs typeface="Calibri"/>
                        </a:rPr>
                        <a:t>en</a:t>
                      </a:r>
                      <a:r>
                        <a:rPr sz="900" spc="5" dirty="0">
                          <a:latin typeface="Calibri"/>
                          <a:cs typeface="Calibri"/>
                        </a:rPr>
                        <a:t> </a:t>
                      </a:r>
                      <a:r>
                        <a:rPr sz="900" spc="-5" dirty="0">
                          <a:latin typeface="Calibri"/>
                          <a:cs typeface="Calibri"/>
                        </a:rPr>
                        <a:t>charge de l'auxiliaire</a:t>
                      </a:r>
                      <a:r>
                        <a:rPr sz="900" spc="35" dirty="0">
                          <a:latin typeface="Calibri"/>
                          <a:cs typeface="Calibri"/>
                        </a:rPr>
                        <a:t> </a:t>
                      </a:r>
                      <a:r>
                        <a:rPr sz="900" spc="-5" dirty="0">
                          <a:latin typeface="Calibri"/>
                          <a:cs typeface="Calibri"/>
                        </a:rPr>
                        <a:t>de</a:t>
                      </a:r>
                      <a:r>
                        <a:rPr sz="900" spc="5" dirty="0">
                          <a:latin typeface="Calibri"/>
                          <a:cs typeface="Calibri"/>
                        </a:rPr>
                        <a:t> </a:t>
                      </a:r>
                      <a:r>
                        <a:rPr sz="900" dirty="0">
                          <a:latin typeface="Calibri"/>
                          <a:cs typeface="Calibri"/>
                        </a:rPr>
                        <a:t>vie</a:t>
                      </a:r>
                      <a:r>
                        <a:rPr sz="900" spc="15" dirty="0">
                          <a:latin typeface="Calibri"/>
                          <a:cs typeface="Calibri"/>
                        </a:rPr>
                        <a:t> </a:t>
                      </a:r>
                      <a:r>
                        <a:rPr sz="900" spc="-5" dirty="0">
                          <a:latin typeface="Calibri"/>
                          <a:cs typeface="Calibri"/>
                        </a:rPr>
                        <a:t>se fait</a:t>
                      </a:r>
                      <a:r>
                        <a:rPr sz="900" dirty="0">
                          <a:latin typeface="Calibri"/>
                          <a:cs typeface="Calibri"/>
                        </a:rPr>
                        <a:t> </a:t>
                      </a:r>
                      <a:r>
                        <a:rPr sz="900" spc="-5" dirty="0">
                          <a:latin typeface="Calibri"/>
                          <a:cs typeface="Calibri"/>
                        </a:rPr>
                        <a:t>uniquement</a:t>
                      </a:r>
                      <a:r>
                        <a:rPr sz="900" spc="50" dirty="0">
                          <a:latin typeface="Calibri"/>
                          <a:cs typeface="Calibri"/>
                        </a:rPr>
                        <a:t> </a:t>
                      </a:r>
                      <a:r>
                        <a:rPr sz="900" spc="-5" dirty="0">
                          <a:latin typeface="Calibri"/>
                          <a:cs typeface="Calibri"/>
                        </a:rPr>
                        <a:t>si</a:t>
                      </a:r>
                      <a:r>
                        <a:rPr sz="900" spc="5" dirty="0">
                          <a:latin typeface="Calibri"/>
                          <a:cs typeface="Calibri"/>
                        </a:rPr>
                        <a:t> </a:t>
                      </a:r>
                      <a:r>
                        <a:rPr sz="900" spc="-5" dirty="0">
                          <a:latin typeface="Calibri"/>
                          <a:cs typeface="Calibri"/>
                        </a:rPr>
                        <a:t>l'aidé</a:t>
                      </a:r>
                      <a:r>
                        <a:rPr sz="900" spc="5" dirty="0">
                          <a:latin typeface="Calibri"/>
                          <a:cs typeface="Calibri"/>
                        </a:rPr>
                        <a:t> </a:t>
                      </a:r>
                      <a:r>
                        <a:rPr sz="900" spc="-5" dirty="0">
                          <a:latin typeface="Calibri"/>
                          <a:cs typeface="Calibri"/>
                        </a:rPr>
                        <a:t>est</a:t>
                      </a:r>
                      <a:r>
                        <a:rPr sz="900" dirty="0">
                          <a:latin typeface="Calibri"/>
                          <a:cs typeface="Calibri"/>
                        </a:rPr>
                        <a:t> </a:t>
                      </a:r>
                      <a:r>
                        <a:rPr sz="900" spc="-5" dirty="0">
                          <a:latin typeface="Calibri"/>
                          <a:cs typeface="Calibri"/>
                        </a:rPr>
                        <a:t>présent.</a:t>
                      </a:r>
                      <a:endParaRPr sz="9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17847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gn="ctr">
                        <a:lnSpc>
                          <a:spcPct val="100000"/>
                        </a:lnSpc>
                        <a:spcBef>
                          <a:spcPts val="750"/>
                        </a:spcBef>
                      </a:pPr>
                      <a:r>
                        <a:rPr sz="1000" b="1" spc="-5" dirty="0">
                          <a:latin typeface="Calibri"/>
                          <a:cs typeface="Calibri"/>
                        </a:rPr>
                        <a:t>Tutorat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ts val="1025"/>
                        </a:lnSpc>
                      </a:pPr>
                      <a:r>
                        <a:rPr sz="900" spc="-5" dirty="0">
                          <a:latin typeface="Calibri"/>
                          <a:cs typeface="Calibri"/>
                        </a:rPr>
                        <a:t>.Rémunération</a:t>
                      </a:r>
                      <a:r>
                        <a:rPr sz="900" spc="15" dirty="0">
                          <a:latin typeface="Calibri"/>
                          <a:cs typeface="Calibri"/>
                        </a:rPr>
                        <a:t> </a:t>
                      </a:r>
                      <a:r>
                        <a:rPr sz="900" spc="-5" dirty="0">
                          <a:latin typeface="Calibri"/>
                          <a:cs typeface="Calibri"/>
                        </a:rPr>
                        <a:t>brute</a:t>
                      </a:r>
                      <a:r>
                        <a:rPr sz="900" spc="10" dirty="0">
                          <a:latin typeface="Calibri"/>
                          <a:cs typeface="Calibri"/>
                        </a:rPr>
                        <a:t> </a:t>
                      </a:r>
                      <a:r>
                        <a:rPr sz="900" spc="-5" dirty="0">
                          <a:latin typeface="Calibri"/>
                          <a:cs typeface="Calibri"/>
                        </a:rPr>
                        <a:t>chargée,</a:t>
                      </a:r>
                      <a:r>
                        <a:rPr sz="900" dirty="0">
                          <a:latin typeface="Calibri"/>
                          <a:cs typeface="Calibri"/>
                        </a:rPr>
                        <a:t> </a:t>
                      </a:r>
                      <a:r>
                        <a:rPr sz="900" spc="-5" dirty="0">
                          <a:latin typeface="Calibri"/>
                          <a:cs typeface="Calibri"/>
                        </a:rPr>
                        <a:t>hors</a:t>
                      </a:r>
                      <a:r>
                        <a:rPr sz="900" spc="10" dirty="0">
                          <a:latin typeface="Calibri"/>
                          <a:cs typeface="Calibri"/>
                        </a:rPr>
                        <a:t> </a:t>
                      </a:r>
                      <a:r>
                        <a:rPr sz="900" spc="-5" dirty="0">
                          <a:latin typeface="Calibri"/>
                          <a:cs typeface="Calibri"/>
                        </a:rPr>
                        <a:t>prime</a:t>
                      </a:r>
                      <a:r>
                        <a:rPr sz="900" spc="5" dirty="0">
                          <a:latin typeface="Calibri"/>
                          <a:cs typeface="Calibri"/>
                        </a:rPr>
                        <a:t> </a:t>
                      </a:r>
                      <a:r>
                        <a:rPr sz="900" spc="-5" dirty="0">
                          <a:latin typeface="Calibri"/>
                          <a:cs typeface="Calibri"/>
                        </a:rPr>
                        <a:t>exceptionnelle</a:t>
                      </a:r>
                      <a:r>
                        <a:rPr sz="900" spc="60" dirty="0">
                          <a:latin typeface="Calibri"/>
                          <a:cs typeface="Calibri"/>
                        </a:rPr>
                        <a:t> </a:t>
                      </a:r>
                      <a:r>
                        <a:rPr sz="900" spc="-5" dirty="0">
                          <a:latin typeface="Calibri"/>
                          <a:cs typeface="Calibri"/>
                        </a:rPr>
                        <a:t>non</a:t>
                      </a:r>
                      <a:r>
                        <a:rPr sz="900" spc="10" dirty="0">
                          <a:latin typeface="Calibri"/>
                          <a:cs typeface="Calibri"/>
                        </a:rPr>
                        <a:t> </a:t>
                      </a:r>
                      <a:r>
                        <a:rPr sz="900" spc="-5" dirty="0">
                          <a:latin typeface="Calibri"/>
                          <a:cs typeface="Calibri"/>
                        </a:rPr>
                        <a:t>mensualisée,</a:t>
                      </a:r>
                      <a:r>
                        <a:rPr sz="900" spc="35" dirty="0">
                          <a:latin typeface="Calibri"/>
                          <a:cs typeface="Calibri"/>
                        </a:rPr>
                        <a:t> </a:t>
                      </a:r>
                      <a:r>
                        <a:rPr sz="900" spc="-5" dirty="0">
                          <a:latin typeface="Calibri"/>
                          <a:cs typeface="Calibri"/>
                        </a:rPr>
                        <a:t>de</a:t>
                      </a:r>
                      <a:r>
                        <a:rPr sz="900" spc="10" dirty="0">
                          <a:latin typeface="Calibri"/>
                          <a:cs typeface="Calibri"/>
                        </a:rPr>
                        <a:t> </a:t>
                      </a:r>
                      <a:r>
                        <a:rPr sz="900" spc="-5" dirty="0">
                          <a:latin typeface="Calibri"/>
                          <a:cs typeface="Calibri"/>
                        </a:rPr>
                        <a:t>la</a:t>
                      </a:r>
                      <a:endParaRPr sz="900">
                        <a:latin typeface="Calibri"/>
                        <a:cs typeface="Calibri"/>
                      </a:endParaRPr>
                    </a:p>
                    <a:p>
                      <a:pPr algn="ctr">
                        <a:lnSpc>
                          <a:spcPct val="100000"/>
                        </a:lnSpc>
                      </a:pPr>
                      <a:r>
                        <a:rPr sz="900" spc="-5" dirty="0">
                          <a:latin typeface="Calibri"/>
                          <a:cs typeface="Calibri"/>
                        </a:rPr>
                        <a:t>fonction</a:t>
                      </a:r>
                      <a:r>
                        <a:rPr sz="900" spc="-20" dirty="0">
                          <a:latin typeface="Calibri"/>
                          <a:cs typeface="Calibri"/>
                        </a:rPr>
                        <a:t> </a:t>
                      </a:r>
                      <a:r>
                        <a:rPr sz="900" spc="-5" dirty="0">
                          <a:latin typeface="Calibri"/>
                          <a:cs typeface="Calibri"/>
                        </a:rPr>
                        <a:t>de tutorat.</a:t>
                      </a:r>
                      <a:endParaRPr sz="900">
                        <a:latin typeface="Calibri"/>
                        <a:cs typeface="Calibri"/>
                      </a:endParaRPr>
                    </a:p>
                    <a:p>
                      <a:pPr marL="1375410" marR="1365885" algn="ctr">
                        <a:lnSpc>
                          <a:spcPct val="100000"/>
                        </a:lnSpc>
                      </a:pPr>
                      <a:r>
                        <a:rPr sz="900" dirty="0">
                          <a:latin typeface="Calibri"/>
                          <a:cs typeface="Calibri"/>
                        </a:rPr>
                        <a:t>228 </a:t>
                      </a:r>
                      <a:r>
                        <a:rPr sz="900" spc="-5" dirty="0">
                          <a:latin typeface="Calibri"/>
                          <a:cs typeface="Calibri"/>
                        </a:rPr>
                        <a:t>heures maximum par an. </a:t>
                      </a:r>
                      <a:r>
                        <a:rPr sz="900" spc="-195" dirty="0">
                          <a:latin typeface="Calibri"/>
                          <a:cs typeface="Calibri"/>
                        </a:rPr>
                        <a:t> </a:t>
                      </a:r>
                      <a:r>
                        <a:rPr sz="900" spc="-5" dirty="0">
                          <a:latin typeface="Calibri"/>
                          <a:cs typeface="Calibri"/>
                        </a:rPr>
                        <a:t>Renouvellement</a:t>
                      </a:r>
                      <a:r>
                        <a:rPr sz="900" spc="45" dirty="0">
                          <a:latin typeface="Calibri"/>
                          <a:cs typeface="Calibri"/>
                        </a:rPr>
                        <a:t> </a:t>
                      </a:r>
                      <a:r>
                        <a:rPr sz="900" spc="-5" dirty="0">
                          <a:latin typeface="Calibri"/>
                          <a:cs typeface="Calibri"/>
                        </a:rPr>
                        <a:t>annuel</a:t>
                      </a:r>
                      <a:endParaRPr sz="900">
                        <a:latin typeface="Calibri"/>
                        <a:cs typeface="Calibri"/>
                      </a:endParaRPr>
                    </a:p>
                    <a:p>
                      <a:pPr algn="ctr">
                        <a:lnSpc>
                          <a:spcPct val="100000"/>
                        </a:lnSpc>
                      </a:pPr>
                      <a:r>
                        <a:rPr sz="900" spc="-5" dirty="0">
                          <a:solidFill>
                            <a:srgbClr val="4471C4"/>
                          </a:solidFill>
                          <a:latin typeface="Calibri"/>
                          <a:cs typeface="Calibri"/>
                        </a:rPr>
                        <a:t>Dans</a:t>
                      </a:r>
                      <a:r>
                        <a:rPr sz="900" spc="-10" dirty="0">
                          <a:solidFill>
                            <a:srgbClr val="4471C4"/>
                          </a:solidFill>
                          <a:latin typeface="Calibri"/>
                          <a:cs typeface="Calibri"/>
                        </a:rPr>
                        <a:t> </a:t>
                      </a:r>
                      <a:r>
                        <a:rPr sz="900" dirty="0">
                          <a:solidFill>
                            <a:srgbClr val="4471C4"/>
                          </a:solidFill>
                          <a:latin typeface="Calibri"/>
                          <a:cs typeface="Calibri"/>
                        </a:rPr>
                        <a:t>la</a:t>
                      </a:r>
                      <a:r>
                        <a:rPr sz="900" spc="-20" dirty="0">
                          <a:solidFill>
                            <a:srgbClr val="4471C4"/>
                          </a:solidFill>
                          <a:latin typeface="Calibri"/>
                          <a:cs typeface="Calibri"/>
                        </a:rPr>
                        <a:t> </a:t>
                      </a:r>
                      <a:r>
                        <a:rPr sz="900" spc="-5" dirty="0">
                          <a:solidFill>
                            <a:srgbClr val="4471C4"/>
                          </a:solidFill>
                          <a:latin typeface="Calibri"/>
                          <a:cs typeface="Calibri"/>
                        </a:rPr>
                        <a:t>limite</a:t>
                      </a:r>
                      <a:r>
                        <a:rPr sz="900" spc="25" dirty="0">
                          <a:solidFill>
                            <a:srgbClr val="4471C4"/>
                          </a:solidFill>
                          <a:latin typeface="Calibri"/>
                          <a:cs typeface="Calibri"/>
                        </a:rPr>
                        <a:t> </a:t>
                      </a:r>
                      <a:r>
                        <a:rPr sz="900" spc="-5" dirty="0">
                          <a:solidFill>
                            <a:srgbClr val="4471C4"/>
                          </a:solidFill>
                          <a:latin typeface="Calibri"/>
                          <a:cs typeface="Calibri"/>
                        </a:rPr>
                        <a:t>de</a:t>
                      </a:r>
                      <a:r>
                        <a:rPr sz="900" spc="5" dirty="0">
                          <a:solidFill>
                            <a:srgbClr val="4471C4"/>
                          </a:solidFill>
                          <a:latin typeface="Calibri"/>
                          <a:cs typeface="Calibri"/>
                        </a:rPr>
                        <a:t> </a:t>
                      </a:r>
                      <a:r>
                        <a:rPr sz="900" dirty="0">
                          <a:solidFill>
                            <a:srgbClr val="4471C4"/>
                          </a:solidFill>
                          <a:latin typeface="Calibri"/>
                          <a:cs typeface="Calibri"/>
                        </a:rPr>
                        <a:t>3</a:t>
                      </a:r>
                      <a:r>
                        <a:rPr sz="900" spc="-20" dirty="0">
                          <a:solidFill>
                            <a:srgbClr val="4471C4"/>
                          </a:solidFill>
                          <a:latin typeface="Calibri"/>
                          <a:cs typeface="Calibri"/>
                        </a:rPr>
                        <a:t> </a:t>
                      </a:r>
                      <a:r>
                        <a:rPr sz="900" spc="-5" dirty="0">
                          <a:solidFill>
                            <a:srgbClr val="4471C4"/>
                          </a:solidFill>
                          <a:latin typeface="Calibri"/>
                          <a:cs typeface="Calibri"/>
                        </a:rPr>
                        <a:t>personnes</a:t>
                      </a:r>
                      <a:r>
                        <a:rPr sz="900" spc="10" dirty="0">
                          <a:solidFill>
                            <a:srgbClr val="4471C4"/>
                          </a:solidFill>
                          <a:latin typeface="Calibri"/>
                          <a:cs typeface="Calibri"/>
                        </a:rPr>
                        <a:t> </a:t>
                      </a:r>
                      <a:r>
                        <a:rPr sz="900" spc="-5" dirty="0">
                          <a:solidFill>
                            <a:srgbClr val="4471C4"/>
                          </a:solidFill>
                          <a:latin typeface="Calibri"/>
                          <a:cs typeface="Calibri"/>
                        </a:rPr>
                        <a:t>tutorées</a:t>
                      </a:r>
                      <a:r>
                        <a:rPr sz="900" spc="10" dirty="0">
                          <a:solidFill>
                            <a:srgbClr val="4471C4"/>
                          </a:solidFill>
                          <a:latin typeface="Calibri"/>
                          <a:cs typeface="Calibri"/>
                        </a:rPr>
                        <a:t> </a:t>
                      </a:r>
                      <a:r>
                        <a:rPr sz="900" spc="-5" dirty="0">
                          <a:solidFill>
                            <a:srgbClr val="4471C4"/>
                          </a:solidFill>
                          <a:latin typeface="Calibri"/>
                          <a:cs typeface="Calibri"/>
                        </a:rPr>
                        <a:t>par</a:t>
                      </a:r>
                      <a:r>
                        <a:rPr sz="900" spc="-15" dirty="0">
                          <a:solidFill>
                            <a:srgbClr val="4471C4"/>
                          </a:solidFill>
                          <a:latin typeface="Calibri"/>
                          <a:cs typeface="Calibri"/>
                        </a:rPr>
                        <a:t> </a:t>
                      </a:r>
                      <a:r>
                        <a:rPr sz="900" spc="-5" dirty="0">
                          <a:solidFill>
                            <a:srgbClr val="4471C4"/>
                          </a:solidFill>
                          <a:latin typeface="Calibri"/>
                          <a:cs typeface="Calibri"/>
                        </a:rPr>
                        <a:t>tuteur.</a:t>
                      </a:r>
                      <a:endParaRPr sz="900">
                        <a:latin typeface="Calibri"/>
                        <a:cs typeface="Calibri"/>
                      </a:endParaRPr>
                    </a:p>
                    <a:p>
                      <a:pPr algn="ctr">
                        <a:lnSpc>
                          <a:spcPct val="100000"/>
                        </a:lnSpc>
                      </a:pPr>
                      <a:r>
                        <a:rPr sz="900" dirty="0">
                          <a:solidFill>
                            <a:srgbClr val="FF0000"/>
                          </a:solidFill>
                          <a:latin typeface="Calibri"/>
                          <a:cs typeface="Calibri"/>
                        </a:rPr>
                        <a:t>A</a:t>
                      </a:r>
                      <a:r>
                        <a:rPr sz="900" spc="-10" dirty="0">
                          <a:solidFill>
                            <a:srgbClr val="FF0000"/>
                          </a:solidFill>
                          <a:latin typeface="Calibri"/>
                          <a:cs typeface="Calibri"/>
                        </a:rPr>
                        <a:t> </a:t>
                      </a:r>
                      <a:r>
                        <a:rPr sz="900" spc="-5" dirty="0">
                          <a:solidFill>
                            <a:srgbClr val="FF0000"/>
                          </a:solidFill>
                          <a:latin typeface="Calibri"/>
                          <a:cs typeface="Calibri"/>
                        </a:rPr>
                        <a:t>compter</a:t>
                      </a:r>
                      <a:r>
                        <a:rPr sz="900" dirty="0">
                          <a:solidFill>
                            <a:srgbClr val="FF0000"/>
                          </a:solidFill>
                          <a:latin typeface="Calibri"/>
                          <a:cs typeface="Calibri"/>
                        </a:rPr>
                        <a:t> </a:t>
                      </a:r>
                      <a:r>
                        <a:rPr sz="900" spc="-5" dirty="0">
                          <a:solidFill>
                            <a:srgbClr val="FF0000"/>
                          </a:solidFill>
                          <a:latin typeface="Calibri"/>
                          <a:cs typeface="Calibri"/>
                        </a:rPr>
                        <a:t>du</a:t>
                      </a:r>
                      <a:r>
                        <a:rPr sz="900" spc="5" dirty="0">
                          <a:solidFill>
                            <a:srgbClr val="FF0000"/>
                          </a:solidFill>
                          <a:latin typeface="Calibri"/>
                          <a:cs typeface="Calibri"/>
                        </a:rPr>
                        <a:t> </a:t>
                      </a:r>
                      <a:r>
                        <a:rPr sz="900" spc="-5" dirty="0">
                          <a:solidFill>
                            <a:srgbClr val="FF0000"/>
                          </a:solidFill>
                          <a:latin typeface="Calibri"/>
                          <a:cs typeface="Calibri"/>
                        </a:rPr>
                        <a:t>1er</a:t>
                      </a:r>
                      <a:r>
                        <a:rPr sz="900" spc="5" dirty="0">
                          <a:solidFill>
                            <a:srgbClr val="FF0000"/>
                          </a:solidFill>
                          <a:latin typeface="Calibri"/>
                          <a:cs typeface="Calibri"/>
                        </a:rPr>
                        <a:t> </a:t>
                      </a:r>
                      <a:r>
                        <a:rPr sz="900" spc="-5" dirty="0">
                          <a:solidFill>
                            <a:srgbClr val="FF0000"/>
                          </a:solidFill>
                          <a:latin typeface="Calibri"/>
                          <a:cs typeface="Calibri"/>
                        </a:rPr>
                        <a:t>juillet</a:t>
                      </a:r>
                      <a:r>
                        <a:rPr sz="900" spc="30" dirty="0">
                          <a:solidFill>
                            <a:srgbClr val="FF0000"/>
                          </a:solidFill>
                          <a:latin typeface="Calibri"/>
                          <a:cs typeface="Calibri"/>
                        </a:rPr>
                        <a:t> </a:t>
                      </a:r>
                      <a:r>
                        <a:rPr sz="900" dirty="0">
                          <a:solidFill>
                            <a:srgbClr val="FF0000"/>
                          </a:solidFill>
                          <a:latin typeface="Calibri"/>
                          <a:cs typeface="Calibri"/>
                        </a:rPr>
                        <a:t>2022</a:t>
                      </a:r>
                      <a:r>
                        <a:rPr sz="900" spc="-40" dirty="0">
                          <a:solidFill>
                            <a:srgbClr val="FF0000"/>
                          </a:solidFill>
                          <a:latin typeface="Calibri"/>
                          <a:cs typeface="Calibri"/>
                        </a:rPr>
                        <a:t> </a:t>
                      </a:r>
                      <a:r>
                        <a:rPr sz="900" dirty="0">
                          <a:solidFill>
                            <a:srgbClr val="FF0000"/>
                          </a:solidFill>
                          <a:latin typeface="Calibri"/>
                          <a:cs typeface="Calibri"/>
                        </a:rPr>
                        <a:t>:20</a:t>
                      </a:r>
                      <a:r>
                        <a:rPr sz="900" spc="-15" dirty="0">
                          <a:solidFill>
                            <a:srgbClr val="FF0000"/>
                          </a:solidFill>
                          <a:latin typeface="Calibri"/>
                          <a:cs typeface="Calibri"/>
                        </a:rPr>
                        <a:t> </a:t>
                      </a:r>
                      <a:r>
                        <a:rPr sz="900" spc="-5" dirty="0">
                          <a:solidFill>
                            <a:srgbClr val="FF0000"/>
                          </a:solidFill>
                          <a:latin typeface="Calibri"/>
                          <a:cs typeface="Calibri"/>
                        </a:rPr>
                        <a:t>heures</a:t>
                      </a:r>
                      <a:r>
                        <a:rPr sz="900" spc="20" dirty="0">
                          <a:solidFill>
                            <a:srgbClr val="FF0000"/>
                          </a:solidFill>
                          <a:latin typeface="Calibri"/>
                          <a:cs typeface="Calibri"/>
                        </a:rPr>
                        <a:t> </a:t>
                      </a:r>
                      <a:r>
                        <a:rPr sz="900" spc="-5" dirty="0">
                          <a:solidFill>
                            <a:srgbClr val="FF0000"/>
                          </a:solidFill>
                          <a:latin typeface="Calibri"/>
                          <a:cs typeface="Calibri"/>
                        </a:rPr>
                        <a:t>maximum</a:t>
                      </a:r>
                      <a:r>
                        <a:rPr sz="900" spc="20" dirty="0">
                          <a:solidFill>
                            <a:srgbClr val="FF0000"/>
                          </a:solidFill>
                          <a:latin typeface="Calibri"/>
                          <a:cs typeface="Calibri"/>
                        </a:rPr>
                        <a:t> </a:t>
                      </a:r>
                      <a:r>
                        <a:rPr sz="900" spc="-5" dirty="0">
                          <a:solidFill>
                            <a:srgbClr val="FF0000"/>
                          </a:solidFill>
                          <a:latin typeface="Calibri"/>
                          <a:cs typeface="Calibri"/>
                        </a:rPr>
                        <a:t>par</a:t>
                      </a:r>
                      <a:r>
                        <a:rPr sz="900" spc="-15" dirty="0">
                          <a:solidFill>
                            <a:srgbClr val="FF0000"/>
                          </a:solidFill>
                          <a:latin typeface="Calibri"/>
                          <a:cs typeface="Calibri"/>
                        </a:rPr>
                        <a:t> </a:t>
                      </a:r>
                      <a:r>
                        <a:rPr sz="900" dirty="0">
                          <a:solidFill>
                            <a:srgbClr val="FF0000"/>
                          </a:solidFill>
                          <a:latin typeface="Calibri"/>
                          <a:cs typeface="Calibri"/>
                        </a:rPr>
                        <a:t>mois</a:t>
                      </a:r>
                      <a:r>
                        <a:rPr sz="900" spc="5" dirty="0">
                          <a:solidFill>
                            <a:srgbClr val="FF0000"/>
                          </a:solidFill>
                          <a:latin typeface="Calibri"/>
                          <a:cs typeface="Calibri"/>
                        </a:rPr>
                        <a:t> </a:t>
                      </a:r>
                      <a:r>
                        <a:rPr sz="900" dirty="0">
                          <a:solidFill>
                            <a:srgbClr val="FF0000"/>
                          </a:solidFill>
                          <a:latin typeface="Calibri"/>
                          <a:cs typeface="Calibri"/>
                        </a:rPr>
                        <a:t>avec</a:t>
                      </a:r>
                      <a:r>
                        <a:rPr sz="900" spc="-5" dirty="0">
                          <a:solidFill>
                            <a:srgbClr val="FF0000"/>
                          </a:solidFill>
                          <a:latin typeface="Calibri"/>
                          <a:cs typeface="Calibri"/>
                        </a:rPr>
                        <a:t> plafond</a:t>
                      </a:r>
                      <a:r>
                        <a:rPr sz="900" spc="5" dirty="0">
                          <a:solidFill>
                            <a:srgbClr val="FF0000"/>
                          </a:solidFill>
                          <a:latin typeface="Calibri"/>
                          <a:cs typeface="Calibri"/>
                        </a:rPr>
                        <a:t> </a:t>
                      </a:r>
                      <a:r>
                        <a:rPr sz="900" spc="-5" dirty="0">
                          <a:solidFill>
                            <a:srgbClr val="FF0000"/>
                          </a:solidFill>
                          <a:latin typeface="Calibri"/>
                          <a:cs typeface="Calibri"/>
                        </a:rPr>
                        <a:t>horaire</a:t>
                      </a:r>
                      <a:r>
                        <a:rPr sz="900" spc="5" dirty="0">
                          <a:solidFill>
                            <a:srgbClr val="FF0000"/>
                          </a:solidFill>
                          <a:latin typeface="Calibri"/>
                          <a:cs typeface="Calibri"/>
                        </a:rPr>
                        <a:t> </a:t>
                      </a:r>
                      <a:r>
                        <a:rPr sz="900" spc="-5" dirty="0">
                          <a:solidFill>
                            <a:srgbClr val="FF0000"/>
                          </a:solidFill>
                          <a:latin typeface="Calibri"/>
                          <a:cs typeface="Calibri"/>
                        </a:rPr>
                        <a:t>de</a:t>
                      </a:r>
                      <a:endParaRPr sz="900">
                        <a:latin typeface="Calibri"/>
                        <a:cs typeface="Calibri"/>
                      </a:endParaRPr>
                    </a:p>
                    <a:p>
                      <a:pPr marL="1270" algn="ctr">
                        <a:lnSpc>
                          <a:spcPct val="100000"/>
                        </a:lnSpc>
                      </a:pPr>
                      <a:r>
                        <a:rPr sz="900" dirty="0">
                          <a:solidFill>
                            <a:srgbClr val="FF0000"/>
                          </a:solidFill>
                          <a:latin typeface="Calibri"/>
                          <a:cs typeface="Calibri"/>
                        </a:rPr>
                        <a:t>20,5€.</a:t>
                      </a:r>
                      <a:endParaRPr sz="900">
                        <a:latin typeface="Calibri"/>
                        <a:cs typeface="Calibri"/>
                      </a:endParaRPr>
                    </a:p>
                    <a:p>
                      <a:pPr marL="1270" algn="ctr">
                        <a:lnSpc>
                          <a:spcPct val="100000"/>
                        </a:lnSpc>
                      </a:pPr>
                      <a:r>
                        <a:rPr sz="900" spc="-5" dirty="0">
                          <a:latin typeface="Calibri"/>
                          <a:cs typeface="Calibri"/>
                        </a:rPr>
                        <a:t>Renouvellement</a:t>
                      </a:r>
                      <a:r>
                        <a:rPr sz="900" spc="20" dirty="0">
                          <a:latin typeface="Calibri"/>
                          <a:cs typeface="Calibri"/>
                        </a:rPr>
                        <a:t> </a:t>
                      </a:r>
                      <a:r>
                        <a:rPr sz="900" spc="-5" dirty="0">
                          <a:latin typeface="Calibri"/>
                          <a:cs typeface="Calibri"/>
                        </a:rPr>
                        <a:t>annuel</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13664" marR="106680" algn="ctr">
                        <a:lnSpc>
                          <a:spcPct val="100000"/>
                        </a:lnSpc>
                        <a:spcBef>
                          <a:spcPts val="575"/>
                        </a:spcBef>
                      </a:pPr>
                      <a:r>
                        <a:rPr sz="900" spc="-5" dirty="0">
                          <a:latin typeface="Calibri"/>
                          <a:cs typeface="Calibri"/>
                        </a:rPr>
                        <a:t>Mobilisable</a:t>
                      </a:r>
                      <a:r>
                        <a:rPr sz="900" spc="40" dirty="0">
                          <a:latin typeface="Calibri"/>
                          <a:cs typeface="Calibri"/>
                        </a:rPr>
                        <a:t> </a:t>
                      </a:r>
                      <a:r>
                        <a:rPr sz="900" spc="-5" dirty="0">
                          <a:latin typeface="Calibri"/>
                          <a:cs typeface="Calibri"/>
                        </a:rPr>
                        <a:t>pendant</a:t>
                      </a:r>
                      <a:r>
                        <a:rPr sz="900" spc="25"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durée</a:t>
                      </a:r>
                      <a:r>
                        <a:rPr sz="900" spc="5" dirty="0">
                          <a:latin typeface="Calibri"/>
                          <a:cs typeface="Calibri"/>
                        </a:rPr>
                        <a:t> </a:t>
                      </a:r>
                      <a:r>
                        <a:rPr sz="900" spc="-5" dirty="0">
                          <a:latin typeface="Calibri"/>
                          <a:cs typeface="Calibri"/>
                        </a:rPr>
                        <a:t>du</a:t>
                      </a:r>
                      <a:r>
                        <a:rPr sz="900" spc="10" dirty="0">
                          <a:latin typeface="Calibri"/>
                          <a:cs typeface="Calibri"/>
                        </a:rPr>
                        <a:t> </a:t>
                      </a:r>
                      <a:r>
                        <a:rPr sz="900" spc="-5" dirty="0">
                          <a:latin typeface="Calibri"/>
                          <a:cs typeface="Calibri"/>
                        </a:rPr>
                        <a:t>contrat</a:t>
                      </a:r>
                      <a:r>
                        <a:rPr sz="900" spc="-10" dirty="0">
                          <a:latin typeface="Calibri"/>
                          <a:cs typeface="Calibri"/>
                        </a:rPr>
                        <a:t> </a:t>
                      </a:r>
                      <a:r>
                        <a:rPr sz="900" spc="-5" dirty="0">
                          <a:latin typeface="Calibri"/>
                          <a:cs typeface="Calibri"/>
                        </a:rPr>
                        <a:t>pour</a:t>
                      </a:r>
                      <a:r>
                        <a:rPr sz="900" dirty="0">
                          <a:latin typeface="Calibri"/>
                          <a:cs typeface="Calibri"/>
                        </a:rPr>
                        <a:t> </a:t>
                      </a:r>
                      <a:r>
                        <a:rPr sz="900" spc="-5" dirty="0">
                          <a:latin typeface="Calibri"/>
                          <a:cs typeface="Calibri"/>
                        </a:rPr>
                        <a:t>les</a:t>
                      </a:r>
                      <a:r>
                        <a:rPr sz="900" spc="10" dirty="0">
                          <a:latin typeface="Calibri"/>
                          <a:cs typeface="Calibri"/>
                        </a:rPr>
                        <a:t> </a:t>
                      </a:r>
                      <a:r>
                        <a:rPr sz="900" spc="-5" dirty="0">
                          <a:latin typeface="Calibri"/>
                          <a:cs typeface="Calibri"/>
                        </a:rPr>
                        <a:t>CDD,</a:t>
                      </a:r>
                      <a:r>
                        <a:rPr sz="900" spc="-15" dirty="0">
                          <a:latin typeface="Calibri"/>
                          <a:cs typeface="Calibri"/>
                        </a:rPr>
                        <a:t> </a:t>
                      </a:r>
                      <a:r>
                        <a:rPr sz="900" spc="-5" dirty="0">
                          <a:latin typeface="Calibri"/>
                          <a:cs typeface="Calibri"/>
                        </a:rPr>
                        <a:t>apprentis,</a:t>
                      </a:r>
                      <a:r>
                        <a:rPr sz="900" spc="30" dirty="0">
                          <a:latin typeface="Calibri"/>
                          <a:cs typeface="Calibri"/>
                        </a:rPr>
                        <a:t> </a:t>
                      </a:r>
                      <a:r>
                        <a:rPr sz="900" spc="-5" dirty="0">
                          <a:latin typeface="Calibri"/>
                          <a:cs typeface="Calibri"/>
                        </a:rPr>
                        <a:t>contrats </a:t>
                      </a:r>
                      <a:r>
                        <a:rPr sz="900" spc="-190" dirty="0">
                          <a:latin typeface="Calibri"/>
                          <a:cs typeface="Calibri"/>
                        </a:rPr>
                        <a:t> </a:t>
                      </a:r>
                      <a:r>
                        <a:rPr sz="900" spc="-5" dirty="0">
                          <a:latin typeface="Calibri"/>
                          <a:cs typeface="Calibri"/>
                        </a:rPr>
                        <a:t>aidés</a:t>
                      </a:r>
                      <a:r>
                        <a:rPr sz="900" dirty="0">
                          <a:latin typeface="Calibri"/>
                          <a:cs typeface="Calibri"/>
                        </a:rPr>
                        <a:t> </a:t>
                      </a:r>
                      <a:r>
                        <a:rPr sz="900" spc="-5" dirty="0">
                          <a:latin typeface="Calibri"/>
                          <a:cs typeface="Calibri"/>
                        </a:rPr>
                        <a:t>(CUI-CAE-PEC), emplois</a:t>
                      </a:r>
                      <a:r>
                        <a:rPr sz="900" dirty="0">
                          <a:latin typeface="Calibri"/>
                          <a:cs typeface="Calibri"/>
                        </a:rPr>
                        <a:t> </a:t>
                      </a:r>
                      <a:r>
                        <a:rPr sz="900" spc="-5" dirty="0">
                          <a:latin typeface="Calibri"/>
                          <a:cs typeface="Calibri"/>
                        </a:rPr>
                        <a:t>d’avenir,</a:t>
                      </a:r>
                      <a:r>
                        <a:rPr sz="900" dirty="0">
                          <a:latin typeface="Calibri"/>
                          <a:cs typeface="Calibri"/>
                        </a:rPr>
                        <a:t> PACTE, </a:t>
                      </a:r>
                      <a:r>
                        <a:rPr sz="900" spc="-5" dirty="0">
                          <a:latin typeface="Calibri"/>
                          <a:cs typeface="Calibri"/>
                        </a:rPr>
                        <a:t>stagiaires,</a:t>
                      </a:r>
                      <a:r>
                        <a:rPr sz="900" spc="190" dirty="0">
                          <a:latin typeface="Calibri"/>
                          <a:cs typeface="Calibri"/>
                        </a:rPr>
                        <a:t> </a:t>
                      </a:r>
                      <a:r>
                        <a:rPr sz="900" spc="-5" dirty="0">
                          <a:latin typeface="Calibri"/>
                          <a:cs typeface="Calibri"/>
                        </a:rPr>
                        <a:t>service</a:t>
                      </a:r>
                      <a:r>
                        <a:rPr sz="900" spc="195" dirty="0">
                          <a:latin typeface="Calibri"/>
                          <a:cs typeface="Calibri"/>
                        </a:rPr>
                        <a:t> </a:t>
                      </a:r>
                      <a:r>
                        <a:rPr sz="900" spc="-5" dirty="0">
                          <a:latin typeface="Calibri"/>
                          <a:cs typeface="Calibri"/>
                        </a:rPr>
                        <a:t>civique </a:t>
                      </a:r>
                      <a:r>
                        <a:rPr sz="900" spc="-190" dirty="0">
                          <a:latin typeface="Calibri"/>
                          <a:cs typeface="Calibri"/>
                        </a:rPr>
                        <a:t> </a:t>
                      </a:r>
                      <a:r>
                        <a:rPr sz="900" spc="-5" dirty="0">
                          <a:latin typeface="Calibri"/>
                          <a:cs typeface="Calibri"/>
                        </a:rPr>
                        <a:t>et</a:t>
                      </a:r>
                      <a:r>
                        <a:rPr sz="900" dirty="0">
                          <a:latin typeface="Calibri"/>
                          <a:cs typeface="Calibri"/>
                        </a:rPr>
                        <a:t> </a:t>
                      </a:r>
                      <a:r>
                        <a:rPr sz="900" spc="-5" dirty="0">
                          <a:latin typeface="Calibri"/>
                          <a:cs typeface="Calibri"/>
                        </a:rPr>
                        <a:t>l'année</a:t>
                      </a:r>
                      <a:r>
                        <a:rPr sz="900" spc="15" dirty="0">
                          <a:latin typeface="Calibri"/>
                          <a:cs typeface="Calibri"/>
                        </a:rPr>
                        <a:t> </a:t>
                      </a:r>
                      <a:r>
                        <a:rPr sz="900" spc="-5" dirty="0">
                          <a:latin typeface="Calibri"/>
                          <a:cs typeface="Calibri"/>
                        </a:rPr>
                        <a:t>du</a:t>
                      </a:r>
                      <a:r>
                        <a:rPr sz="900" spc="5" dirty="0">
                          <a:latin typeface="Calibri"/>
                          <a:cs typeface="Calibri"/>
                        </a:rPr>
                        <a:t> </a:t>
                      </a:r>
                      <a:r>
                        <a:rPr sz="900" spc="-5" dirty="0">
                          <a:latin typeface="Calibri"/>
                          <a:cs typeface="Calibri"/>
                        </a:rPr>
                        <a:t>recrutement,</a:t>
                      </a:r>
                      <a:r>
                        <a:rPr sz="900" spc="10" dirty="0">
                          <a:latin typeface="Calibri"/>
                          <a:cs typeface="Calibri"/>
                        </a:rPr>
                        <a:t> </a:t>
                      </a:r>
                      <a:r>
                        <a:rPr sz="900" spc="-5" dirty="0">
                          <a:latin typeface="Calibri"/>
                          <a:cs typeface="Calibri"/>
                        </a:rPr>
                        <a:t>du</a:t>
                      </a:r>
                      <a:r>
                        <a:rPr sz="900" spc="5" dirty="0">
                          <a:latin typeface="Calibri"/>
                          <a:cs typeface="Calibri"/>
                        </a:rPr>
                        <a:t> </a:t>
                      </a:r>
                      <a:r>
                        <a:rPr sz="900" spc="-5" dirty="0">
                          <a:latin typeface="Calibri"/>
                          <a:cs typeface="Calibri"/>
                        </a:rPr>
                        <a:t>reclassement</a:t>
                      </a:r>
                      <a:r>
                        <a:rPr sz="900" spc="20" dirty="0">
                          <a:latin typeface="Calibri"/>
                          <a:cs typeface="Calibri"/>
                        </a:rPr>
                        <a:t> </a:t>
                      </a:r>
                      <a:r>
                        <a:rPr sz="900" dirty="0">
                          <a:latin typeface="Calibri"/>
                          <a:cs typeface="Calibri"/>
                        </a:rPr>
                        <a:t>ou</a:t>
                      </a:r>
                      <a:r>
                        <a:rPr sz="900" spc="-5" dirty="0">
                          <a:latin typeface="Calibri"/>
                          <a:cs typeface="Calibri"/>
                        </a:rPr>
                        <a:t> de</a:t>
                      </a:r>
                      <a:r>
                        <a:rPr sz="900" spc="5" dirty="0">
                          <a:latin typeface="Calibri"/>
                          <a:cs typeface="Calibri"/>
                        </a:rPr>
                        <a:t> </a:t>
                      </a:r>
                      <a:r>
                        <a:rPr sz="900" spc="-5" dirty="0">
                          <a:latin typeface="Calibri"/>
                          <a:cs typeface="Calibri"/>
                        </a:rPr>
                        <a:t>la reconversion </a:t>
                      </a:r>
                      <a:r>
                        <a:rPr sz="900" dirty="0">
                          <a:latin typeface="Calibri"/>
                          <a:cs typeface="Calibri"/>
                        </a:rPr>
                        <a:t> </a:t>
                      </a:r>
                      <a:r>
                        <a:rPr sz="900" spc="-5" dirty="0">
                          <a:latin typeface="Calibri"/>
                          <a:cs typeface="Calibri"/>
                        </a:rPr>
                        <a:t>professionnelle.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val="10003"/>
                  </a:ext>
                </a:extLst>
              </a:tr>
              <a:tr h="91658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gn="ctr">
                        <a:lnSpc>
                          <a:spcPct val="100000"/>
                        </a:lnSpc>
                        <a:spcBef>
                          <a:spcPts val="825"/>
                        </a:spcBef>
                      </a:pPr>
                      <a:r>
                        <a:rPr sz="1000" b="1" spc="-5" dirty="0">
                          <a:latin typeface="Calibri"/>
                          <a:cs typeface="Calibri"/>
                        </a:rPr>
                        <a:t>Interprète</a:t>
                      </a:r>
                      <a:r>
                        <a:rPr sz="1000" b="1" spc="-30" dirty="0">
                          <a:latin typeface="Calibri"/>
                          <a:cs typeface="Calibri"/>
                        </a:rPr>
                        <a:t> </a:t>
                      </a:r>
                      <a:r>
                        <a:rPr sz="1000" b="1" spc="-5" dirty="0">
                          <a:latin typeface="Calibri"/>
                          <a:cs typeface="Calibri"/>
                        </a:rPr>
                        <a:t>en LSF,</a:t>
                      </a:r>
                      <a:r>
                        <a:rPr sz="1000" b="1" spc="20" dirty="0">
                          <a:latin typeface="Calibri"/>
                          <a:cs typeface="Calibri"/>
                        </a:rPr>
                        <a:t> </a:t>
                      </a:r>
                      <a:r>
                        <a:rPr sz="1000" b="1" spc="-5" dirty="0">
                          <a:latin typeface="Calibri"/>
                          <a:cs typeface="Calibri"/>
                        </a:rPr>
                        <a:t>codeur,</a:t>
                      </a:r>
                      <a:r>
                        <a:rPr sz="1000" b="1" spc="-30" dirty="0">
                          <a:latin typeface="Calibri"/>
                          <a:cs typeface="Calibri"/>
                        </a:rPr>
                        <a:t> </a:t>
                      </a:r>
                      <a:r>
                        <a:rPr sz="1000" b="1" spc="-5" dirty="0">
                          <a:latin typeface="Calibri"/>
                          <a:cs typeface="Calibri"/>
                        </a:rPr>
                        <a:t>transcripteur</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30"/>
                        </a:lnSpc>
                      </a:pPr>
                      <a:r>
                        <a:rPr sz="900" dirty="0">
                          <a:latin typeface="Calibri"/>
                          <a:cs typeface="Calibri"/>
                        </a:rPr>
                        <a:t>1/</a:t>
                      </a:r>
                      <a:r>
                        <a:rPr sz="900" spc="-20" dirty="0">
                          <a:latin typeface="Calibri"/>
                          <a:cs typeface="Calibri"/>
                        </a:rPr>
                        <a:t> </a:t>
                      </a:r>
                      <a:r>
                        <a:rPr sz="900" b="1" spc="-5" dirty="0">
                          <a:latin typeface="Calibri"/>
                          <a:cs typeface="Calibri"/>
                        </a:rPr>
                        <a:t>Interprétariat</a:t>
                      </a:r>
                      <a:r>
                        <a:rPr sz="900" b="1" spc="20" dirty="0">
                          <a:latin typeface="Calibri"/>
                          <a:cs typeface="Calibri"/>
                        </a:rPr>
                        <a:t> </a:t>
                      </a:r>
                      <a:r>
                        <a:rPr sz="900" b="1" dirty="0">
                          <a:latin typeface="Calibri"/>
                          <a:cs typeface="Calibri"/>
                        </a:rPr>
                        <a:t>en</a:t>
                      </a:r>
                      <a:r>
                        <a:rPr sz="900" b="1" spc="5" dirty="0">
                          <a:latin typeface="Calibri"/>
                          <a:cs typeface="Calibri"/>
                        </a:rPr>
                        <a:t> </a:t>
                      </a:r>
                      <a:r>
                        <a:rPr sz="900" spc="-5" dirty="0">
                          <a:latin typeface="Calibri"/>
                          <a:cs typeface="Calibri"/>
                        </a:rPr>
                        <a:t>LSF</a:t>
                      </a:r>
                      <a:r>
                        <a:rPr sz="900" spc="-10" dirty="0">
                          <a:latin typeface="Calibri"/>
                          <a:cs typeface="Calibri"/>
                        </a:rPr>
                        <a:t> </a:t>
                      </a:r>
                      <a:r>
                        <a:rPr sz="900" spc="-5" dirty="0">
                          <a:latin typeface="Calibri"/>
                          <a:cs typeface="Calibri"/>
                        </a:rPr>
                        <a:t>et </a:t>
                      </a:r>
                      <a:r>
                        <a:rPr sz="900" b="1" spc="-5" dirty="0">
                          <a:latin typeface="Calibri"/>
                          <a:cs typeface="Calibri"/>
                        </a:rPr>
                        <a:t>codeurs</a:t>
                      </a:r>
                      <a:r>
                        <a:rPr sz="900" b="1" spc="10" dirty="0">
                          <a:latin typeface="Calibri"/>
                          <a:cs typeface="Calibri"/>
                        </a:rPr>
                        <a:t> </a:t>
                      </a:r>
                      <a:r>
                        <a:rPr sz="900" b="1" dirty="0">
                          <a:latin typeface="Calibri"/>
                          <a:cs typeface="Calibri"/>
                        </a:rPr>
                        <a:t>en </a:t>
                      </a:r>
                      <a:r>
                        <a:rPr sz="900" dirty="0">
                          <a:latin typeface="Calibri"/>
                          <a:cs typeface="Calibri"/>
                        </a:rPr>
                        <a:t>LPC</a:t>
                      </a:r>
                      <a:r>
                        <a:rPr sz="900" spc="-25" dirty="0">
                          <a:latin typeface="Calibri"/>
                          <a:cs typeface="Calibri"/>
                        </a:rPr>
                        <a:t> </a:t>
                      </a:r>
                      <a:r>
                        <a:rPr sz="900" dirty="0">
                          <a:latin typeface="Calibri"/>
                          <a:cs typeface="Calibri"/>
                        </a:rPr>
                        <a:t>:</a:t>
                      </a:r>
                      <a:endParaRPr sz="900">
                        <a:latin typeface="Calibri"/>
                        <a:cs typeface="Calibri"/>
                      </a:endParaRPr>
                    </a:p>
                    <a:p>
                      <a:pPr marL="635" algn="ctr">
                        <a:lnSpc>
                          <a:spcPct val="100000"/>
                        </a:lnSpc>
                      </a:pPr>
                      <a:r>
                        <a:rPr sz="900" dirty="0">
                          <a:latin typeface="Calibri"/>
                          <a:cs typeface="Calibri"/>
                        </a:rPr>
                        <a:t>80€</a:t>
                      </a:r>
                      <a:r>
                        <a:rPr sz="900" spc="-50" dirty="0">
                          <a:latin typeface="Calibri"/>
                          <a:cs typeface="Calibri"/>
                        </a:rPr>
                        <a:t> </a:t>
                      </a:r>
                      <a:r>
                        <a:rPr sz="900" dirty="0">
                          <a:latin typeface="Calibri"/>
                          <a:cs typeface="Calibri"/>
                        </a:rPr>
                        <a:t>/</a:t>
                      </a:r>
                      <a:r>
                        <a:rPr sz="900" spc="-35" dirty="0">
                          <a:latin typeface="Calibri"/>
                          <a:cs typeface="Calibri"/>
                        </a:rPr>
                        <a:t> </a:t>
                      </a:r>
                      <a:r>
                        <a:rPr sz="900" spc="-5" dirty="0">
                          <a:latin typeface="Calibri"/>
                          <a:cs typeface="Calibri"/>
                        </a:rPr>
                        <a:t>heure</a:t>
                      </a:r>
                      <a:endParaRPr sz="900">
                        <a:latin typeface="Calibri"/>
                        <a:cs typeface="Calibri"/>
                      </a:endParaRPr>
                    </a:p>
                    <a:p>
                      <a:pPr marL="635" algn="ctr">
                        <a:lnSpc>
                          <a:spcPct val="100000"/>
                        </a:lnSpc>
                      </a:pPr>
                      <a:r>
                        <a:rPr sz="900" dirty="0">
                          <a:latin typeface="Calibri"/>
                          <a:cs typeface="Calibri"/>
                        </a:rPr>
                        <a:t>2/</a:t>
                      </a:r>
                      <a:r>
                        <a:rPr sz="900" spc="-15" dirty="0">
                          <a:latin typeface="Calibri"/>
                          <a:cs typeface="Calibri"/>
                        </a:rPr>
                        <a:t> </a:t>
                      </a:r>
                      <a:r>
                        <a:rPr sz="900" b="1" spc="-5" dirty="0">
                          <a:latin typeface="Calibri"/>
                          <a:cs typeface="Calibri"/>
                        </a:rPr>
                        <a:t>Interfaces</a:t>
                      </a:r>
                      <a:r>
                        <a:rPr sz="900" b="1" dirty="0">
                          <a:latin typeface="Calibri"/>
                          <a:cs typeface="Calibri"/>
                        </a:rPr>
                        <a:t> de</a:t>
                      </a:r>
                      <a:r>
                        <a:rPr sz="900" b="1" spc="5" dirty="0">
                          <a:latin typeface="Calibri"/>
                          <a:cs typeface="Calibri"/>
                        </a:rPr>
                        <a:t> </a:t>
                      </a:r>
                      <a:r>
                        <a:rPr sz="900" b="1" spc="-5" dirty="0">
                          <a:latin typeface="Calibri"/>
                          <a:cs typeface="Calibri"/>
                        </a:rPr>
                        <a:t>communication</a:t>
                      </a:r>
                      <a:r>
                        <a:rPr sz="900" b="1" spc="40" dirty="0">
                          <a:latin typeface="Calibri"/>
                          <a:cs typeface="Calibri"/>
                        </a:rPr>
                        <a:t> </a:t>
                      </a:r>
                      <a:r>
                        <a:rPr sz="900" b="1" dirty="0">
                          <a:latin typeface="Calibri"/>
                          <a:cs typeface="Calibri"/>
                        </a:rPr>
                        <a:t>et</a:t>
                      </a:r>
                      <a:r>
                        <a:rPr sz="900" b="1" spc="5" dirty="0">
                          <a:latin typeface="Calibri"/>
                          <a:cs typeface="Calibri"/>
                        </a:rPr>
                        <a:t> </a:t>
                      </a:r>
                      <a:r>
                        <a:rPr sz="900" b="1" spc="-5" dirty="0">
                          <a:latin typeface="Calibri"/>
                          <a:cs typeface="Calibri"/>
                        </a:rPr>
                        <a:t>transcripteurs</a:t>
                      </a:r>
                      <a:r>
                        <a:rPr sz="900" b="1" spc="50" dirty="0">
                          <a:latin typeface="Calibri"/>
                          <a:cs typeface="Calibri"/>
                        </a:rPr>
                        <a:t> </a:t>
                      </a:r>
                      <a:r>
                        <a:rPr sz="900" dirty="0">
                          <a:latin typeface="Calibri"/>
                          <a:cs typeface="Calibri"/>
                        </a:rPr>
                        <a:t>:</a:t>
                      </a:r>
                      <a:r>
                        <a:rPr sz="900" spc="-15" dirty="0">
                          <a:latin typeface="Calibri"/>
                          <a:cs typeface="Calibri"/>
                        </a:rPr>
                        <a:t> </a:t>
                      </a:r>
                      <a:r>
                        <a:rPr sz="900" dirty="0">
                          <a:latin typeface="Calibri"/>
                          <a:cs typeface="Calibri"/>
                        </a:rPr>
                        <a:t>29€</a:t>
                      </a:r>
                      <a:r>
                        <a:rPr sz="900" spc="-15" dirty="0">
                          <a:latin typeface="Calibri"/>
                          <a:cs typeface="Calibri"/>
                        </a:rPr>
                        <a:t> </a:t>
                      </a:r>
                      <a:r>
                        <a:rPr sz="900" dirty="0">
                          <a:latin typeface="Calibri"/>
                          <a:cs typeface="Calibri"/>
                        </a:rPr>
                        <a:t>/</a:t>
                      </a:r>
                      <a:r>
                        <a:rPr sz="900" spc="-10" dirty="0">
                          <a:latin typeface="Calibri"/>
                          <a:cs typeface="Calibri"/>
                        </a:rPr>
                        <a:t> </a:t>
                      </a:r>
                      <a:r>
                        <a:rPr sz="900" spc="-5" dirty="0">
                          <a:latin typeface="Calibri"/>
                          <a:cs typeface="Calibri"/>
                        </a:rPr>
                        <a:t>heure</a:t>
                      </a:r>
                      <a:endParaRPr sz="900">
                        <a:latin typeface="Calibri"/>
                        <a:cs typeface="Calibri"/>
                      </a:endParaRPr>
                    </a:p>
                    <a:p>
                      <a:pPr marL="24765" marR="15240" algn="ctr">
                        <a:lnSpc>
                          <a:spcPct val="100000"/>
                        </a:lnSpc>
                      </a:pPr>
                      <a:r>
                        <a:rPr sz="900" dirty="0">
                          <a:latin typeface="Calibri"/>
                          <a:cs typeface="Calibri"/>
                        </a:rPr>
                        <a:t>3/</a:t>
                      </a:r>
                      <a:r>
                        <a:rPr sz="900" spc="-10" dirty="0">
                          <a:latin typeface="Calibri"/>
                          <a:cs typeface="Calibri"/>
                        </a:rPr>
                        <a:t> </a:t>
                      </a:r>
                      <a:r>
                        <a:rPr sz="900" dirty="0">
                          <a:latin typeface="Calibri"/>
                          <a:cs typeface="Calibri"/>
                        </a:rPr>
                        <a:t>La</a:t>
                      </a:r>
                      <a:r>
                        <a:rPr sz="900" spc="-5" dirty="0">
                          <a:latin typeface="Calibri"/>
                          <a:cs typeface="Calibri"/>
                        </a:rPr>
                        <a:t> participation</a:t>
                      </a:r>
                      <a:r>
                        <a:rPr sz="900" spc="15" dirty="0">
                          <a:latin typeface="Calibri"/>
                          <a:cs typeface="Calibri"/>
                        </a:rPr>
                        <a:t> </a:t>
                      </a:r>
                      <a:r>
                        <a:rPr sz="900" dirty="0">
                          <a:latin typeface="Calibri"/>
                          <a:cs typeface="Calibri"/>
                        </a:rPr>
                        <a:t>au </a:t>
                      </a:r>
                      <a:r>
                        <a:rPr sz="900" b="1" spc="-5" dirty="0">
                          <a:latin typeface="Calibri"/>
                          <a:cs typeface="Calibri"/>
                        </a:rPr>
                        <a:t>financement</a:t>
                      </a:r>
                      <a:r>
                        <a:rPr sz="900" b="1" spc="30" dirty="0">
                          <a:latin typeface="Calibri"/>
                          <a:cs typeface="Calibri"/>
                        </a:rPr>
                        <a:t> </a:t>
                      </a:r>
                      <a:r>
                        <a:rPr sz="900" b="1" spc="-5" dirty="0">
                          <a:latin typeface="Calibri"/>
                          <a:cs typeface="Calibri"/>
                        </a:rPr>
                        <a:t>d’un</a:t>
                      </a:r>
                      <a:r>
                        <a:rPr sz="900" b="1" spc="30" dirty="0">
                          <a:latin typeface="Calibri"/>
                          <a:cs typeface="Calibri"/>
                        </a:rPr>
                        <a:t> </a:t>
                      </a:r>
                      <a:r>
                        <a:rPr sz="900" b="1" spc="-5" dirty="0">
                          <a:latin typeface="Calibri"/>
                          <a:cs typeface="Calibri"/>
                        </a:rPr>
                        <a:t>équipement</a:t>
                      </a:r>
                      <a:r>
                        <a:rPr sz="900" b="1" spc="30" dirty="0">
                          <a:latin typeface="Calibri"/>
                          <a:cs typeface="Calibri"/>
                        </a:rPr>
                        <a:t> </a:t>
                      </a:r>
                      <a:r>
                        <a:rPr sz="900" b="1" spc="-5" dirty="0">
                          <a:latin typeface="Calibri"/>
                          <a:cs typeface="Calibri"/>
                        </a:rPr>
                        <a:t>de</a:t>
                      </a:r>
                      <a:r>
                        <a:rPr sz="900" b="1" spc="10" dirty="0">
                          <a:latin typeface="Calibri"/>
                          <a:cs typeface="Calibri"/>
                        </a:rPr>
                        <a:t> </a:t>
                      </a:r>
                      <a:r>
                        <a:rPr sz="900" b="1" spc="-5" dirty="0">
                          <a:latin typeface="Calibri"/>
                          <a:cs typeface="Calibri"/>
                        </a:rPr>
                        <a:t>Visio-interprétation</a:t>
                      </a:r>
                      <a:r>
                        <a:rPr sz="900" b="1" spc="75" dirty="0">
                          <a:latin typeface="Calibri"/>
                          <a:cs typeface="Calibri"/>
                        </a:rPr>
                        <a:t> </a:t>
                      </a:r>
                      <a:r>
                        <a:rPr sz="900" spc="-5" dirty="0">
                          <a:latin typeface="Calibri"/>
                          <a:cs typeface="Calibri"/>
                        </a:rPr>
                        <a:t>en</a:t>
                      </a:r>
                      <a:r>
                        <a:rPr sz="900" dirty="0">
                          <a:latin typeface="Calibri"/>
                          <a:cs typeface="Calibri"/>
                        </a:rPr>
                        <a:t> </a:t>
                      </a:r>
                      <a:r>
                        <a:rPr sz="900" spc="-5" dirty="0">
                          <a:latin typeface="Calibri"/>
                          <a:cs typeface="Calibri"/>
                        </a:rPr>
                        <a:t>langue </a:t>
                      </a:r>
                      <a:r>
                        <a:rPr sz="900" spc="-185" dirty="0">
                          <a:latin typeface="Calibri"/>
                          <a:cs typeface="Calibri"/>
                        </a:rPr>
                        <a:t> </a:t>
                      </a:r>
                      <a:r>
                        <a:rPr sz="900" spc="-5" dirty="0">
                          <a:latin typeface="Calibri"/>
                          <a:cs typeface="Calibri"/>
                        </a:rPr>
                        <a:t>des</a:t>
                      </a:r>
                      <a:r>
                        <a:rPr sz="900" dirty="0">
                          <a:latin typeface="Calibri"/>
                          <a:cs typeface="Calibri"/>
                        </a:rPr>
                        <a:t> </a:t>
                      </a:r>
                      <a:r>
                        <a:rPr sz="900" spc="-5" dirty="0">
                          <a:latin typeface="Calibri"/>
                          <a:cs typeface="Calibri"/>
                        </a:rPr>
                        <a:t>signes,</a:t>
                      </a:r>
                      <a:r>
                        <a:rPr sz="900" spc="25" dirty="0">
                          <a:latin typeface="Calibri"/>
                          <a:cs typeface="Calibri"/>
                        </a:rPr>
                        <a:t> </a:t>
                      </a:r>
                      <a:r>
                        <a:rPr sz="900" dirty="0">
                          <a:latin typeface="Calibri"/>
                          <a:cs typeface="Calibri"/>
                        </a:rPr>
                        <a:t>à</a:t>
                      </a:r>
                      <a:r>
                        <a:rPr sz="900" spc="-15" dirty="0">
                          <a:latin typeface="Calibri"/>
                          <a:cs typeface="Calibri"/>
                        </a:rPr>
                        <a:t> </a:t>
                      </a:r>
                      <a:r>
                        <a:rPr sz="900" spc="-5" dirty="0">
                          <a:latin typeface="Calibri"/>
                          <a:cs typeface="Calibri"/>
                        </a:rPr>
                        <a:t>hauteur</a:t>
                      </a:r>
                      <a:r>
                        <a:rPr sz="900" spc="10" dirty="0">
                          <a:latin typeface="Calibri"/>
                          <a:cs typeface="Calibri"/>
                        </a:rPr>
                        <a:t> </a:t>
                      </a:r>
                      <a:r>
                        <a:rPr sz="900" spc="-5" dirty="0">
                          <a:latin typeface="Calibri"/>
                          <a:cs typeface="Calibri"/>
                        </a:rPr>
                        <a:t>de</a:t>
                      </a:r>
                      <a:r>
                        <a:rPr sz="900" spc="5" dirty="0">
                          <a:latin typeface="Calibri"/>
                          <a:cs typeface="Calibri"/>
                        </a:rPr>
                        <a:t> </a:t>
                      </a:r>
                      <a:r>
                        <a:rPr sz="900" dirty="0">
                          <a:latin typeface="Calibri"/>
                          <a:cs typeface="Calibri"/>
                        </a:rPr>
                        <a:t>60</a:t>
                      </a:r>
                      <a:r>
                        <a:rPr sz="900" spc="-20" dirty="0">
                          <a:latin typeface="Calibri"/>
                          <a:cs typeface="Calibri"/>
                        </a:rPr>
                        <a:t> </a:t>
                      </a:r>
                      <a:r>
                        <a:rPr sz="900" dirty="0">
                          <a:latin typeface="Calibri"/>
                          <a:cs typeface="Calibri"/>
                        </a:rPr>
                        <a:t>%</a:t>
                      </a:r>
                      <a:r>
                        <a:rPr sz="900" spc="-10" dirty="0">
                          <a:latin typeface="Calibri"/>
                          <a:cs typeface="Calibri"/>
                        </a:rPr>
                        <a:t> </a:t>
                      </a:r>
                      <a:r>
                        <a:rPr sz="900" spc="-5" dirty="0">
                          <a:latin typeface="Calibri"/>
                          <a:cs typeface="Calibri"/>
                        </a:rPr>
                        <a:t>de </a:t>
                      </a:r>
                      <a:r>
                        <a:rPr sz="900" dirty="0">
                          <a:latin typeface="Calibri"/>
                          <a:cs typeface="Calibri"/>
                        </a:rPr>
                        <a:t>la </a:t>
                      </a:r>
                      <a:r>
                        <a:rPr sz="900" spc="-5" dirty="0">
                          <a:latin typeface="Calibri"/>
                          <a:cs typeface="Calibri"/>
                        </a:rPr>
                        <a:t>dépense</a:t>
                      </a:r>
                      <a:r>
                        <a:rPr sz="900" spc="30" dirty="0">
                          <a:latin typeface="Calibri"/>
                          <a:cs typeface="Calibri"/>
                        </a:rPr>
                        <a:t> </a:t>
                      </a:r>
                      <a:r>
                        <a:rPr sz="900" spc="-5" dirty="0">
                          <a:latin typeface="Calibri"/>
                          <a:cs typeface="Calibri"/>
                        </a:rPr>
                        <a:t>exposée,</a:t>
                      </a:r>
                      <a:endParaRPr sz="900">
                        <a:latin typeface="Calibri"/>
                        <a:cs typeface="Calibri"/>
                      </a:endParaRPr>
                    </a:p>
                    <a:p>
                      <a:pPr algn="ctr">
                        <a:lnSpc>
                          <a:spcPct val="100000"/>
                        </a:lnSpc>
                      </a:pPr>
                      <a:r>
                        <a:rPr sz="900" spc="-5" dirty="0">
                          <a:latin typeface="Calibri"/>
                          <a:cs typeface="Calibri"/>
                        </a:rPr>
                        <a:t>dans</a:t>
                      </a:r>
                      <a:r>
                        <a:rPr sz="900" spc="-15" dirty="0">
                          <a:latin typeface="Calibri"/>
                          <a:cs typeface="Calibri"/>
                        </a:rPr>
                        <a:t> </a:t>
                      </a:r>
                      <a:r>
                        <a:rPr sz="900" dirty="0">
                          <a:latin typeface="Calibri"/>
                          <a:cs typeface="Calibri"/>
                        </a:rPr>
                        <a:t>la</a:t>
                      </a:r>
                      <a:r>
                        <a:rPr sz="900" spc="-5" dirty="0">
                          <a:latin typeface="Calibri"/>
                          <a:cs typeface="Calibri"/>
                        </a:rPr>
                        <a:t> limite</a:t>
                      </a:r>
                      <a:r>
                        <a:rPr sz="900" spc="20" dirty="0">
                          <a:latin typeface="Calibri"/>
                          <a:cs typeface="Calibri"/>
                        </a:rPr>
                        <a:t> </a:t>
                      </a:r>
                      <a:r>
                        <a:rPr sz="900" spc="-5" dirty="0">
                          <a:latin typeface="Calibri"/>
                          <a:cs typeface="Calibri"/>
                        </a:rPr>
                        <a:t>de</a:t>
                      </a:r>
                      <a:r>
                        <a:rPr sz="900" dirty="0">
                          <a:latin typeface="Calibri"/>
                          <a:cs typeface="Calibri"/>
                        </a:rPr>
                        <a:t> 6</a:t>
                      </a:r>
                      <a:r>
                        <a:rPr sz="900" spc="-20" dirty="0">
                          <a:latin typeface="Calibri"/>
                          <a:cs typeface="Calibri"/>
                        </a:rPr>
                        <a:t> </a:t>
                      </a:r>
                      <a:r>
                        <a:rPr sz="900" dirty="0">
                          <a:latin typeface="Calibri"/>
                          <a:cs typeface="Calibri"/>
                        </a:rPr>
                        <a:t>000</a:t>
                      </a:r>
                      <a:r>
                        <a:rPr sz="900" spc="-35" dirty="0">
                          <a:latin typeface="Calibri"/>
                          <a:cs typeface="Calibri"/>
                        </a:rPr>
                        <a:t> </a:t>
                      </a:r>
                      <a:r>
                        <a:rPr sz="900" spc="-5" dirty="0">
                          <a:latin typeface="Calibri"/>
                          <a:cs typeface="Calibri"/>
                        </a:rPr>
                        <a:t>€/an.</a:t>
                      </a:r>
                      <a:endParaRPr sz="900">
                        <a:latin typeface="Calibri"/>
                        <a:cs typeface="Calibri"/>
                      </a:endParaRPr>
                    </a:p>
                    <a:p>
                      <a:pPr marL="1270" algn="ctr">
                        <a:lnSpc>
                          <a:spcPts val="1030"/>
                        </a:lnSpc>
                      </a:pPr>
                      <a:r>
                        <a:rPr sz="900" spc="-5" dirty="0">
                          <a:latin typeface="Calibri"/>
                          <a:cs typeface="Calibri"/>
                        </a:rPr>
                        <a:t>Renouvellement</a:t>
                      </a:r>
                      <a:r>
                        <a:rPr sz="900" spc="20" dirty="0">
                          <a:latin typeface="Calibri"/>
                          <a:cs typeface="Calibri"/>
                        </a:rPr>
                        <a:t> </a:t>
                      </a:r>
                      <a:r>
                        <a:rPr sz="900" spc="-5" dirty="0">
                          <a:latin typeface="Calibri"/>
                          <a:cs typeface="Calibri"/>
                        </a:rPr>
                        <a:t>annuel</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5"/>
                        </a:spcBef>
                      </a:pPr>
                      <a:endParaRPr sz="950">
                        <a:latin typeface="Times New Roman"/>
                        <a:cs typeface="Times New Roman"/>
                      </a:endParaRPr>
                    </a:p>
                    <a:p>
                      <a:pPr algn="ctr">
                        <a:lnSpc>
                          <a:spcPct val="100000"/>
                        </a:lnSpc>
                      </a:pPr>
                      <a:r>
                        <a:rPr sz="900" spc="-5" dirty="0">
                          <a:latin typeface="Calibri"/>
                          <a:cs typeface="Calibri"/>
                        </a:rPr>
                        <a:t>Obligation</a:t>
                      </a:r>
                      <a:r>
                        <a:rPr sz="900" spc="10" dirty="0">
                          <a:latin typeface="Calibri"/>
                          <a:cs typeface="Calibri"/>
                        </a:rPr>
                        <a:t> </a:t>
                      </a:r>
                      <a:r>
                        <a:rPr sz="900" spc="-5" dirty="0">
                          <a:latin typeface="Calibri"/>
                          <a:cs typeface="Calibri"/>
                        </a:rPr>
                        <a:t>de</a:t>
                      </a:r>
                      <a:r>
                        <a:rPr sz="900" dirty="0">
                          <a:latin typeface="Calibri"/>
                          <a:cs typeface="Calibri"/>
                        </a:rPr>
                        <a:t> </a:t>
                      </a:r>
                      <a:r>
                        <a:rPr sz="900" spc="-5" dirty="0">
                          <a:latin typeface="Calibri"/>
                          <a:cs typeface="Calibri"/>
                        </a:rPr>
                        <a:t>recourir</a:t>
                      </a:r>
                      <a:r>
                        <a:rPr sz="900" spc="10" dirty="0">
                          <a:latin typeface="Calibri"/>
                          <a:cs typeface="Calibri"/>
                        </a:rPr>
                        <a:t> </a:t>
                      </a:r>
                      <a:r>
                        <a:rPr sz="900" dirty="0">
                          <a:latin typeface="Calibri"/>
                          <a:cs typeface="Calibri"/>
                        </a:rPr>
                        <a:t>à</a:t>
                      </a:r>
                      <a:r>
                        <a:rPr sz="900" spc="-20" dirty="0">
                          <a:latin typeface="Calibri"/>
                          <a:cs typeface="Calibri"/>
                        </a:rPr>
                        <a:t> </a:t>
                      </a:r>
                      <a:r>
                        <a:rPr sz="900" spc="-5" dirty="0">
                          <a:latin typeface="Calibri"/>
                          <a:cs typeface="Calibri"/>
                        </a:rPr>
                        <a:t>un prestataire</a:t>
                      </a:r>
                      <a:r>
                        <a:rPr sz="900" spc="10" dirty="0">
                          <a:latin typeface="Calibri"/>
                          <a:cs typeface="Calibri"/>
                        </a:rPr>
                        <a:t> </a:t>
                      </a:r>
                      <a:r>
                        <a:rPr sz="900" spc="-5" dirty="0">
                          <a:latin typeface="Calibri"/>
                          <a:cs typeface="Calibri"/>
                        </a:rPr>
                        <a:t>externe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47527">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60655" marR="119380" indent="-36830">
                        <a:lnSpc>
                          <a:spcPct val="100000"/>
                        </a:lnSpc>
                        <a:spcBef>
                          <a:spcPts val="765"/>
                        </a:spcBef>
                      </a:pPr>
                      <a:r>
                        <a:rPr sz="1000" b="1" spc="-5" dirty="0">
                          <a:latin typeface="Calibri"/>
                          <a:cs typeface="Calibri"/>
                        </a:rPr>
                        <a:t>Dispositif</a:t>
                      </a:r>
                      <a:r>
                        <a:rPr sz="1000" b="1" spc="25" dirty="0">
                          <a:latin typeface="Calibri"/>
                          <a:cs typeface="Calibri"/>
                        </a:rPr>
                        <a:t> </a:t>
                      </a:r>
                      <a:r>
                        <a:rPr sz="1000" b="1" spc="-5" dirty="0">
                          <a:latin typeface="Calibri"/>
                          <a:cs typeface="Calibri"/>
                        </a:rPr>
                        <a:t>d'accompagnement</a:t>
                      </a:r>
                      <a:r>
                        <a:rPr sz="1000" b="1" spc="-40" dirty="0">
                          <a:latin typeface="Calibri"/>
                          <a:cs typeface="Calibri"/>
                        </a:rPr>
                        <a:t> </a:t>
                      </a:r>
                      <a:r>
                        <a:rPr sz="1000" b="1" spc="-5" dirty="0">
                          <a:latin typeface="Calibri"/>
                          <a:cs typeface="Calibri"/>
                        </a:rPr>
                        <a:t>pour</a:t>
                      </a:r>
                      <a:r>
                        <a:rPr sz="1000" b="1" spc="-20" dirty="0">
                          <a:latin typeface="Calibri"/>
                          <a:cs typeface="Calibri"/>
                        </a:rPr>
                        <a:t> </a:t>
                      </a:r>
                      <a:r>
                        <a:rPr sz="1000" b="1" spc="-5" dirty="0">
                          <a:latin typeface="Calibri"/>
                          <a:cs typeface="Calibri"/>
                        </a:rPr>
                        <a:t>l'emploi</a:t>
                      </a:r>
                      <a:r>
                        <a:rPr sz="1000" b="1" spc="15" dirty="0">
                          <a:latin typeface="Calibri"/>
                          <a:cs typeface="Calibri"/>
                        </a:rPr>
                        <a:t> </a:t>
                      </a:r>
                      <a:r>
                        <a:rPr sz="1000" b="1" spc="-5" dirty="0">
                          <a:latin typeface="Calibri"/>
                          <a:cs typeface="Calibri"/>
                        </a:rPr>
                        <a:t>des </a:t>
                      </a:r>
                      <a:r>
                        <a:rPr sz="1000" b="1" spc="-210" dirty="0">
                          <a:latin typeface="Calibri"/>
                          <a:cs typeface="Calibri"/>
                        </a:rPr>
                        <a:t> </a:t>
                      </a:r>
                      <a:r>
                        <a:rPr sz="1000" b="1" spc="-5" dirty="0">
                          <a:latin typeface="Calibri"/>
                          <a:cs typeface="Calibri"/>
                        </a:rPr>
                        <a:t>personnes</a:t>
                      </a:r>
                      <a:r>
                        <a:rPr sz="1000" b="1" spc="-25" dirty="0">
                          <a:latin typeface="Calibri"/>
                          <a:cs typeface="Calibri"/>
                        </a:rPr>
                        <a:t> </a:t>
                      </a:r>
                      <a:r>
                        <a:rPr sz="1000" b="1" spc="-5" dirty="0">
                          <a:latin typeface="Calibri"/>
                          <a:cs typeface="Calibri"/>
                        </a:rPr>
                        <a:t>en</a:t>
                      </a:r>
                      <a:r>
                        <a:rPr sz="1000" b="1" spc="-10" dirty="0">
                          <a:latin typeface="Calibri"/>
                          <a:cs typeface="Calibri"/>
                        </a:rPr>
                        <a:t> </a:t>
                      </a:r>
                      <a:r>
                        <a:rPr sz="1000" b="1" spc="-5" dirty="0">
                          <a:latin typeface="Calibri"/>
                          <a:cs typeface="Calibri"/>
                        </a:rPr>
                        <a:t>situation</a:t>
                      </a:r>
                      <a:r>
                        <a:rPr sz="1000" b="1" spc="15" dirty="0">
                          <a:latin typeface="Calibri"/>
                          <a:cs typeface="Calibri"/>
                        </a:rPr>
                        <a:t> </a:t>
                      </a:r>
                      <a:r>
                        <a:rPr sz="1000" b="1" spc="-5" dirty="0">
                          <a:latin typeface="Calibri"/>
                          <a:cs typeface="Calibri"/>
                        </a:rPr>
                        <a:t>de</a:t>
                      </a:r>
                      <a:r>
                        <a:rPr sz="1000" b="1" dirty="0">
                          <a:latin typeface="Calibri"/>
                          <a:cs typeface="Calibri"/>
                        </a:rPr>
                        <a:t> </a:t>
                      </a:r>
                      <a:r>
                        <a:rPr sz="1000" b="1" spc="-5" dirty="0">
                          <a:latin typeface="Calibri"/>
                          <a:cs typeface="Calibri"/>
                        </a:rPr>
                        <a:t>handicap</a:t>
                      </a:r>
                      <a:r>
                        <a:rPr sz="1000" b="1" spc="-15" dirty="0">
                          <a:latin typeface="Calibri"/>
                          <a:cs typeface="Calibri"/>
                        </a:rPr>
                        <a:t> </a:t>
                      </a:r>
                      <a:r>
                        <a:rPr sz="1000" b="1" spc="-5" dirty="0">
                          <a:latin typeface="Calibri"/>
                          <a:cs typeface="Calibri"/>
                        </a:rPr>
                        <a:t>psychique</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ct val="100000"/>
                        </a:lnSpc>
                        <a:spcBef>
                          <a:spcPts val="489"/>
                        </a:spcBef>
                      </a:pPr>
                      <a:r>
                        <a:rPr sz="900" dirty="0">
                          <a:latin typeface="Calibri"/>
                          <a:cs typeface="Calibri"/>
                        </a:rPr>
                        <a:t>1/</a:t>
                      </a:r>
                      <a:r>
                        <a:rPr sz="900" spc="-15" dirty="0">
                          <a:latin typeface="Calibri"/>
                          <a:cs typeface="Calibri"/>
                        </a:rPr>
                        <a:t> </a:t>
                      </a:r>
                      <a:r>
                        <a:rPr sz="900" spc="-5" dirty="0">
                          <a:latin typeface="Calibri"/>
                          <a:cs typeface="Calibri"/>
                        </a:rPr>
                        <a:t>les</a:t>
                      </a:r>
                      <a:r>
                        <a:rPr sz="900" spc="10" dirty="0">
                          <a:latin typeface="Calibri"/>
                          <a:cs typeface="Calibri"/>
                        </a:rPr>
                        <a:t> </a:t>
                      </a:r>
                      <a:r>
                        <a:rPr sz="900" spc="-5" dirty="0">
                          <a:latin typeface="Calibri"/>
                          <a:cs typeface="Calibri"/>
                        </a:rPr>
                        <a:t>frais</a:t>
                      </a:r>
                      <a:r>
                        <a:rPr sz="900" dirty="0">
                          <a:latin typeface="Calibri"/>
                          <a:cs typeface="Calibri"/>
                        </a:rPr>
                        <a:t> </a:t>
                      </a:r>
                      <a:r>
                        <a:rPr sz="900" spc="-5" dirty="0">
                          <a:latin typeface="Calibri"/>
                          <a:cs typeface="Calibri"/>
                        </a:rPr>
                        <a:t>d’</a:t>
                      </a:r>
                      <a:r>
                        <a:rPr sz="900" b="1" spc="-5" dirty="0">
                          <a:latin typeface="Calibri"/>
                          <a:cs typeface="Calibri"/>
                        </a:rPr>
                        <a:t>évaluation</a:t>
                      </a:r>
                      <a:r>
                        <a:rPr sz="900" b="1" spc="65" dirty="0">
                          <a:latin typeface="Calibri"/>
                          <a:cs typeface="Calibri"/>
                        </a:rPr>
                        <a:t> </a:t>
                      </a:r>
                      <a:r>
                        <a:rPr sz="900" b="1" spc="-5" dirty="0">
                          <a:latin typeface="Calibri"/>
                          <a:cs typeface="Calibri"/>
                        </a:rPr>
                        <a:t>des</a:t>
                      </a:r>
                      <a:r>
                        <a:rPr sz="900" b="1" spc="5" dirty="0">
                          <a:latin typeface="Calibri"/>
                          <a:cs typeface="Calibri"/>
                        </a:rPr>
                        <a:t> </a:t>
                      </a:r>
                      <a:r>
                        <a:rPr sz="900" b="1" spc="-5" dirty="0">
                          <a:latin typeface="Calibri"/>
                          <a:cs typeface="Calibri"/>
                        </a:rPr>
                        <a:t>capacités</a:t>
                      </a:r>
                      <a:r>
                        <a:rPr sz="900" b="1" spc="25" dirty="0">
                          <a:latin typeface="Calibri"/>
                          <a:cs typeface="Calibri"/>
                        </a:rPr>
                        <a:t> </a:t>
                      </a:r>
                      <a:r>
                        <a:rPr sz="900" b="1" spc="-5" dirty="0">
                          <a:latin typeface="Calibri"/>
                          <a:cs typeface="Calibri"/>
                        </a:rPr>
                        <a:t>professionnelles</a:t>
                      </a:r>
                      <a:r>
                        <a:rPr sz="900" b="1" spc="65" dirty="0">
                          <a:latin typeface="Calibri"/>
                          <a:cs typeface="Calibri"/>
                        </a:rPr>
                        <a:t> </a:t>
                      </a:r>
                      <a:r>
                        <a:rPr sz="900" spc="-5" dirty="0">
                          <a:latin typeface="Calibri"/>
                          <a:cs typeface="Calibri"/>
                        </a:rPr>
                        <a:t>dans</a:t>
                      </a:r>
                      <a:r>
                        <a:rPr sz="900" spc="10" dirty="0">
                          <a:latin typeface="Calibri"/>
                          <a:cs typeface="Calibri"/>
                        </a:rPr>
                        <a:t> </a:t>
                      </a:r>
                      <a:r>
                        <a:rPr sz="900" spc="-5" dirty="0">
                          <a:latin typeface="Calibri"/>
                          <a:cs typeface="Calibri"/>
                        </a:rPr>
                        <a:t>la</a:t>
                      </a:r>
                      <a:r>
                        <a:rPr sz="900" spc="-10" dirty="0">
                          <a:latin typeface="Calibri"/>
                          <a:cs typeface="Calibri"/>
                        </a:rPr>
                        <a:t> </a:t>
                      </a:r>
                      <a:r>
                        <a:rPr sz="900" spc="-5" dirty="0">
                          <a:latin typeface="Calibri"/>
                          <a:cs typeface="Calibri"/>
                        </a:rPr>
                        <a:t>limite</a:t>
                      </a:r>
                      <a:r>
                        <a:rPr sz="900" spc="35" dirty="0">
                          <a:latin typeface="Calibri"/>
                          <a:cs typeface="Calibri"/>
                        </a:rPr>
                        <a:t> </a:t>
                      </a:r>
                      <a:r>
                        <a:rPr sz="900" spc="-5" dirty="0">
                          <a:latin typeface="Calibri"/>
                          <a:cs typeface="Calibri"/>
                        </a:rPr>
                        <a:t>d’un</a:t>
                      </a:r>
                      <a:r>
                        <a:rPr sz="900" spc="10" dirty="0">
                          <a:latin typeface="Calibri"/>
                          <a:cs typeface="Calibri"/>
                        </a:rPr>
                        <a:t> </a:t>
                      </a:r>
                      <a:r>
                        <a:rPr sz="900" spc="-5" dirty="0">
                          <a:latin typeface="Calibri"/>
                          <a:cs typeface="Calibri"/>
                        </a:rPr>
                        <a:t>plafond</a:t>
                      </a:r>
                      <a:endParaRPr sz="900" dirty="0">
                        <a:latin typeface="Calibri"/>
                        <a:cs typeface="Calibri"/>
                      </a:endParaRPr>
                    </a:p>
                    <a:p>
                      <a:pPr marL="1270" algn="ctr">
                        <a:lnSpc>
                          <a:spcPct val="100000"/>
                        </a:lnSpc>
                      </a:pPr>
                      <a:r>
                        <a:rPr sz="900" spc="-5" dirty="0">
                          <a:latin typeface="Calibri"/>
                          <a:cs typeface="Calibri"/>
                        </a:rPr>
                        <a:t>annuel</a:t>
                      </a:r>
                      <a:r>
                        <a:rPr sz="900" dirty="0">
                          <a:latin typeface="Calibri"/>
                          <a:cs typeface="Calibri"/>
                        </a:rPr>
                        <a:t> </a:t>
                      </a:r>
                      <a:r>
                        <a:rPr sz="900" spc="-5" dirty="0">
                          <a:latin typeface="Calibri"/>
                          <a:cs typeface="Calibri"/>
                        </a:rPr>
                        <a:t>de</a:t>
                      </a:r>
                      <a:r>
                        <a:rPr sz="900" spc="-10" dirty="0">
                          <a:latin typeface="Calibri"/>
                          <a:cs typeface="Calibri"/>
                        </a:rPr>
                        <a:t> </a:t>
                      </a:r>
                      <a:r>
                        <a:rPr sz="900" dirty="0">
                          <a:latin typeface="Calibri"/>
                          <a:cs typeface="Calibri"/>
                        </a:rPr>
                        <a:t>10</a:t>
                      </a:r>
                      <a:r>
                        <a:rPr sz="900" spc="-45" dirty="0">
                          <a:latin typeface="Calibri"/>
                          <a:cs typeface="Calibri"/>
                        </a:rPr>
                        <a:t> </a:t>
                      </a:r>
                      <a:r>
                        <a:rPr sz="900" spc="-5" dirty="0">
                          <a:latin typeface="Calibri"/>
                          <a:cs typeface="Calibri"/>
                        </a:rPr>
                        <a:t>000€.</a:t>
                      </a:r>
                      <a:endParaRPr sz="900" dirty="0">
                        <a:latin typeface="Calibri"/>
                        <a:cs typeface="Calibri"/>
                      </a:endParaRPr>
                    </a:p>
                    <a:p>
                      <a:pPr algn="ctr">
                        <a:lnSpc>
                          <a:spcPct val="100000"/>
                        </a:lnSpc>
                      </a:pPr>
                      <a:r>
                        <a:rPr sz="900" dirty="0">
                          <a:latin typeface="Calibri"/>
                          <a:cs typeface="Calibri"/>
                        </a:rPr>
                        <a:t>2/</a:t>
                      </a:r>
                      <a:r>
                        <a:rPr sz="900" spc="-15" dirty="0">
                          <a:latin typeface="Calibri"/>
                          <a:cs typeface="Calibri"/>
                        </a:rPr>
                        <a:t> </a:t>
                      </a:r>
                      <a:r>
                        <a:rPr sz="900" spc="-5" dirty="0">
                          <a:latin typeface="Calibri"/>
                          <a:cs typeface="Calibri"/>
                        </a:rPr>
                        <a:t>les</a:t>
                      </a:r>
                      <a:r>
                        <a:rPr sz="900" spc="10" dirty="0">
                          <a:latin typeface="Calibri"/>
                          <a:cs typeface="Calibri"/>
                        </a:rPr>
                        <a:t> </a:t>
                      </a:r>
                      <a:r>
                        <a:rPr sz="900" spc="-5" dirty="0">
                          <a:latin typeface="Calibri"/>
                          <a:cs typeface="Calibri"/>
                        </a:rPr>
                        <a:t>frais</a:t>
                      </a:r>
                      <a:r>
                        <a:rPr sz="900" dirty="0">
                          <a:latin typeface="Calibri"/>
                          <a:cs typeface="Calibri"/>
                        </a:rPr>
                        <a:t> </a:t>
                      </a:r>
                      <a:r>
                        <a:rPr sz="900" spc="-5" dirty="0">
                          <a:latin typeface="Calibri"/>
                          <a:cs typeface="Calibri"/>
                        </a:rPr>
                        <a:t>de</a:t>
                      </a:r>
                      <a:r>
                        <a:rPr sz="900" spc="10" dirty="0">
                          <a:latin typeface="Calibri"/>
                          <a:cs typeface="Calibri"/>
                        </a:rPr>
                        <a:t> </a:t>
                      </a:r>
                      <a:r>
                        <a:rPr sz="900" b="1" spc="-5" dirty="0">
                          <a:latin typeface="Calibri"/>
                          <a:cs typeface="Calibri"/>
                        </a:rPr>
                        <a:t>soutien</a:t>
                      </a:r>
                      <a:r>
                        <a:rPr sz="900" b="1" spc="25" dirty="0">
                          <a:latin typeface="Calibri"/>
                          <a:cs typeface="Calibri"/>
                        </a:rPr>
                        <a:t> </a:t>
                      </a:r>
                      <a:r>
                        <a:rPr sz="900" b="1" spc="-5" dirty="0">
                          <a:latin typeface="Calibri"/>
                          <a:cs typeface="Calibri"/>
                        </a:rPr>
                        <a:t>médico-psychologique</a:t>
                      </a:r>
                      <a:r>
                        <a:rPr sz="900" b="1" spc="60" dirty="0">
                          <a:latin typeface="Calibri"/>
                          <a:cs typeface="Calibri"/>
                        </a:rPr>
                        <a:t> </a:t>
                      </a:r>
                      <a:r>
                        <a:rPr sz="900" spc="-5" dirty="0">
                          <a:latin typeface="Calibri"/>
                          <a:cs typeface="Calibri"/>
                        </a:rPr>
                        <a:t>assuré par</a:t>
                      </a:r>
                      <a:r>
                        <a:rPr sz="900" dirty="0">
                          <a:latin typeface="Calibri"/>
                          <a:cs typeface="Calibri"/>
                        </a:rPr>
                        <a:t> </a:t>
                      </a:r>
                      <a:r>
                        <a:rPr sz="900" spc="-5" dirty="0">
                          <a:latin typeface="Calibri"/>
                          <a:cs typeface="Calibri"/>
                        </a:rPr>
                        <a:t>un</a:t>
                      </a:r>
                      <a:r>
                        <a:rPr sz="900" spc="5" dirty="0">
                          <a:latin typeface="Calibri"/>
                          <a:cs typeface="Calibri"/>
                        </a:rPr>
                        <a:t> </a:t>
                      </a:r>
                      <a:r>
                        <a:rPr sz="900" spc="-5" dirty="0">
                          <a:latin typeface="Calibri"/>
                          <a:cs typeface="Calibri"/>
                        </a:rPr>
                        <a:t>service</a:t>
                      </a:r>
                      <a:r>
                        <a:rPr sz="900" spc="10" dirty="0">
                          <a:latin typeface="Calibri"/>
                          <a:cs typeface="Calibri"/>
                        </a:rPr>
                        <a:t> </a:t>
                      </a:r>
                      <a:r>
                        <a:rPr sz="900" dirty="0">
                          <a:latin typeface="Calibri"/>
                          <a:cs typeface="Calibri"/>
                        </a:rPr>
                        <a:t>ou </a:t>
                      </a:r>
                      <a:r>
                        <a:rPr sz="900" spc="-5" dirty="0">
                          <a:latin typeface="Calibri"/>
                          <a:cs typeface="Calibri"/>
                        </a:rPr>
                        <a:t>un</a:t>
                      </a:r>
                      <a:r>
                        <a:rPr sz="900" spc="10" dirty="0">
                          <a:latin typeface="Calibri"/>
                          <a:cs typeface="Calibri"/>
                        </a:rPr>
                        <a:t> </a:t>
                      </a:r>
                      <a:r>
                        <a:rPr sz="900" spc="-5" dirty="0">
                          <a:latin typeface="Calibri"/>
                          <a:cs typeface="Calibri"/>
                        </a:rPr>
                        <a:t>acteur</a:t>
                      </a:r>
                      <a:r>
                        <a:rPr sz="900" spc="-10" dirty="0">
                          <a:latin typeface="Calibri"/>
                          <a:cs typeface="Calibri"/>
                        </a:rPr>
                        <a:t> </a:t>
                      </a:r>
                      <a:r>
                        <a:rPr sz="900" spc="-5" dirty="0">
                          <a:latin typeface="Calibri"/>
                          <a:cs typeface="Calibri"/>
                        </a:rPr>
                        <a:t>externe</a:t>
                      </a:r>
                      <a:endParaRPr sz="900" dirty="0">
                        <a:latin typeface="Calibri"/>
                        <a:cs typeface="Calibri"/>
                      </a:endParaRPr>
                    </a:p>
                    <a:p>
                      <a:pPr marL="114935" marR="105410" indent="-3175" algn="ctr">
                        <a:lnSpc>
                          <a:spcPct val="100000"/>
                        </a:lnSpc>
                      </a:pPr>
                      <a:r>
                        <a:rPr sz="900" dirty="0">
                          <a:latin typeface="Calibri"/>
                          <a:cs typeface="Calibri"/>
                        </a:rPr>
                        <a:t>à</a:t>
                      </a:r>
                      <a:r>
                        <a:rPr sz="900" spc="-5" dirty="0">
                          <a:latin typeface="Calibri"/>
                          <a:cs typeface="Calibri"/>
                        </a:rPr>
                        <a:t> l’employeur,</a:t>
                      </a:r>
                      <a:r>
                        <a:rPr sz="900" spc="50" dirty="0">
                          <a:latin typeface="Calibri"/>
                          <a:cs typeface="Calibri"/>
                        </a:rPr>
                        <a:t> </a:t>
                      </a:r>
                      <a:r>
                        <a:rPr sz="900" spc="-5" dirty="0">
                          <a:latin typeface="Calibri"/>
                          <a:cs typeface="Calibri"/>
                        </a:rPr>
                        <a:t>dans</a:t>
                      </a:r>
                      <a:r>
                        <a:rPr sz="900" spc="20"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limite</a:t>
                      </a:r>
                      <a:r>
                        <a:rPr sz="900" spc="45" dirty="0">
                          <a:latin typeface="Calibri"/>
                          <a:cs typeface="Calibri"/>
                        </a:rPr>
                        <a:t> </a:t>
                      </a:r>
                      <a:r>
                        <a:rPr sz="900" spc="-5" dirty="0">
                          <a:latin typeface="Calibri"/>
                          <a:cs typeface="Calibri"/>
                        </a:rPr>
                        <a:t>d’un</a:t>
                      </a:r>
                      <a:r>
                        <a:rPr sz="900" spc="20" dirty="0">
                          <a:latin typeface="Calibri"/>
                          <a:cs typeface="Calibri"/>
                        </a:rPr>
                        <a:t> </a:t>
                      </a:r>
                      <a:r>
                        <a:rPr sz="900" spc="-5" dirty="0">
                          <a:latin typeface="Calibri"/>
                          <a:cs typeface="Calibri"/>
                        </a:rPr>
                        <a:t>plafond</a:t>
                      </a:r>
                      <a:r>
                        <a:rPr sz="900" spc="20" dirty="0">
                          <a:latin typeface="Calibri"/>
                          <a:cs typeface="Calibri"/>
                        </a:rPr>
                        <a:t> </a:t>
                      </a:r>
                      <a:r>
                        <a:rPr sz="900" spc="-5" dirty="0">
                          <a:latin typeface="Calibri"/>
                          <a:cs typeface="Calibri"/>
                        </a:rPr>
                        <a:t>annuel</a:t>
                      </a:r>
                      <a:r>
                        <a:rPr sz="900" spc="35" dirty="0">
                          <a:latin typeface="Calibri"/>
                          <a:cs typeface="Calibri"/>
                        </a:rPr>
                        <a:t> </a:t>
                      </a:r>
                      <a:r>
                        <a:rPr sz="900" spc="-5" dirty="0">
                          <a:latin typeface="Calibri"/>
                          <a:cs typeface="Calibri"/>
                        </a:rPr>
                        <a:t>de</a:t>
                      </a:r>
                      <a:r>
                        <a:rPr sz="900" spc="20" dirty="0">
                          <a:latin typeface="Calibri"/>
                          <a:cs typeface="Calibri"/>
                        </a:rPr>
                        <a:t> </a:t>
                      </a:r>
                      <a:r>
                        <a:rPr sz="900" dirty="0">
                          <a:latin typeface="Calibri"/>
                          <a:cs typeface="Calibri"/>
                        </a:rPr>
                        <a:t>3 000€</a:t>
                      </a:r>
                      <a:r>
                        <a:rPr sz="900" spc="-15" dirty="0">
                          <a:latin typeface="Calibri"/>
                          <a:cs typeface="Calibri"/>
                        </a:rPr>
                        <a:t> </a:t>
                      </a:r>
                      <a:r>
                        <a:rPr sz="900" spc="-5" dirty="0">
                          <a:latin typeface="Calibri"/>
                          <a:cs typeface="Calibri"/>
                        </a:rPr>
                        <a:t>et</a:t>
                      </a:r>
                      <a:r>
                        <a:rPr sz="900" spc="15" dirty="0">
                          <a:latin typeface="Calibri"/>
                          <a:cs typeface="Calibri"/>
                        </a:rPr>
                        <a:t> </a:t>
                      </a:r>
                      <a:r>
                        <a:rPr sz="900" spc="-5" dirty="0">
                          <a:latin typeface="Calibri"/>
                          <a:cs typeface="Calibri"/>
                        </a:rPr>
                        <a:t>de</a:t>
                      </a:r>
                      <a:r>
                        <a:rPr sz="900" spc="20" dirty="0">
                          <a:latin typeface="Calibri"/>
                          <a:cs typeface="Calibri"/>
                        </a:rPr>
                        <a:t> </a:t>
                      </a:r>
                      <a:r>
                        <a:rPr sz="900" dirty="0">
                          <a:latin typeface="Calibri"/>
                          <a:cs typeface="Calibri"/>
                        </a:rPr>
                        <a:t>4 </a:t>
                      </a:r>
                      <a:r>
                        <a:rPr sz="900" spc="-5" dirty="0">
                          <a:latin typeface="Calibri"/>
                          <a:cs typeface="Calibri"/>
                        </a:rPr>
                        <a:t>séances/mois. </a:t>
                      </a:r>
                      <a:r>
                        <a:rPr sz="900" dirty="0">
                          <a:latin typeface="Calibri"/>
                          <a:cs typeface="Calibri"/>
                        </a:rPr>
                        <a:t> 3/</a:t>
                      </a:r>
                      <a:r>
                        <a:rPr sz="900" spc="-15" dirty="0">
                          <a:latin typeface="Calibri"/>
                          <a:cs typeface="Calibri"/>
                        </a:rPr>
                        <a:t> </a:t>
                      </a:r>
                      <a:r>
                        <a:rPr sz="900" spc="-5" dirty="0">
                          <a:latin typeface="Calibri"/>
                          <a:cs typeface="Calibri"/>
                        </a:rPr>
                        <a:t>les</a:t>
                      </a:r>
                      <a:r>
                        <a:rPr sz="900" spc="10" dirty="0">
                          <a:latin typeface="Calibri"/>
                          <a:cs typeface="Calibri"/>
                        </a:rPr>
                        <a:t> </a:t>
                      </a:r>
                      <a:r>
                        <a:rPr sz="900" spc="-5" dirty="0">
                          <a:latin typeface="Calibri"/>
                          <a:cs typeface="Calibri"/>
                        </a:rPr>
                        <a:t>frais d'</a:t>
                      </a:r>
                      <a:r>
                        <a:rPr sz="900" b="1" spc="-5" dirty="0">
                          <a:latin typeface="Calibri"/>
                          <a:cs typeface="Calibri"/>
                        </a:rPr>
                        <a:t>accompagnement</a:t>
                      </a:r>
                      <a:r>
                        <a:rPr sz="900" b="1" spc="50" dirty="0">
                          <a:latin typeface="Calibri"/>
                          <a:cs typeface="Calibri"/>
                        </a:rPr>
                        <a:t> </a:t>
                      </a:r>
                      <a:r>
                        <a:rPr sz="900" b="1" dirty="0">
                          <a:latin typeface="Calibri"/>
                          <a:cs typeface="Calibri"/>
                        </a:rPr>
                        <a:t>sur</a:t>
                      </a:r>
                      <a:r>
                        <a:rPr sz="900" b="1" spc="5" dirty="0">
                          <a:latin typeface="Calibri"/>
                          <a:cs typeface="Calibri"/>
                        </a:rPr>
                        <a:t> </a:t>
                      </a:r>
                      <a:r>
                        <a:rPr sz="900" b="1" spc="-5" dirty="0">
                          <a:latin typeface="Calibri"/>
                          <a:cs typeface="Calibri"/>
                        </a:rPr>
                        <a:t>le</a:t>
                      </a:r>
                      <a:r>
                        <a:rPr sz="900" b="1" dirty="0">
                          <a:latin typeface="Calibri"/>
                          <a:cs typeface="Calibri"/>
                        </a:rPr>
                        <a:t> </a:t>
                      </a:r>
                      <a:r>
                        <a:rPr sz="900" b="1" spc="-5" dirty="0">
                          <a:latin typeface="Calibri"/>
                          <a:cs typeface="Calibri"/>
                        </a:rPr>
                        <a:t>lieu</a:t>
                      </a:r>
                      <a:r>
                        <a:rPr sz="900" b="1" spc="10" dirty="0">
                          <a:latin typeface="Calibri"/>
                          <a:cs typeface="Calibri"/>
                        </a:rPr>
                        <a:t> </a:t>
                      </a:r>
                      <a:r>
                        <a:rPr sz="900" b="1" spc="-5" dirty="0">
                          <a:latin typeface="Calibri"/>
                          <a:cs typeface="Calibri"/>
                        </a:rPr>
                        <a:t>de</a:t>
                      </a:r>
                      <a:r>
                        <a:rPr sz="900" b="1" spc="5" dirty="0">
                          <a:latin typeface="Calibri"/>
                          <a:cs typeface="Calibri"/>
                        </a:rPr>
                        <a:t> </a:t>
                      </a:r>
                      <a:r>
                        <a:rPr sz="900" b="1" spc="-5" dirty="0">
                          <a:latin typeface="Calibri"/>
                          <a:cs typeface="Calibri"/>
                        </a:rPr>
                        <a:t>travail</a:t>
                      </a:r>
                      <a:r>
                        <a:rPr sz="900" b="1" spc="40" dirty="0">
                          <a:latin typeface="Calibri"/>
                          <a:cs typeface="Calibri"/>
                        </a:rPr>
                        <a:t> </a:t>
                      </a:r>
                      <a:r>
                        <a:rPr sz="900" spc="-5" dirty="0">
                          <a:latin typeface="Calibri"/>
                          <a:cs typeface="Calibri"/>
                        </a:rPr>
                        <a:t>assuré par</a:t>
                      </a:r>
                      <a:r>
                        <a:rPr sz="900" dirty="0">
                          <a:latin typeface="Calibri"/>
                          <a:cs typeface="Calibri"/>
                        </a:rPr>
                        <a:t> </a:t>
                      </a:r>
                      <a:r>
                        <a:rPr sz="900" spc="-5" dirty="0">
                          <a:latin typeface="Calibri"/>
                          <a:cs typeface="Calibri"/>
                        </a:rPr>
                        <a:t>un</a:t>
                      </a:r>
                      <a:r>
                        <a:rPr sz="900" spc="5" dirty="0">
                          <a:latin typeface="Calibri"/>
                          <a:cs typeface="Calibri"/>
                        </a:rPr>
                        <a:t> </a:t>
                      </a:r>
                      <a:r>
                        <a:rPr sz="900" spc="-5" dirty="0">
                          <a:latin typeface="Calibri"/>
                          <a:cs typeface="Calibri"/>
                        </a:rPr>
                        <a:t>service</a:t>
                      </a:r>
                      <a:r>
                        <a:rPr sz="900" spc="10" dirty="0">
                          <a:latin typeface="Calibri"/>
                          <a:cs typeface="Calibri"/>
                        </a:rPr>
                        <a:t> </a:t>
                      </a:r>
                      <a:r>
                        <a:rPr sz="900" spc="-5" dirty="0">
                          <a:latin typeface="Calibri"/>
                          <a:cs typeface="Calibri"/>
                        </a:rPr>
                        <a:t>spécialisé </a:t>
                      </a:r>
                      <a:r>
                        <a:rPr sz="900" spc="-190" dirty="0">
                          <a:latin typeface="Calibri"/>
                          <a:cs typeface="Calibri"/>
                        </a:rPr>
                        <a:t> </a:t>
                      </a:r>
                      <a:r>
                        <a:rPr sz="900" spc="-5" dirty="0">
                          <a:latin typeface="Calibri"/>
                          <a:cs typeface="Calibri"/>
                        </a:rPr>
                        <a:t>externe</a:t>
                      </a:r>
                      <a:r>
                        <a:rPr sz="900" spc="15" dirty="0">
                          <a:latin typeface="Calibri"/>
                          <a:cs typeface="Calibri"/>
                        </a:rPr>
                        <a:t> </a:t>
                      </a:r>
                      <a:r>
                        <a:rPr sz="900" dirty="0">
                          <a:latin typeface="Calibri"/>
                          <a:cs typeface="Calibri"/>
                        </a:rPr>
                        <a:t>à</a:t>
                      </a:r>
                      <a:r>
                        <a:rPr sz="900" spc="-15" dirty="0">
                          <a:latin typeface="Calibri"/>
                          <a:cs typeface="Calibri"/>
                        </a:rPr>
                        <a:t> </a:t>
                      </a:r>
                      <a:r>
                        <a:rPr sz="900" spc="-5" dirty="0">
                          <a:latin typeface="Calibri"/>
                          <a:cs typeface="Calibri"/>
                        </a:rPr>
                        <a:t>l’employeur,</a:t>
                      </a:r>
                      <a:r>
                        <a:rPr sz="900" spc="35" dirty="0">
                          <a:latin typeface="Calibri"/>
                          <a:cs typeface="Calibri"/>
                        </a:rPr>
                        <a:t> </a:t>
                      </a:r>
                      <a:r>
                        <a:rPr sz="900" spc="-5" dirty="0">
                          <a:latin typeface="Calibri"/>
                          <a:cs typeface="Calibri"/>
                        </a:rPr>
                        <a:t>dans</a:t>
                      </a:r>
                      <a:r>
                        <a:rPr sz="900" spc="5" dirty="0">
                          <a:latin typeface="Calibri"/>
                          <a:cs typeface="Calibri"/>
                        </a:rPr>
                        <a:t> </a:t>
                      </a:r>
                      <a:r>
                        <a:rPr sz="900" spc="-5" dirty="0">
                          <a:latin typeface="Calibri"/>
                          <a:cs typeface="Calibri"/>
                        </a:rPr>
                        <a:t>la limite</a:t>
                      </a:r>
                      <a:r>
                        <a:rPr sz="900" spc="15" dirty="0">
                          <a:latin typeface="Calibri"/>
                          <a:cs typeface="Calibri"/>
                        </a:rPr>
                        <a:t> </a:t>
                      </a:r>
                      <a:r>
                        <a:rPr sz="900" spc="-5" dirty="0">
                          <a:latin typeface="Calibri"/>
                          <a:cs typeface="Calibri"/>
                        </a:rPr>
                        <a:t>d’un</a:t>
                      </a:r>
                      <a:r>
                        <a:rPr sz="900" spc="10" dirty="0">
                          <a:latin typeface="Calibri"/>
                          <a:cs typeface="Calibri"/>
                        </a:rPr>
                        <a:t> </a:t>
                      </a:r>
                      <a:r>
                        <a:rPr sz="900" spc="-5" dirty="0">
                          <a:latin typeface="Calibri"/>
                          <a:cs typeface="Calibri"/>
                        </a:rPr>
                        <a:t>plafond</a:t>
                      </a:r>
                      <a:r>
                        <a:rPr sz="900" spc="15" dirty="0">
                          <a:latin typeface="Calibri"/>
                          <a:cs typeface="Calibri"/>
                        </a:rPr>
                        <a:t> </a:t>
                      </a:r>
                      <a:r>
                        <a:rPr sz="900" spc="-5" dirty="0">
                          <a:latin typeface="Calibri"/>
                          <a:cs typeface="Calibri"/>
                        </a:rPr>
                        <a:t>annuel</a:t>
                      </a:r>
                      <a:r>
                        <a:rPr sz="900" spc="20" dirty="0">
                          <a:latin typeface="Calibri"/>
                          <a:cs typeface="Calibri"/>
                        </a:rPr>
                        <a:t> </a:t>
                      </a:r>
                      <a:r>
                        <a:rPr sz="900" spc="-5" dirty="0">
                          <a:latin typeface="Calibri"/>
                          <a:cs typeface="Calibri"/>
                        </a:rPr>
                        <a:t>de</a:t>
                      </a:r>
                      <a:r>
                        <a:rPr sz="900" spc="5" dirty="0">
                          <a:latin typeface="Calibri"/>
                          <a:cs typeface="Calibri"/>
                        </a:rPr>
                        <a:t> </a:t>
                      </a:r>
                      <a:r>
                        <a:rPr sz="900" dirty="0">
                          <a:latin typeface="Calibri"/>
                          <a:cs typeface="Calibri"/>
                        </a:rPr>
                        <a:t>31</a:t>
                      </a:r>
                      <a:r>
                        <a:rPr sz="900" spc="-15" dirty="0">
                          <a:latin typeface="Calibri"/>
                          <a:cs typeface="Calibri"/>
                        </a:rPr>
                        <a:t> </a:t>
                      </a:r>
                      <a:r>
                        <a:rPr sz="900" dirty="0">
                          <a:latin typeface="Calibri"/>
                          <a:cs typeface="Calibri"/>
                        </a:rPr>
                        <a:t>000€</a:t>
                      </a:r>
                      <a:r>
                        <a:rPr sz="900" spc="-40" dirty="0">
                          <a:latin typeface="Calibri"/>
                          <a:cs typeface="Calibri"/>
                        </a:rPr>
                        <a:t> </a:t>
                      </a:r>
                      <a:r>
                        <a:rPr sz="900" spc="-5" dirty="0">
                          <a:latin typeface="Calibri"/>
                          <a:cs typeface="Calibri"/>
                        </a:rPr>
                        <a:t>et</a:t>
                      </a:r>
                      <a:r>
                        <a:rPr sz="900" dirty="0">
                          <a:latin typeface="Calibri"/>
                          <a:cs typeface="Calibri"/>
                        </a:rPr>
                        <a:t> </a:t>
                      </a:r>
                      <a:r>
                        <a:rPr sz="900" spc="-5" dirty="0">
                          <a:latin typeface="Calibri"/>
                          <a:cs typeface="Calibri"/>
                        </a:rPr>
                        <a:t>de</a:t>
                      </a:r>
                      <a:r>
                        <a:rPr sz="900" spc="10" dirty="0">
                          <a:latin typeface="Calibri"/>
                          <a:cs typeface="Calibri"/>
                        </a:rPr>
                        <a:t> </a:t>
                      </a:r>
                      <a:r>
                        <a:rPr sz="900" dirty="0">
                          <a:latin typeface="Calibri"/>
                          <a:cs typeface="Calibri"/>
                        </a:rPr>
                        <a:t>25 </a:t>
                      </a:r>
                      <a:r>
                        <a:rPr sz="900" spc="5" dirty="0">
                          <a:latin typeface="Calibri"/>
                          <a:cs typeface="Calibri"/>
                        </a:rPr>
                        <a:t> </a:t>
                      </a:r>
                      <a:r>
                        <a:rPr sz="900" spc="-5" dirty="0">
                          <a:latin typeface="Calibri"/>
                          <a:cs typeface="Calibri"/>
                        </a:rPr>
                        <a:t>heures/semaine.</a:t>
                      </a:r>
                      <a:endParaRPr sz="900" dirty="0">
                        <a:latin typeface="Calibri"/>
                        <a:cs typeface="Calibri"/>
                      </a:endParaRPr>
                    </a:p>
                  </a:txBody>
                  <a:tcPr marL="0" marR="0" marT="622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gn="ctr">
                        <a:lnSpc>
                          <a:spcPts val="1030"/>
                        </a:lnSpc>
                      </a:pPr>
                      <a:r>
                        <a:rPr sz="900" spc="-5" dirty="0">
                          <a:latin typeface="Calibri"/>
                          <a:cs typeface="Calibri"/>
                        </a:rPr>
                        <a:t>L’aide vise</a:t>
                      </a:r>
                      <a:r>
                        <a:rPr sz="900" spc="10" dirty="0">
                          <a:latin typeface="Calibri"/>
                          <a:cs typeface="Calibri"/>
                        </a:rPr>
                        <a:t> </a:t>
                      </a:r>
                      <a:r>
                        <a:rPr sz="900" dirty="0">
                          <a:latin typeface="Calibri"/>
                          <a:cs typeface="Calibri"/>
                        </a:rPr>
                        <a:t>à</a:t>
                      </a:r>
                      <a:r>
                        <a:rPr sz="900" spc="-10" dirty="0">
                          <a:latin typeface="Calibri"/>
                          <a:cs typeface="Calibri"/>
                        </a:rPr>
                        <a:t> </a:t>
                      </a:r>
                      <a:r>
                        <a:rPr sz="900" spc="-5" dirty="0">
                          <a:latin typeface="Calibri"/>
                          <a:cs typeface="Calibri"/>
                        </a:rPr>
                        <a:t>accompagner</a:t>
                      </a:r>
                      <a:r>
                        <a:rPr sz="900" spc="-10" dirty="0">
                          <a:latin typeface="Calibri"/>
                          <a:cs typeface="Calibri"/>
                        </a:rPr>
                        <a:t> </a:t>
                      </a:r>
                      <a:r>
                        <a:rPr sz="900" spc="-5" dirty="0">
                          <a:latin typeface="Calibri"/>
                          <a:cs typeface="Calibri"/>
                        </a:rPr>
                        <a:t>les</a:t>
                      </a:r>
                      <a:r>
                        <a:rPr sz="900" spc="20" dirty="0">
                          <a:latin typeface="Calibri"/>
                          <a:cs typeface="Calibri"/>
                        </a:rPr>
                        <a:t> </a:t>
                      </a:r>
                      <a:r>
                        <a:rPr sz="900" spc="-5" dirty="0">
                          <a:latin typeface="Calibri"/>
                          <a:cs typeface="Calibri"/>
                        </a:rPr>
                        <a:t>agents en</a:t>
                      </a:r>
                      <a:r>
                        <a:rPr sz="900" spc="10" dirty="0">
                          <a:latin typeface="Calibri"/>
                          <a:cs typeface="Calibri"/>
                        </a:rPr>
                        <a:t> </a:t>
                      </a:r>
                      <a:r>
                        <a:rPr sz="900" spc="-5" dirty="0">
                          <a:latin typeface="Calibri"/>
                          <a:cs typeface="Calibri"/>
                        </a:rPr>
                        <a:t>situation</a:t>
                      </a:r>
                      <a:r>
                        <a:rPr sz="900" spc="10" dirty="0">
                          <a:latin typeface="Calibri"/>
                          <a:cs typeface="Calibri"/>
                        </a:rPr>
                        <a:t> </a:t>
                      </a:r>
                      <a:r>
                        <a:rPr sz="900" spc="-5" dirty="0">
                          <a:latin typeface="Calibri"/>
                          <a:cs typeface="Calibri"/>
                        </a:rPr>
                        <a:t>de</a:t>
                      </a:r>
                      <a:r>
                        <a:rPr sz="900" spc="10" dirty="0">
                          <a:latin typeface="Calibri"/>
                          <a:cs typeface="Calibri"/>
                        </a:rPr>
                        <a:t> </a:t>
                      </a:r>
                      <a:r>
                        <a:rPr sz="900" spc="-5" dirty="0">
                          <a:latin typeface="Calibri"/>
                          <a:cs typeface="Calibri"/>
                        </a:rPr>
                        <a:t>handicap</a:t>
                      </a:r>
                      <a:r>
                        <a:rPr sz="900" spc="10" dirty="0">
                          <a:latin typeface="Calibri"/>
                          <a:cs typeface="Calibri"/>
                        </a:rPr>
                        <a:t> </a:t>
                      </a:r>
                      <a:r>
                        <a:rPr sz="900" spc="-5" dirty="0">
                          <a:latin typeface="Calibri"/>
                          <a:cs typeface="Calibri"/>
                        </a:rPr>
                        <a:t>psychique,</a:t>
                      </a:r>
                      <a:endParaRPr sz="900" dirty="0">
                        <a:latin typeface="Calibri"/>
                        <a:cs typeface="Calibri"/>
                      </a:endParaRPr>
                    </a:p>
                    <a:p>
                      <a:pPr marL="327025" marR="321310" algn="ctr">
                        <a:lnSpc>
                          <a:spcPct val="100000"/>
                        </a:lnSpc>
                      </a:pPr>
                      <a:r>
                        <a:rPr sz="900" spc="-5" dirty="0">
                          <a:latin typeface="Calibri"/>
                          <a:cs typeface="Calibri"/>
                        </a:rPr>
                        <a:t>mental</a:t>
                      </a:r>
                      <a:r>
                        <a:rPr sz="900" spc="5" dirty="0">
                          <a:latin typeface="Calibri"/>
                          <a:cs typeface="Calibri"/>
                        </a:rPr>
                        <a:t> </a:t>
                      </a:r>
                      <a:r>
                        <a:rPr sz="900" dirty="0">
                          <a:latin typeface="Calibri"/>
                          <a:cs typeface="Calibri"/>
                        </a:rPr>
                        <a:t>ou </a:t>
                      </a:r>
                      <a:r>
                        <a:rPr sz="900" spc="-5" dirty="0">
                          <a:latin typeface="Calibri"/>
                          <a:cs typeface="Calibri"/>
                        </a:rPr>
                        <a:t>cognitif</a:t>
                      </a:r>
                      <a:r>
                        <a:rPr sz="900" spc="15" dirty="0">
                          <a:latin typeface="Calibri"/>
                          <a:cs typeface="Calibri"/>
                        </a:rPr>
                        <a:t> </a:t>
                      </a:r>
                      <a:r>
                        <a:rPr sz="900" spc="-5" dirty="0">
                          <a:latin typeface="Calibri"/>
                          <a:cs typeface="Calibri"/>
                        </a:rPr>
                        <a:t>dans une</a:t>
                      </a:r>
                      <a:r>
                        <a:rPr sz="900" spc="20" dirty="0">
                          <a:latin typeface="Calibri"/>
                          <a:cs typeface="Calibri"/>
                        </a:rPr>
                        <a:t> </a:t>
                      </a:r>
                      <a:r>
                        <a:rPr sz="900" spc="-5" dirty="0">
                          <a:latin typeface="Calibri"/>
                          <a:cs typeface="Calibri"/>
                        </a:rPr>
                        <a:t>approche</a:t>
                      </a:r>
                      <a:r>
                        <a:rPr sz="900" dirty="0">
                          <a:latin typeface="Calibri"/>
                          <a:cs typeface="Calibri"/>
                        </a:rPr>
                        <a:t> </a:t>
                      </a:r>
                      <a:r>
                        <a:rPr sz="900" spc="-5" dirty="0">
                          <a:latin typeface="Calibri"/>
                          <a:cs typeface="Calibri"/>
                        </a:rPr>
                        <a:t>globale,</a:t>
                      </a:r>
                      <a:r>
                        <a:rPr sz="900" spc="10" dirty="0">
                          <a:latin typeface="Calibri"/>
                          <a:cs typeface="Calibri"/>
                        </a:rPr>
                        <a:t> </a:t>
                      </a:r>
                      <a:r>
                        <a:rPr sz="900" dirty="0">
                          <a:latin typeface="Calibri"/>
                          <a:cs typeface="Calibri"/>
                        </a:rPr>
                        <a:t>à</a:t>
                      </a:r>
                      <a:r>
                        <a:rPr sz="900" spc="-10"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fois médicale, </a:t>
                      </a:r>
                      <a:r>
                        <a:rPr sz="900" spc="-190" dirty="0">
                          <a:latin typeface="Calibri"/>
                          <a:cs typeface="Calibri"/>
                        </a:rPr>
                        <a:t> </a:t>
                      </a:r>
                      <a:r>
                        <a:rPr sz="900" spc="-5" dirty="0">
                          <a:latin typeface="Calibri"/>
                          <a:cs typeface="Calibri"/>
                        </a:rPr>
                        <a:t>professionnelle</a:t>
                      </a:r>
                      <a:r>
                        <a:rPr sz="900" spc="35" dirty="0">
                          <a:latin typeface="Calibri"/>
                          <a:cs typeface="Calibri"/>
                        </a:rPr>
                        <a:t> </a:t>
                      </a:r>
                      <a:r>
                        <a:rPr sz="900" spc="-5" dirty="0">
                          <a:latin typeface="Calibri"/>
                          <a:cs typeface="Calibri"/>
                        </a:rPr>
                        <a:t>et</a:t>
                      </a:r>
                      <a:r>
                        <a:rPr sz="900" spc="5" dirty="0">
                          <a:latin typeface="Calibri"/>
                          <a:cs typeface="Calibri"/>
                        </a:rPr>
                        <a:t> </a:t>
                      </a:r>
                      <a:r>
                        <a:rPr sz="900" spc="-5" dirty="0">
                          <a:latin typeface="Calibri"/>
                          <a:cs typeface="Calibri"/>
                        </a:rPr>
                        <a:t>sociale.</a:t>
                      </a:r>
                      <a:endParaRPr sz="900" dirty="0">
                        <a:latin typeface="Calibri"/>
                        <a:cs typeface="Calibri"/>
                      </a:endParaRPr>
                    </a:p>
                    <a:p>
                      <a:pPr marL="17780" marR="10795" algn="ctr">
                        <a:lnSpc>
                          <a:spcPct val="100000"/>
                        </a:lnSpc>
                      </a:pPr>
                      <a:r>
                        <a:rPr sz="900" spc="-5" dirty="0">
                          <a:solidFill>
                            <a:srgbClr val="4471C4"/>
                          </a:solidFill>
                          <a:latin typeface="Calibri"/>
                          <a:cs typeface="Calibri"/>
                        </a:rPr>
                        <a:t>L'aide peut</a:t>
                      </a:r>
                      <a:r>
                        <a:rPr sz="900" spc="10" dirty="0">
                          <a:solidFill>
                            <a:srgbClr val="4471C4"/>
                          </a:solidFill>
                          <a:latin typeface="Calibri"/>
                          <a:cs typeface="Calibri"/>
                        </a:rPr>
                        <a:t> </a:t>
                      </a:r>
                      <a:r>
                        <a:rPr sz="900" spc="-5" dirty="0">
                          <a:solidFill>
                            <a:srgbClr val="4471C4"/>
                          </a:solidFill>
                          <a:latin typeface="Calibri"/>
                          <a:cs typeface="Calibri"/>
                        </a:rPr>
                        <a:t>également</a:t>
                      </a:r>
                      <a:r>
                        <a:rPr sz="900" spc="30" dirty="0">
                          <a:solidFill>
                            <a:srgbClr val="4471C4"/>
                          </a:solidFill>
                          <a:latin typeface="Calibri"/>
                          <a:cs typeface="Calibri"/>
                        </a:rPr>
                        <a:t> </a:t>
                      </a:r>
                      <a:r>
                        <a:rPr sz="900" spc="-5" dirty="0">
                          <a:solidFill>
                            <a:srgbClr val="4471C4"/>
                          </a:solidFill>
                          <a:latin typeface="Calibri"/>
                          <a:cs typeface="Calibri"/>
                        </a:rPr>
                        <a:t>concerner</a:t>
                      </a:r>
                      <a:r>
                        <a:rPr sz="900" spc="5" dirty="0">
                          <a:solidFill>
                            <a:srgbClr val="4471C4"/>
                          </a:solidFill>
                          <a:latin typeface="Calibri"/>
                          <a:cs typeface="Calibri"/>
                        </a:rPr>
                        <a:t> </a:t>
                      </a:r>
                      <a:r>
                        <a:rPr sz="900" spc="-5" dirty="0">
                          <a:solidFill>
                            <a:srgbClr val="4471C4"/>
                          </a:solidFill>
                          <a:latin typeface="Calibri"/>
                          <a:cs typeface="Calibri"/>
                        </a:rPr>
                        <a:t>une</a:t>
                      </a:r>
                      <a:r>
                        <a:rPr sz="900" spc="5" dirty="0">
                          <a:solidFill>
                            <a:srgbClr val="4471C4"/>
                          </a:solidFill>
                          <a:latin typeface="Calibri"/>
                          <a:cs typeface="Calibri"/>
                        </a:rPr>
                        <a:t> </a:t>
                      </a:r>
                      <a:r>
                        <a:rPr sz="900" spc="-5" dirty="0">
                          <a:solidFill>
                            <a:srgbClr val="4471C4"/>
                          </a:solidFill>
                          <a:latin typeface="Calibri"/>
                          <a:cs typeface="Calibri"/>
                        </a:rPr>
                        <a:t>personne</a:t>
                      </a:r>
                      <a:r>
                        <a:rPr sz="900" spc="20" dirty="0">
                          <a:solidFill>
                            <a:srgbClr val="4471C4"/>
                          </a:solidFill>
                          <a:latin typeface="Calibri"/>
                          <a:cs typeface="Calibri"/>
                        </a:rPr>
                        <a:t> </a:t>
                      </a:r>
                      <a:r>
                        <a:rPr sz="900" spc="-5" dirty="0">
                          <a:solidFill>
                            <a:srgbClr val="4471C4"/>
                          </a:solidFill>
                          <a:latin typeface="Calibri"/>
                          <a:cs typeface="Calibri"/>
                        </a:rPr>
                        <a:t>en</a:t>
                      </a:r>
                      <a:r>
                        <a:rPr sz="900" spc="5" dirty="0">
                          <a:solidFill>
                            <a:srgbClr val="4471C4"/>
                          </a:solidFill>
                          <a:latin typeface="Calibri"/>
                          <a:cs typeface="Calibri"/>
                        </a:rPr>
                        <a:t> </a:t>
                      </a:r>
                      <a:r>
                        <a:rPr sz="900" spc="-5" dirty="0">
                          <a:solidFill>
                            <a:srgbClr val="4471C4"/>
                          </a:solidFill>
                          <a:latin typeface="Calibri"/>
                          <a:cs typeface="Calibri"/>
                        </a:rPr>
                        <a:t>restriction</a:t>
                      </a:r>
                      <a:r>
                        <a:rPr sz="900" spc="10" dirty="0">
                          <a:solidFill>
                            <a:srgbClr val="4471C4"/>
                          </a:solidFill>
                          <a:latin typeface="Calibri"/>
                          <a:cs typeface="Calibri"/>
                        </a:rPr>
                        <a:t> </a:t>
                      </a:r>
                      <a:r>
                        <a:rPr sz="900" spc="-5" dirty="0">
                          <a:solidFill>
                            <a:srgbClr val="4471C4"/>
                          </a:solidFill>
                          <a:latin typeface="Calibri"/>
                          <a:cs typeface="Calibri"/>
                        </a:rPr>
                        <a:t>d'aptitude</a:t>
                      </a:r>
                      <a:r>
                        <a:rPr sz="900" spc="35" dirty="0">
                          <a:solidFill>
                            <a:srgbClr val="4471C4"/>
                          </a:solidFill>
                          <a:latin typeface="Calibri"/>
                          <a:cs typeface="Calibri"/>
                        </a:rPr>
                        <a:t> </a:t>
                      </a:r>
                      <a:r>
                        <a:rPr sz="900" spc="-5" dirty="0">
                          <a:solidFill>
                            <a:srgbClr val="4471C4"/>
                          </a:solidFill>
                          <a:latin typeface="Calibri"/>
                          <a:cs typeface="Calibri"/>
                        </a:rPr>
                        <a:t>liée</a:t>
                      </a:r>
                      <a:r>
                        <a:rPr sz="900" spc="15" dirty="0">
                          <a:solidFill>
                            <a:srgbClr val="4471C4"/>
                          </a:solidFill>
                          <a:latin typeface="Calibri"/>
                          <a:cs typeface="Calibri"/>
                        </a:rPr>
                        <a:t> </a:t>
                      </a:r>
                      <a:r>
                        <a:rPr sz="900" dirty="0">
                          <a:solidFill>
                            <a:srgbClr val="4471C4"/>
                          </a:solidFill>
                          <a:latin typeface="Calibri"/>
                          <a:cs typeface="Calibri"/>
                        </a:rPr>
                        <a:t>à </a:t>
                      </a:r>
                      <a:r>
                        <a:rPr sz="900" spc="-190" dirty="0">
                          <a:solidFill>
                            <a:srgbClr val="4471C4"/>
                          </a:solidFill>
                          <a:latin typeface="Calibri"/>
                          <a:cs typeface="Calibri"/>
                        </a:rPr>
                        <a:t> </a:t>
                      </a:r>
                      <a:r>
                        <a:rPr sz="900" spc="-5" dirty="0">
                          <a:solidFill>
                            <a:srgbClr val="4471C4"/>
                          </a:solidFill>
                          <a:latin typeface="Calibri"/>
                          <a:cs typeface="Calibri"/>
                        </a:rPr>
                        <a:t>une</a:t>
                      </a:r>
                      <a:r>
                        <a:rPr sz="900" dirty="0">
                          <a:solidFill>
                            <a:srgbClr val="4471C4"/>
                          </a:solidFill>
                          <a:latin typeface="Calibri"/>
                          <a:cs typeface="Calibri"/>
                        </a:rPr>
                        <a:t> </a:t>
                      </a:r>
                      <a:r>
                        <a:rPr sz="900" spc="-5" dirty="0">
                          <a:solidFill>
                            <a:srgbClr val="4471C4"/>
                          </a:solidFill>
                          <a:latin typeface="Calibri"/>
                          <a:cs typeface="Calibri"/>
                        </a:rPr>
                        <a:t>situation</a:t>
                      </a:r>
                      <a:r>
                        <a:rPr sz="900" spc="15" dirty="0">
                          <a:solidFill>
                            <a:srgbClr val="4471C4"/>
                          </a:solidFill>
                          <a:latin typeface="Calibri"/>
                          <a:cs typeface="Calibri"/>
                        </a:rPr>
                        <a:t> </a:t>
                      </a:r>
                      <a:r>
                        <a:rPr sz="900" spc="-5" dirty="0">
                          <a:solidFill>
                            <a:srgbClr val="4471C4"/>
                          </a:solidFill>
                          <a:latin typeface="Calibri"/>
                          <a:cs typeface="Calibri"/>
                        </a:rPr>
                        <a:t>psychique,</a:t>
                      </a:r>
                      <a:r>
                        <a:rPr sz="900" spc="25" dirty="0">
                          <a:solidFill>
                            <a:srgbClr val="4471C4"/>
                          </a:solidFill>
                          <a:latin typeface="Calibri"/>
                          <a:cs typeface="Calibri"/>
                        </a:rPr>
                        <a:t> </a:t>
                      </a:r>
                      <a:r>
                        <a:rPr sz="900" spc="-5" dirty="0">
                          <a:solidFill>
                            <a:srgbClr val="4471C4"/>
                          </a:solidFill>
                          <a:latin typeface="Calibri"/>
                          <a:cs typeface="Calibri"/>
                        </a:rPr>
                        <a:t>mentale</a:t>
                      </a:r>
                      <a:r>
                        <a:rPr sz="900" spc="15" dirty="0">
                          <a:solidFill>
                            <a:srgbClr val="4471C4"/>
                          </a:solidFill>
                          <a:latin typeface="Calibri"/>
                          <a:cs typeface="Calibri"/>
                        </a:rPr>
                        <a:t> </a:t>
                      </a:r>
                      <a:r>
                        <a:rPr sz="900" dirty="0">
                          <a:solidFill>
                            <a:srgbClr val="4471C4"/>
                          </a:solidFill>
                          <a:latin typeface="Calibri"/>
                          <a:cs typeface="Calibri"/>
                        </a:rPr>
                        <a:t>ou</a:t>
                      </a:r>
                      <a:r>
                        <a:rPr sz="900" spc="-5" dirty="0">
                          <a:solidFill>
                            <a:srgbClr val="4471C4"/>
                          </a:solidFill>
                          <a:latin typeface="Calibri"/>
                          <a:cs typeface="Calibri"/>
                        </a:rPr>
                        <a:t> cognitive.</a:t>
                      </a:r>
                      <a:endParaRPr sz="900" dirty="0">
                        <a:latin typeface="Calibri"/>
                        <a:cs typeface="Calibri"/>
                      </a:endParaRPr>
                    </a:p>
                    <a:p>
                      <a:pPr marL="8255" marR="1905" indent="2540" algn="ctr">
                        <a:lnSpc>
                          <a:spcPct val="100000"/>
                        </a:lnSpc>
                      </a:pPr>
                      <a:r>
                        <a:rPr sz="900" dirty="0">
                          <a:latin typeface="Calibri"/>
                          <a:cs typeface="Calibri"/>
                        </a:rPr>
                        <a:t>Les</a:t>
                      </a:r>
                      <a:r>
                        <a:rPr sz="900" spc="-5" dirty="0">
                          <a:latin typeface="Calibri"/>
                          <a:cs typeface="Calibri"/>
                        </a:rPr>
                        <a:t> aides</a:t>
                      </a:r>
                      <a:r>
                        <a:rPr sz="900" spc="5" dirty="0">
                          <a:latin typeface="Calibri"/>
                          <a:cs typeface="Calibri"/>
                        </a:rPr>
                        <a:t> </a:t>
                      </a:r>
                      <a:r>
                        <a:rPr sz="900" spc="-5" dirty="0">
                          <a:latin typeface="Calibri"/>
                          <a:cs typeface="Calibri"/>
                        </a:rPr>
                        <a:t>proposées</a:t>
                      </a:r>
                      <a:r>
                        <a:rPr sz="900" spc="5" dirty="0">
                          <a:latin typeface="Calibri"/>
                          <a:cs typeface="Calibri"/>
                        </a:rPr>
                        <a:t> </a:t>
                      </a:r>
                      <a:r>
                        <a:rPr sz="900" spc="-5" dirty="0">
                          <a:latin typeface="Calibri"/>
                          <a:cs typeface="Calibri"/>
                        </a:rPr>
                        <a:t>doivent</a:t>
                      </a:r>
                      <a:r>
                        <a:rPr sz="900" spc="20" dirty="0">
                          <a:latin typeface="Calibri"/>
                          <a:cs typeface="Calibri"/>
                        </a:rPr>
                        <a:t> </a:t>
                      </a:r>
                      <a:r>
                        <a:rPr sz="900" spc="-5" dirty="0">
                          <a:latin typeface="Calibri"/>
                          <a:cs typeface="Calibri"/>
                        </a:rPr>
                        <a:t>permettre</a:t>
                      </a:r>
                      <a:r>
                        <a:rPr sz="900" spc="1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proposer</a:t>
                      </a:r>
                      <a:r>
                        <a:rPr sz="900" spc="15" dirty="0">
                          <a:latin typeface="Calibri"/>
                          <a:cs typeface="Calibri"/>
                        </a:rPr>
                        <a:t> </a:t>
                      </a:r>
                      <a:r>
                        <a:rPr sz="900" spc="-5" dirty="0">
                          <a:latin typeface="Calibri"/>
                          <a:cs typeface="Calibri"/>
                        </a:rPr>
                        <a:t>aux</a:t>
                      </a:r>
                      <a:r>
                        <a:rPr sz="900" spc="-10" dirty="0">
                          <a:latin typeface="Calibri"/>
                          <a:cs typeface="Calibri"/>
                        </a:rPr>
                        <a:t> </a:t>
                      </a:r>
                      <a:r>
                        <a:rPr sz="900" spc="-5" dirty="0">
                          <a:latin typeface="Calibri"/>
                          <a:cs typeface="Calibri"/>
                        </a:rPr>
                        <a:t>agents</a:t>
                      </a:r>
                      <a:r>
                        <a:rPr sz="900" spc="-10" dirty="0">
                          <a:latin typeface="Calibri"/>
                          <a:cs typeface="Calibri"/>
                        </a:rPr>
                        <a:t> </a:t>
                      </a:r>
                      <a:r>
                        <a:rPr sz="900" spc="-5" dirty="0">
                          <a:latin typeface="Calibri"/>
                          <a:cs typeface="Calibri"/>
                        </a:rPr>
                        <a:t>un </a:t>
                      </a:r>
                      <a:r>
                        <a:rPr sz="900" dirty="0">
                          <a:latin typeface="Calibri"/>
                          <a:cs typeface="Calibri"/>
                        </a:rPr>
                        <a:t> </a:t>
                      </a:r>
                      <a:r>
                        <a:rPr sz="900" spc="-5" dirty="0">
                          <a:latin typeface="Calibri"/>
                          <a:cs typeface="Calibri"/>
                        </a:rPr>
                        <a:t>accompagnement pluridisciplinaire</a:t>
                      </a:r>
                      <a:r>
                        <a:rPr sz="900" dirty="0">
                          <a:latin typeface="Calibri"/>
                          <a:cs typeface="Calibri"/>
                        </a:rPr>
                        <a:t> </a:t>
                      </a:r>
                      <a:r>
                        <a:rPr sz="900" spc="-5" dirty="0">
                          <a:latin typeface="Calibri"/>
                          <a:cs typeface="Calibri"/>
                        </a:rPr>
                        <a:t>et multimodal </a:t>
                      </a:r>
                      <a:r>
                        <a:rPr sz="900" dirty="0">
                          <a:latin typeface="Calibri"/>
                          <a:cs typeface="Calibri"/>
                        </a:rPr>
                        <a:t>afin </a:t>
                      </a:r>
                      <a:r>
                        <a:rPr sz="900" spc="-5" dirty="0">
                          <a:latin typeface="Calibri"/>
                          <a:cs typeface="Calibri"/>
                        </a:rPr>
                        <a:t>de favoriser le maintien </a:t>
                      </a:r>
                      <a:r>
                        <a:rPr sz="900" spc="-190" dirty="0">
                          <a:latin typeface="Calibri"/>
                          <a:cs typeface="Calibri"/>
                        </a:rPr>
                        <a:t> </a:t>
                      </a:r>
                      <a:r>
                        <a:rPr sz="900" spc="-5" dirty="0">
                          <a:latin typeface="Calibri"/>
                          <a:cs typeface="Calibri"/>
                        </a:rPr>
                        <a:t>dans</a:t>
                      </a:r>
                      <a:r>
                        <a:rPr sz="900" spc="-10" dirty="0">
                          <a:latin typeface="Calibri"/>
                          <a:cs typeface="Calibri"/>
                        </a:rPr>
                        <a:t> </a:t>
                      </a:r>
                      <a:r>
                        <a:rPr sz="900" spc="-5" dirty="0">
                          <a:latin typeface="Calibri"/>
                          <a:cs typeface="Calibri"/>
                        </a:rPr>
                        <a:t>l’emploi.</a:t>
                      </a:r>
                      <a:endParaRPr sz="9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val="10005"/>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2826763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sp>
        <p:nvSpPr>
          <p:cNvPr id="2" name="Rectangle 1"/>
          <p:cNvSpPr/>
          <p:nvPr/>
        </p:nvSpPr>
        <p:spPr>
          <a:xfrm>
            <a:off x="1040296" y="2358433"/>
            <a:ext cx="10764836" cy="3203441"/>
          </a:xfrm>
          <a:prstGeom prst="rect">
            <a:avLst/>
          </a:prstGeom>
        </p:spPr>
        <p:txBody>
          <a:bodyPr wrap="square">
            <a:spAutoFit/>
          </a:bodyPr>
          <a:lstStyle/>
          <a:p>
            <a:pPr marL="12700">
              <a:lnSpc>
                <a:spcPct val="100000"/>
              </a:lnSpc>
              <a:spcBef>
                <a:spcPts val="100"/>
              </a:spcBef>
            </a:pPr>
            <a:r>
              <a:rPr lang="fr-FR" b="1" spc="-5" dirty="0">
                <a:solidFill>
                  <a:srgbClr val="0070C0"/>
                </a:solidFill>
                <a:latin typeface="Times New Roman"/>
                <a:cs typeface="Times New Roman"/>
              </a:rPr>
              <a:t>Financement</a:t>
            </a:r>
            <a:r>
              <a:rPr lang="fr-FR" b="1" spc="-20" dirty="0">
                <a:solidFill>
                  <a:srgbClr val="0070C0"/>
                </a:solidFill>
                <a:latin typeface="Times New Roman"/>
                <a:cs typeface="Times New Roman"/>
              </a:rPr>
              <a:t> </a:t>
            </a:r>
            <a:r>
              <a:rPr lang="fr-FR" b="1" spc="-5" dirty="0">
                <a:solidFill>
                  <a:srgbClr val="0070C0"/>
                </a:solidFill>
                <a:latin typeface="Times New Roman"/>
                <a:cs typeface="Times New Roman"/>
              </a:rPr>
              <a:t>des</a:t>
            </a:r>
            <a:r>
              <a:rPr lang="fr-FR" b="1" dirty="0">
                <a:solidFill>
                  <a:srgbClr val="0070C0"/>
                </a:solidFill>
                <a:latin typeface="Times New Roman"/>
                <a:cs typeface="Times New Roman"/>
              </a:rPr>
              <a:t> formations</a:t>
            </a:r>
            <a:r>
              <a:rPr lang="fr-FR" b="1" spc="-15" dirty="0">
                <a:solidFill>
                  <a:srgbClr val="0070C0"/>
                </a:solidFill>
                <a:latin typeface="Times New Roman"/>
                <a:cs typeface="Times New Roman"/>
              </a:rPr>
              <a:t> </a:t>
            </a:r>
            <a:r>
              <a:rPr lang="fr-FR" b="1" dirty="0">
                <a:solidFill>
                  <a:srgbClr val="0070C0"/>
                </a:solidFill>
                <a:latin typeface="Times New Roman"/>
                <a:cs typeface="Times New Roman"/>
              </a:rPr>
              <a:t>et </a:t>
            </a:r>
            <a:r>
              <a:rPr lang="fr-FR" b="1" spc="-5" dirty="0">
                <a:solidFill>
                  <a:srgbClr val="0070C0"/>
                </a:solidFill>
                <a:latin typeface="Times New Roman"/>
                <a:cs typeface="Times New Roman"/>
              </a:rPr>
              <a:t>bilans</a:t>
            </a:r>
            <a:r>
              <a:rPr lang="fr-FR" b="1" dirty="0">
                <a:solidFill>
                  <a:srgbClr val="0070C0"/>
                </a:solidFill>
                <a:latin typeface="Times New Roman"/>
                <a:cs typeface="Times New Roman"/>
              </a:rPr>
              <a:t> </a:t>
            </a:r>
            <a:r>
              <a:rPr lang="fr-FR" b="1" spc="-5" dirty="0">
                <a:solidFill>
                  <a:srgbClr val="0070C0"/>
                </a:solidFill>
                <a:latin typeface="Times New Roman"/>
                <a:cs typeface="Times New Roman"/>
              </a:rPr>
              <a:t>de</a:t>
            </a:r>
            <a:r>
              <a:rPr lang="fr-FR" b="1" spc="5" dirty="0">
                <a:solidFill>
                  <a:srgbClr val="0070C0"/>
                </a:solidFill>
                <a:latin typeface="Times New Roman"/>
                <a:cs typeface="Times New Roman"/>
              </a:rPr>
              <a:t> </a:t>
            </a:r>
            <a:r>
              <a:rPr lang="fr-FR" b="1" dirty="0">
                <a:solidFill>
                  <a:srgbClr val="0070C0"/>
                </a:solidFill>
                <a:latin typeface="Times New Roman"/>
                <a:cs typeface="Times New Roman"/>
              </a:rPr>
              <a:t>compétence </a:t>
            </a:r>
            <a:r>
              <a:rPr lang="fr-FR" b="1" spc="-5" dirty="0">
                <a:solidFill>
                  <a:srgbClr val="0070C0"/>
                </a:solidFill>
                <a:latin typeface="Times New Roman"/>
                <a:cs typeface="Times New Roman"/>
              </a:rPr>
              <a:t>pendant</a:t>
            </a:r>
            <a:r>
              <a:rPr lang="fr-FR" b="1" spc="-15" dirty="0">
                <a:solidFill>
                  <a:srgbClr val="0070C0"/>
                </a:solidFill>
                <a:latin typeface="Times New Roman"/>
                <a:cs typeface="Times New Roman"/>
              </a:rPr>
              <a:t> </a:t>
            </a:r>
            <a:r>
              <a:rPr lang="fr-FR" b="1" spc="-5" dirty="0">
                <a:solidFill>
                  <a:srgbClr val="0070C0"/>
                </a:solidFill>
                <a:latin typeface="Times New Roman"/>
                <a:cs typeface="Times New Roman"/>
              </a:rPr>
              <a:t>un </a:t>
            </a:r>
            <a:r>
              <a:rPr lang="fr-FR" b="1" dirty="0">
                <a:solidFill>
                  <a:srgbClr val="0070C0"/>
                </a:solidFill>
                <a:latin typeface="Times New Roman"/>
                <a:cs typeface="Times New Roman"/>
              </a:rPr>
              <a:t>arrêt</a:t>
            </a:r>
            <a:r>
              <a:rPr lang="fr-FR" b="1" spc="-25" dirty="0">
                <a:solidFill>
                  <a:srgbClr val="0070C0"/>
                </a:solidFill>
                <a:latin typeface="Times New Roman"/>
                <a:cs typeface="Times New Roman"/>
              </a:rPr>
              <a:t> </a:t>
            </a:r>
            <a:r>
              <a:rPr lang="fr-FR" b="1" dirty="0">
                <a:solidFill>
                  <a:srgbClr val="0070C0"/>
                </a:solidFill>
                <a:latin typeface="Times New Roman"/>
                <a:cs typeface="Times New Roman"/>
              </a:rPr>
              <a:t>maladie</a:t>
            </a:r>
            <a:r>
              <a:rPr lang="fr-FR" b="1" spc="-15" dirty="0">
                <a:solidFill>
                  <a:srgbClr val="0070C0"/>
                </a:solidFill>
                <a:latin typeface="Times New Roman"/>
                <a:cs typeface="Times New Roman"/>
              </a:rPr>
              <a:t> </a:t>
            </a:r>
            <a:r>
              <a:rPr lang="fr-FR" b="1" dirty="0">
                <a:solidFill>
                  <a:srgbClr val="0070C0"/>
                </a:solidFill>
                <a:latin typeface="Times New Roman"/>
                <a:cs typeface="Times New Roman"/>
              </a:rPr>
              <a:t>:</a:t>
            </a:r>
            <a:endParaRPr lang="fr-FR" dirty="0">
              <a:solidFill>
                <a:srgbClr val="0070C0"/>
              </a:solidFill>
              <a:latin typeface="Times New Roman"/>
              <a:cs typeface="Times New Roman"/>
            </a:endParaRPr>
          </a:p>
          <a:p>
            <a:pPr marL="12700">
              <a:lnSpc>
                <a:spcPct val="100000"/>
              </a:lnSpc>
              <a:spcBef>
                <a:spcPts val="100"/>
              </a:spcBef>
            </a:pPr>
            <a:endParaRPr lang="fr-FR" spc="-15" dirty="0">
              <a:solidFill>
                <a:srgbClr val="0070C0"/>
              </a:solidFill>
              <a:latin typeface="Times New Roman"/>
              <a:cs typeface="Times New Roman"/>
            </a:endParaRPr>
          </a:p>
          <a:p>
            <a:pPr marL="298450" indent="-285750" algn="just">
              <a:lnSpc>
                <a:spcPct val="100000"/>
              </a:lnSpc>
              <a:spcBef>
                <a:spcPts val="100"/>
              </a:spcBef>
              <a:buFont typeface="Wingdings" panose="05000000000000000000" pitchFamily="2" charset="2"/>
              <a:buChar char="Ø"/>
            </a:pPr>
            <a:r>
              <a:rPr lang="fr-FR" spc="-15" dirty="0">
                <a:latin typeface="Arial MT"/>
                <a:cs typeface="Arial MT"/>
              </a:rPr>
              <a:t>L’article</a:t>
            </a:r>
            <a:r>
              <a:rPr lang="fr-FR" spc="10" dirty="0">
                <a:latin typeface="Arial MT"/>
                <a:cs typeface="Arial MT"/>
              </a:rPr>
              <a:t> </a:t>
            </a:r>
            <a:r>
              <a:rPr lang="fr-FR" spc="-5" dirty="0">
                <a:latin typeface="Arial MT"/>
                <a:cs typeface="Arial MT"/>
              </a:rPr>
              <a:t>L822-30</a:t>
            </a:r>
            <a:r>
              <a:rPr lang="fr-FR" spc="20" dirty="0">
                <a:latin typeface="Arial MT"/>
                <a:cs typeface="Arial MT"/>
              </a:rPr>
              <a:t> </a:t>
            </a:r>
            <a:r>
              <a:rPr lang="fr-FR" spc="-5" dirty="0">
                <a:latin typeface="Arial MT"/>
                <a:cs typeface="Arial MT"/>
              </a:rPr>
              <a:t>du code</a:t>
            </a:r>
            <a:r>
              <a:rPr lang="fr-FR" spc="10" dirty="0">
                <a:latin typeface="Arial MT"/>
                <a:cs typeface="Arial MT"/>
              </a:rPr>
              <a:t> </a:t>
            </a:r>
            <a:r>
              <a:rPr lang="fr-FR" spc="-5" dirty="0">
                <a:latin typeface="Arial MT"/>
                <a:cs typeface="Arial MT"/>
              </a:rPr>
              <a:t>général</a:t>
            </a:r>
            <a:r>
              <a:rPr lang="fr-FR" spc="10" dirty="0">
                <a:latin typeface="Arial MT"/>
                <a:cs typeface="Arial MT"/>
              </a:rPr>
              <a:t> </a:t>
            </a:r>
            <a:r>
              <a:rPr lang="fr-FR" spc="-5" dirty="0">
                <a:latin typeface="Arial MT"/>
                <a:cs typeface="Arial MT"/>
              </a:rPr>
              <a:t>de</a:t>
            </a:r>
            <a:r>
              <a:rPr lang="fr-FR" spc="10" dirty="0">
                <a:latin typeface="Arial MT"/>
                <a:cs typeface="Arial MT"/>
              </a:rPr>
              <a:t> </a:t>
            </a:r>
            <a:r>
              <a:rPr lang="fr-FR" spc="-5" dirty="0">
                <a:latin typeface="Arial MT"/>
                <a:cs typeface="Arial MT"/>
              </a:rPr>
              <a:t>la fonction</a:t>
            </a:r>
            <a:r>
              <a:rPr lang="fr-FR" spc="10" dirty="0">
                <a:latin typeface="Arial MT"/>
                <a:cs typeface="Arial MT"/>
              </a:rPr>
              <a:t> </a:t>
            </a:r>
            <a:r>
              <a:rPr lang="fr-FR" spc="-5" dirty="0">
                <a:latin typeface="Arial MT"/>
                <a:cs typeface="Arial MT"/>
              </a:rPr>
              <a:t>publique</a:t>
            </a:r>
            <a:r>
              <a:rPr lang="fr-FR" spc="20" dirty="0">
                <a:latin typeface="Arial MT"/>
                <a:cs typeface="Arial MT"/>
              </a:rPr>
              <a:t> </a:t>
            </a:r>
            <a:r>
              <a:rPr lang="fr-FR" spc="-5" dirty="0">
                <a:latin typeface="Arial MT"/>
                <a:cs typeface="Arial MT"/>
              </a:rPr>
              <a:t>prévoit</a:t>
            </a:r>
            <a:r>
              <a:rPr lang="fr-FR" spc="20" dirty="0">
                <a:latin typeface="Arial MT"/>
                <a:cs typeface="Arial MT"/>
              </a:rPr>
              <a:t> </a:t>
            </a:r>
            <a:r>
              <a:rPr lang="fr-FR" spc="-5" dirty="0">
                <a:latin typeface="Arial MT"/>
                <a:cs typeface="Arial MT"/>
              </a:rPr>
              <a:t>désormais</a:t>
            </a:r>
            <a:r>
              <a:rPr lang="fr-FR" spc="15" dirty="0">
                <a:latin typeface="Arial MT"/>
                <a:cs typeface="Arial MT"/>
              </a:rPr>
              <a:t> </a:t>
            </a:r>
            <a:r>
              <a:rPr lang="fr-FR" spc="-5" dirty="0">
                <a:latin typeface="Arial MT"/>
                <a:cs typeface="Arial MT"/>
              </a:rPr>
              <a:t>que</a:t>
            </a:r>
            <a:r>
              <a:rPr lang="fr-FR" spc="10" dirty="0">
                <a:latin typeface="Arial MT"/>
                <a:cs typeface="Arial MT"/>
              </a:rPr>
              <a:t> </a:t>
            </a:r>
            <a:r>
              <a:rPr lang="fr-FR" spc="-5" dirty="0">
                <a:latin typeface="Arial MT"/>
                <a:cs typeface="Arial MT"/>
              </a:rPr>
              <a:t>«</a:t>
            </a:r>
            <a:r>
              <a:rPr lang="fr-FR" spc="-105" dirty="0">
                <a:latin typeface="Arial MT"/>
                <a:cs typeface="Arial MT"/>
              </a:rPr>
              <a:t> </a:t>
            </a:r>
            <a:r>
              <a:rPr lang="fr-FR" dirty="0">
                <a:latin typeface="Arial MT"/>
                <a:cs typeface="Arial MT"/>
              </a:rPr>
              <a:t>A</a:t>
            </a:r>
            <a:r>
              <a:rPr lang="fr-FR" spc="-95" dirty="0">
                <a:latin typeface="Arial MT"/>
                <a:cs typeface="Arial MT"/>
              </a:rPr>
              <a:t> </a:t>
            </a:r>
            <a:r>
              <a:rPr lang="fr-FR" spc="-5" dirty="0">
                <a:latin typeface="Arial MT"/>
                <a:cs typeface="Arial MT"/>
              </a:rPr>
              <a:t>sa</a:t>
            </a:r>
            <a:r>
              <a:rPr lang="fr-FR" spc="5" dirty="0">
                <a:latin typeface="Arial MT"/>
                <a:cs typeface="Arial MT"/>
              </a:rPr>
              <a:t> </a:t>
            </a:r>
            <a:r>
              <a:rPr lang="fr-FR" spc="-5" dirty="0">
                <a:latin typeface="Arial MT"/>
                <a:cs typeface="Arial MT"/>
              </a:rPr>
              <a:t>demande</a:t>
            </a:r>
            <a:r>
              <a:rPr lang="fr-FR" spc="10" dirty="0">
                <a:latin typeface="Arial MT"/>
                <a:cs typeface="Arial MT"/>
              </a:rPr>
              <a:t> </a:t>
            </a:r>
            <a:r>
              <a:rPr lang="fr-FR" dirty="0">
                <a:latin typeface="Arial MT"/>
                <a:cs typeface="Arial MT"/>
              </a:rPr>
              <a:t>et </a:t>
            </a:r>
            <a:r>
              <a:rPr lang="fr-FR" spc="-484" dirty="0">
                <a:latin typeface="Arial MT"/>
                <a:cs typeface="Arial MT"/>
              </a:rPr>
              <a:t> </a:t>
            </a:r>
            <a:r>
              <a:rPr lang="fr-FR" spc="-5" dirty="0">
                <a:latin typeface="Arial MT"/>
                <a:cs typeface="Arial MT"/>
              </a:rPr>
              <a:t>sous</a:t>
            </a:r>
            <a:r>
              <a:rPr lang="fr-FR" spc="5" dirty="0">
                <a:latin typeface="Arial MT"/>
                <a:cs typeface="Arial MT"/>
              </a:rPr>
              <a:t> </a:t>
            </a:r>
            <a:r>
              <a:rPr lang="fr-FR" spc="-5" dirty="0">
                <a:latin typeface="Arial MT"/>
                <a:cs typeface="Arial MT"/>
              </a:rPr>
              <a:t>réserve</a:t>
            </a:r>
            <a:r>
              <a:rPr lang="fr-FR" spc="10" dirty="0">
                <a:latin typeface="Arial MT"/>
                <a:cs typeface="Arial MT"/>
              </a:rPr>
              <a:t> </a:t>
            </a:r>
            <a:r>
              <a:rPr lang="fr-FR" spc="-5" dirty="0">
                <a:latin typeface="Arial MT"/>
                <a:cs typeface="Arial MT"/>
              </a:rPr>
              <a:t>d'un</a:t>
            </a:r>
            <a:r>
              <a:rPr lang="fr-FR" dirty="0">
                <a:latin typeface="Arial MT"/>
                <a:cs typeface="Arial MT"/>
              </a:rPr>
              <a:t> </a:t>
            </a:r>
            <a:r>
              <a:rPr lang="fr-FR" spc="-5" dirty="0">
                <a:latin typeface="Arial MT"/>
                <a:cs typeface="Arial MT"/>
              </a:rPr>
              <a:t>avis</a:t>
            </a:r>
            <a:r>
              <a:rPr lang="fr-FR" spc="5" dirty="0">
                <a:latin typeface="Arial MT"/>
                <a:cs typeface="Arial MT"/>
              </a:rPr>
              <a:t> </a:t>
            </a:r>
            <a:r>
              <a:rPr lang="fr-FR" spc="-5" dirty="0">
                <a:latin typeface="Arial MT"/>
                <a:cs typeface="Arial MT"/>
              </a:rPr>
              <a:t>médical</a:t>
            </a:r>
            <a:r>
              <a:rPr lang="fr-FR" spc="20" dirty="0">
                <a:latin typeface="Arial MT"/>
                <a:cs typeface="Arial MT"/>
              </a:rPr>
              <a:t> </a:t>
            </a:r>
            <a:r>
              <a:rPr lang="fr-FR" spc="-5" dirty="0">
                <a:latin typeface="Arial MT"/>
                <a:cs typeface="Arial MT"/>
              </a:rPr>
              <a:t>favorable,</a:t>
            </a:r>
            <a:r>
              <a:rPr lang="fr-FR" spc="20" dirty="0">
                <a:latin typeface="Arial MT"/>
                <a:cs typeface="Arial MT"/>
              </a:rPr>
              <a:t> </a:t>
            </a:r>
            <a:r>
              <a:rPr lang="fr-FR" spc="-5" dirty="0">
                <a:latin typeface="Arial MT"/>
                <a:cs typeface="Arial MT"/>
              </a:rPr>
              <a:t>un</a:t>
            </a:r>
            <a:r>
              <a:rPr lang="fr-FR" spc="15" dirty="0">
                <a:latin typeface="Arial MT"/>
                <a:cs typeface="Arial MT"/>
              </a:rPr>
              <a:t> </a:t>
            </a:r>
            <a:r>
              <a:rPr lang="fr-FR" spc="-5" dirty="0">
                <a:latin typeface="Arial MT"/>
                <a:cs typeface="Arial MT"/>
              </a:rPr>
              <a:t>fonctionnaire</a:t>
            </a:r>
            <a:r>
              <a:rPr lang="fr-FR" spc="20" dirty="0">
                <a:latin typeface="Arial MT"/>
                <a:cs typeface="Arial MT"/>
              </a:rPr>
              <a:t> </a:t>
            </a:r>
            <a:r>
              <a:rPr lang="fr-FR" spc="-10" dirty="0">
                <a:latin typeface="Arial MT"/>
                <a:cs typeface="Arial MT"/>
              </a:rPr>
              <a:t>peut</a:t>
            </a:r>
            <a:r>
              <a:rPr lang="fr-FR" spc="10" dirty="0">
                <a:latin typeface="Arial MT"/>
                <a:cs typeface="Arial MT"/>
              </a:rPr>
              <a:t> </a:t>
            </a:r>
            <a:r>
              <a:rPr lang="fr-FR" spc="-10" dirty="0">
                <a:latin typeface="Arial MT"/>
                <a:cs typeface="Arial MT"/>
              </a:rPr>
              <a:t>bénéficier</a:t>
            </a:r>
            <a:r>
              <a:rPr lang="fr-FR" spc="30" dirty="0">
                <a:latin typeface="Arial MT"/>
                <a:cs typeface="Arial MT"/>
              </a:rPr>
              <a:t> </a:t>
            </a:r>
            <a:r>
              <a:rPr lang="fr-FR" spc="-5" dirty="0">
                <a:latin typeface="Arial MT"/>
                <a:cs typeface="Arial MT"/>
              </a:rPr>
              <a:t>d'une</a:t>
            </a:r>
            <a:r>
              <a:rPr lang="fr-FR" spc="5" dirty="0">
                <a:latin typeface="Arial MT"/>
                <a:cs typeface="Arial MT"/>
              </a:rPr>
              <a:t> </a:t>
            </a:r>
            <a:r>
              <a:rPr lang="fr-FR" spc="-5" dirty="0">
                <a:latin typeface="Arial MT"/>
                <a:cs typeface="Arial MT"/>
              </a:rPr>
              <a:t>formation</a:t>
            </a:r>
            <a:r>
              <a:rPr lang="fr-FR" spc="10" dirty="0">
                <a:latin typeface="Arial MT"/>
                <a:cs typeface="Arial MT"/>
              </a:rPr>
              <a:t> </a:t>
            </a:r>
            <a:r>
              <a:rPr lang="fr-FR" spc="-5" dirty="0">
                <a:latin typeface="Arial MT"/>
                <a:cs typeface="Arial MT"/>
              </a:rPr>
              <a:t>ou</a:t>
            </a:r>
            <a:r>
              <a:rPr lang="fr-FR" spc="5" dirty="0">
                <a:latin typeface="Arial MT"/>
                <a:cs typeface="Arial MT"/>
              </a:rPr>
              <a:t> </a:t>
            </a:r>
            <a:r>
              <a:rPr lang="fr-FR" spc="-5" dirty="0">
                <a:latin typeface="Arial MT"/>
                <a:cs typeface="Arial MT"/>
              </a:rPr>
              <a:t>d'un </a:t>
            </a:r>
            <a:r>
              <a:rPr lang="fr-FR" dirty="0">
                <a:latin typeface="Arial MT"/>
                <a:cs typeface="Arial MT"/>
              </a:rPr>
              <a:t> </a:t>
            </a:r>
            <a:r>
              <a:rPr lang="fr-FR" spc="-10" dirty="0">
                <a:latin typeface="Arial MT"/>
                <a:cs typeface="Arial MT"/>
              </a:rPr>
              <a:t>bilan</a:t>
            </a:r>
            <a:r>
              <a:rPr lang="fr-FR" spc="5" dirty="0">
                <a:latin typeface="Arial MT"/>
                <a:cs typeface="Arial MT"/>
              </a:rPr>
              <a:t> </a:t>
            </a:r>
            <a:r>
              <a:rPr lang="fr-FR" spc="-5" dirty="0">
                <a:latin typeface="Arial MT"/>
                <a:cs typeface="Arial MT"/>
              </a:rPr>
              <a:t>de</a:t>
            </a:r>
            <a:r>
              <a:rPr lang="fr-FR" spc="10" dirty="0">
                <a:latin typeface="Arial MT"/>
                <a:cs typeface="Arial MT"/>
              </a:rPr>
              <a:t> </a:t>
            </a:r>
            <a:r>
              <a:rPr lang="fr-FR" spc="-5" dirty="0">
                <a:latin typeface="Arial MT"/>
                <a:cs typeface="Arial MT"/>
              </a:rPr>
              <a:t>compétences</a:t>
            </a:r>
            <a:r>
              <a:rPr lang="fr-FR" spc="10" dirty="0">
                <a:latin typeface="Arial MT"/>
                <a:cs typeface="Arial MT"/>
              </a:rPr>
              <a:t> </a:t>
            </a:r>
            <a:r>
              <a:rPr lang="fr-FR" spc="-5" dirty="0">
                <a:latin typeface="Arial MT"/>
                <a:cs typeface="Arial MT"/>
              </a:rPr>
              <a:t>ou</a:t>
            </a:r>
            <a:r>
              <a:rPr lang="fr-FR" dirty="0">
                <a:latin typeface="Arial MT"/>
                <a:cs typeface="Arial MT"/>
              </a:rPr>
              <a:t> </a:t>
            </a:r>
            <a:r>
              <a:rPr lang="fr-FR" spc="-5" dirty="0">
                <a:latin typeface="Arial MT"/>
                <a:cs typeface="Arial MT"/>
              </a:rPr>
              <a:t>pratiquer</a:t>
            </a:r>
            <a:r>
              <a:rPr lang="fr-FR" spc="25" dirty="0">
                <a:latin typeface="Arial MT"/>
                <a:cs typeface="Arial MT"/>
              </a:rPr>
              <a:t> </a:t>
            </a:r>
            <a:r>
              <a:rPr lang="fr-FR" spc="-10" dirty="0">
                <a:latin typeface="Arial MT"/>
                <a:cs typeface="Arial MT"/>
              </a:rPr>
              <a:t>une</a:t>
            </a:r>
            <a:r>
              <a:rPr lang="fr-FR" dirty="0">
                <a:latin typeface="Arial MT"/>
                <a:cs typeface="Arial MT"/>
              </a:rPr>
              <a:t> </a:t>
            </a:r>
            <a:r>
              <a:rPr lang="fr-FR" spc="-5" dirty="0">
                <a:latin typeface="Arial MT"/>
                <a:cs typeface="Arial MT"/>
              </a:rPr>
              <a:t>activité</a:t>
            </a:r>
            <a:r>
              <a:rPr lang="fr-FR" dirty="0">
                <a:latin typeface="Arial MT"/>
                <a:cs typeface="Arial MT"/>
              </a:rPr>
              <a:t> </a:t>
            </a:r>
            <a:r>
              <a:rPr lang="fr-FR" spc="-10" dirty="0">
                <a:latin typeface="Arial MT"/>
                <a:cs typeface="Arial MT"/>
              </a:rPr>
              <a:t>durant</a:t>
            </a:r>
            <a:r>
              <a:rPr lang="fr-FR" spc="5" dirty="0">
                <a:latin typeface="Arial MT"/>
                <a:cs typeface="Arial MT"/>
              </a:rPr>
              <a:t> </a:t>
            </a:r>
            <a:r>
              <a:rPr lang="fr-FR" spc="-5" dirty="0">
                <a:latin typeface="Arial MT"/>
                <a:cs typeface="Arial MT"/>
              </a:rPr>
              <a:t>un</a:t>
            </a:r>
            <a:r>
              <a:rPr lang="fr-FR" spc="10" dirty="0">
                <a:latin typeface="Arial MT"/>
                <a:cs typeface="Arial MT"/>
              </a:rPr>
              <a:t> </a:t>
            </a:r>
            <a:r>
              <a:rPr lang="fr-FR" spc="-5" dirty="0">
                <a:latin typeface="Arial MT"/>
                <a:cs typeface="Arial MT"/>
              </a:rPr>
              <a:t>congé</a:t>
            </a:r>
            <a:r>
              <a:rPr lang="fr-FR" spc="5" dirty="0">
                <a:latin typeface="Arial MT"/>
                <a:cs typeface="Arial MT"/>
              </a:rPr>
              <a:t> </a:t>
            </a:r>
            <a:r>
              <a:rPr lang="fr-FR" spc="-5" dirty="0">
                <a:latin typeface="Arial MT"/>
                <a:cs typeface="Arial MT"/>
              </a:rPr>
              <a:t>de</a:t>
            </a:r>
            <a:r>
              <a:rPr lang="fr-FR" dirty="0">
                <a:latin typeface="Arial MT"/>
                <a:cs typeface="Arial MT"/>
              </a:rPr>
              <a:t> </a:t>
            </a:r>
            <a:r>
              <a:rPr lang="fr-FR" spc="-5" dirty="0">
                <a:latin typeface="Arial MT"/>
                <a:cs typeface="Arial MT"/>
              </a:rPr>
              <a:t>maladie,</a:t>
            </a:r>
            <a:r>
              <a:rPr lang="fr-FR" spc="15" dirty="0">
                <a:latin typeface="Arial MT"/>
                <a:cs typeface="Arial MT"/>
              </a:rPr>
              <a:t> </a:t>
            </a:r>
            <a:r>
              <a:rPr lang="fr-FR" spc="-5" dirty="0">
                <a:latin typeface="Arial MT"/>
                <a:cs typeface="Arial MT"/>
              </a:rPr>
              <a:t>congé</a:t>
            </a:r>
            <a:r>
              <a:rPr lang="fr-FR" spc="10" dirty="0">
                <a:latin typeface="Arial MT"/>
                <a:cs typeface="Arial MT"/>
              </a:rPr>
              <a:t> </a:t>
            </a:r>
            <a:r>
              <a:rPr lang="fr-FR" spc="-5" dirty="0">
                <a:latin typeface="Arial MT"/>
                <a:cs typeface="Arial MT"/>
              </a:rPr>
              <a:t>de</a:t>
            </a:r>
            <a:r>
              <a:rPr lang="fr-FR" spc="5" dirty="0">
                <a:latin typeface="Arial MT"/>
                <a:cs typeface="Arial MT"/>
              </a:rPr>
              <a:t> </a:t>
            </a:r>
            <a:r>
              <a:rPr lang="fr-FR" spc="-10" dirty="0">
                <a:latin typeface="Arial MT"/>
                <a:cs typeface="Arial MT"/>
              </a:rPr>
              <a:t>longue </a:t>
            </a:r>
            <a:r>
              <a:rPr lang="fr-FR" spc="-5" dirty="0">
                <a:latin typeface="Arial MT"/>
                <a:cs typeface="Arial MT"/>
              </a:rPr>
              <a:t> maladie,</a:t>
            </a:r>
            <a:r>
              <a:rPr lang="fr-FR" spc="20" dirty="0">
                <a:latin typeface="Arial MT"/>
                <a:cs typeface="Arial MT"/>
              </a:rPr>
              <a:t> </a:t>
            </a:r>
            <a:r>
              <a:rPr lang="fr-FR" spc="-5" dirty="0">
                <a:latin typeface="Arial MT"/>
                <a:cs typeface="Arial MT"/>
              </a:rPr>
              <a:t>congé</a:t>
            </a:r>
            <a:r>
              <a:rPr lang="fr-FR" spc="10" dirty="0">
                <a:latin typeface="Arial MT"/>
                <a:cs typeface="Arial MT"/>
              </a:rPr>
              <a:t> </a:t>
            </a:r>
            <a:r>
              <a:rPr lang="fr-FR" spc="-5" dirty="0">
                <a:latin typeface="Arial MT"/>
                <a:cs typeface="Arial MT"/>
              </a:rPr>
              <a:t>de</a:t>
            </a:r>
            <a:r>
              <a:rPr lang="fr-FR" spc="15" dirty="0">
                <a:latin typeface="Arial MT"/>
                <a:cs typeface="Arial MT"/>
              </a:rPr>
              <a:t> </a:t>
            </a:r>
            <a:r>
              <a:rPr lang="fr-FR" spc="-5" dirty="0">
                <a:latin typeface="Arial MT"/>
                <a:cs typeface="Arial MT"/>
              </a:rPr>
              <a:t>longue</a:t>
            </a:r>
            <a:r>
              <a:rPr lang="fr-FR" spc="10" dirty="0">
                <a:latin typeface="Arial MT"/>
                <a:cs typeface="Arial MT"/>
              </a:rPr>
              <a:t> </a:t>
            </a:r>
            <a:r>
              <a:rPr lang="fr-FR" spc="-5" dirty="0">
                <a:latin typeface="Arial MT"/>
                <a:cs typeface="Arial MT"/>
              </a:rPr>
              <a:t>durée,</a:t>
            </a:r>
            <a:r>
              <a:rPr lang="fr-FR" spc="25" dirty="0">
                <a:latin typeface="Arial MT"/>
                <a:cs typeface="Arial MT"/>
              </a:rPr>
              <a:t> </a:t>
            </a:r>
            <a:r>
              <a:rPr lang="fr-FR" spc="-5" dirty="0">
                <a:latin typeface="Arial MT"/>
                <a:cs typeface="Arial MT"/>
              </a:rPr>
              <a:t>congé</a:t>
            </a:r>
            <a:r>
              <a:rPr lang="fr-FR" spc="10" dirty="0">
                <a:latin typeface="Arial MT"/>
                <a:cs typeface="Arial MT"/>
              </a:rPr>
              <a:t> </a:t>
            </a:r>
            <a:r>
              <a:rPr lang="fr-FR" spc="-5" dirty="0">
                <a:latin typeface="Arial MT"/>
                <a:cs typeface="Arial MT"/>
              </a:rPr>
              <a:t>pour</a:t>
            </a:r>
            <a:r>
              <a:rPr lang="fr-FR" spc="10" dirty="0">
                <a:latin typeface="Arial MT"/>
                <a:cs typeface="Arial MT"/>
              </a:rPr>
              <a:t> </a:t>
            </a:r>
            <a:r>
              <a:rPr lang="fr-FR" spc="-5" dirty="0">
                <a:latin typeface="Arial MT"/>
                <a:cs typeface="Arial MT"/>
              </a:rPr>
              <a:t>invalidité</a:t>
            </a:r>
            <a:r>
              <a:rPr lang="fr-FR" spc="30" dirty="0">
                <a:latin typeface="Arial MT"/>
                <a:cs typeface="Arial MT"/>
              </a:rPr>
              <a:t> </a:t>
            </a:r>
            <a:r>
              <a:rPr lang="fr-FR" spc="-5" dirty="0">
                <a:latin typeface="Arial MT"/>
                <a:cs typeface="Arial MT"/>
              </a:rPr>
              <a:t>temporaire</a:t>
            </a:r>
            <a:r>
              <a:rPr lang="fr-FR" spc="10" dirty="0">
                <a:latin typeface="Arial MT"/>
                <a:cs typeface="Arial MT"/>
              </a:rPr>
              <a:t> </a:t>
            </a:r>
            <a:r>
              <a:rPr lang="fr-FR" spc="-5" dirty="0">
                <a:latin typeface="Arial MT"/>
                <a:cs typeface="Arial MT"/>
              </a:rPr>
              <a:t>imputable</a:t>
            </a:r>
            <a:r>
              <a:rPr lang="fr-FR" spc="30" dirty="0">
                <a:latin typeface="Arial MT"/>
                <a:cs typeface="Arial MT"/>
              </a:rPr>
              <a:t> </a:t>
            </a:r>
            <a:r>
              <a:rPr lang="fr-FR" spc="-5" dirty="0">
                <a:latin typeface="Arial MT"/>
                <a:cs typeface="Arial MT"/>
              </a:rPr>
              <a:t>au service,</a:t>
            </a:r>
            <a:r>
              <a:rPr lang="fr-FR" spc="10" dirty="0">
                <a:latin typeface="Arial MT"/>
                <a:cs typeface="Arial MT"/>
              </a:rPr>
              <a:t> </a:t>
            </a:r>
            <a:r>
              <a:rPr lang="fr-FR" spc="-5" dirty="0">
                <a:latin typeface="Arial MT"/>
                <a:cs typeface="Arial MT"/>
              </a:rPr>
              <a:t>en</a:t>
            </a:r>
            <a:r>
              <a:rPr lang="fr-FR" spc="15" dirty="0">
                <a:latin typeface="Arial MT"/>
                <a:cs typeface="Arial MT"/>
              </a:rPr>
              <a:t> </a:t>
            </a:r>
            <a:r>
              <a:rPr lang="fr-FR" spc="-5" dirty="0">
                <a:latin typeface="Arial MT"/>
                <a:cs typeface="Arial MT"/>
              </a:rPr>
              <a:t>vue de </a:t>
            </a:r>
            <a:r>
              <a:rPr lang="fr-FR" dirty="0">
                <a:latin typeface="Arial MT"/>
                <a:cs typeface="Arial MT"/>
              </a:rPr>
              <a:t> </a:t>
            </a:r>
            <a:r>
              <a:rPr lang="fr-FR" spc="-5" dirty="0">
                <a:latin typeface="Arial MT"/>
                <a:cs typeface="Arial MT"/>
              </a:rPr>
              <a:t>sa</a:t>
            </a:r>
            <a:r>
              <a:rPr lang="fr-FR" dirty="0">
                <a:latin typeface="Arial MT"/>
                <a:cs typeface="Arial MT"/>
              </a:rPr>
              <a:t> </a:t>
            </a:r>
            <a:r>
              <a:rPr lang="fr-FR" spc="-5" dirty="0">
                <a:latin typeface="Arial MT"/>
                <a:cs typeface="Arial MT"/>
              </a:rPr>
              <a:t>réadaptation</a:t>
            </a:r>
            <a:r>
              <a:rPr lang="fr-FR" spc="20" dirty="0">
                <a:latin typeface="Arial MT"/>
                <a:cs typeface="Arial MT"/>
              </a:rPr>
              <a:t> </a:t>
            </a:r>
            <a:r>
              <a:rPr lang="fr-FR" spc="-5" dirty="0">
                <a:latin typeface="Arial MT"/>
                <a:cs typeface="Arial MT"/>
              </a:rPr>
              <a:t>ou</a:t>
            </a:r>
            <a:r>
              <a:rPr lang="fr-FR" spc="-10" dirty="0">
                <a:latin typeface="Arial MT"/>
                <a:cs typeface="Arial MT"/>
              </a:rPr>
              <a:t> </a:t>
            </a:r>
            <a:r>
              <a:rPr lang="fr-FR" spc="-5" dirty="0">
                <a:latin typeface="Arial MT"/>
                <a:cs typeface="Arial MT"/>
              </a:rPr>
              <a:t>de</a:t>
            </a:r>
            <a:r>
              <a:rPr lang="fr-FR" spc="5" dirty="0">
                <a:latin typeface="Arial MT"/>
                <a:cs typeface="Arial MT"/>
              </a:rPr>
              <a:t> </a:t>
            </a:r>
            <a:r>
              <a:rPr lang="fr-FR" spc="-5" dirty="0">
                <a:latin typeface="Arial MT"/>
                <a:cs typeface="Arial MT"/>
              </a:rPr>
              <a:t>sa</a:t>
            </a:r>
            <a:r>
              <a:rPr lang="fr-FR" dirty="0">
                <a:latin typeface="Arial MT"/>
                <a:cs typeface="Arial MT"/>
              </a:rPr>
              <a:t> </a:t>
            </a:r>
            <a:r>
              <a:rPr lang="fr-FR" spc="-5" dirty="0">
                <a:latin typeface="Arial MT"/>
                <a:cs typeface="Arial MT"/>
              </a:rPr>
              <a:t>reconversion</a:t>
            </a:r>
            <a:r>
              <a:rPr lang="fr-FR" spc="15" dirty="0">
                <a:latin typeface="Arial MT"/>
                <a:cs typeface="Arial MT"/>
              </a:rPr>
              <a:t> </a:t>
            </a:r>
            <a:r>
              <a:rPr lang="fr-FR" spc="-5" dirty="0">
                <a:latin typeface="Arial MT"/>
                <a:cs typeface="Arial MT"/>
              </a:rPr>
              <a:t>professionnelle</a:t>
            </a:r>
            <a:r>
              <a:rPr lang="fr-FR" spc="25" dirty="0">
                <a:latin typeface="Arial MT"/>
                <a:cs typeface="Arial MT"/>
              </a:rPr>
              <a:t> </a:t>
            </a:r>
            <a:r>
              <a:rPr lang="fr-FR" dirty="0">
                <a:latin typeface="Arial MT"/>
                <a:cs typeface="Arial MT"/>
              </a:rPr>
              <a:t>».</a:t>
            </a:r>
          </a:p>
          <a:p>
            <a:pPr marL="298450" indent="-285750" algn="just">
              <a:lnSpc>
                <a:spcPct val="100000"/>
              </a:lnSpc>
              <a:spcBef>
                <a:spcPts val="100"/>
              </a:spcBef>
              <a:buFont typeface="Wingdings" panose="05000000000000000000" pitchFamily="2" charset="2"/>
              <a:buChar char="Ø"/>
            </a:pPr>
            <a:endParaRPr lang="fr-FR" spc="-5" dirty="0">
              <a:latin typeface="Arial MT"/>
              <a:cs typeface="Arial MT"/>
            </a:endParaRPr>
          </a:p>
          <a:p>
            <a:pPr marL="298450" indent="-285750" algn="just">
              <a:lnSpc>
                <a:spcPct val="100000"/>
              </a:lnSpc>
              <a:spcBef>
                <a:spcPts val="100"/>
              </a:spcBef>
              <a:buFont typeface="Wingdings" panose="05000000000000000000" pitchFamily="2" charset="2"/>
              <a:buChar char="Ø"/>
            </a:pPr>
            <a:endParaRPr lang="fr-FR" spc="-5" dirty="0">
              <a:latin typeface="Arial MT"/>
              <a:cs typeface="Arial MT"/>
            </a:endParaRPr>
          </a:p>
          <a:p>
            <a:pPr marL="298450" indent="-285750" algn="just">
              <a:lnSpc>
                <a:spcPct val="100000"/>
              </a:lnSpc>
              <a:spcBef>
                <a:spcPts val="100"/>
              </a:spcBef>
              <a:buFont typeface="Wingdings" panose="05000000000000000000" pitchFamily="2" charset="2"/>
              <a:buChar char="Ø"/>
            </a:pPr>
            <a:r>
              <a:rPr lang="fr-FR" spc="-5" dirty="0">
                <a:latin typeface="Arial MT"/>
                <a:cs typeface="Arial MT"/>
              </a:rPr>
              <a:t>Le </a:t>
            </a:r>
            <a:r>
              <a:rPr lang="fr-FR" b="1" dirty="0">
                <a:latin typeface="Arial"/>
                <a:cs typeface="Arial"/>
              </a:rPr>
              <a:t>FIPHFP</a:t>
            </a:r>
            <a:r>
              <a:rPr lang="fr-FR" b="1" spc="-30" dirty="0">
                <a:latin typeface="Arial"/>
                <a:cs typeface="Arial"/>
              </a:rPr>
              <a:t> </a:t>
            </a:r>
            <a:r>
              <a:rPr lang="fr-FR" b="1" dirty="0">
                <a:latin typeface="Arial"/>
                <a:cs typeface="Arial"/>
              </a:rPr>
              <a:t>pourra</a:t>
            </a:r>
            <a:r>
              <a:rPr lang="fr-FR" b="1" spc="-10" dirty="0">
                <a:latin typeface="Arial"/>
                <a:cs typeface="Arial"/>
              </a:rPr>
              <a:t> </a:t>
            </a:r>
            <a:r>
              <a:rPr lang="fr-FR" b="1" dirty="0">
                <a:latin typeface="Arial"/>
                <a:cs typeface="Arial"/>
              </a:rPr>
              <a:t>donc</a:t>
            </a:r>
            <a:r>
              <a:rPr lang="fr-FR" b="1" spc="-5" dirty="0">
                <a:latin typeface="Arial"/>
                <a:cs typeface="Arial"/>
              </a:rPr>
              <a:t> </a:t>
            </a:r>
            <a:r>
              <a:rPr lang="fr-FR" b="1" dirty="0">
                <a:latin typeface="Arial"/>
                <a:cs typeface="Arial"/>
              </a:rPr>
              <a:t>participer</a:t>
            </a:r>
            <a:r>
              <a:rPr lang="fr-FR" b="1" spc="-5" dirty="0">
                <a:latin typeface="Arial"/>
                <a:cs typeface="Arial"/>
              </a:rPr>
              <a:t> </a:t>
            </a:r>
            <a:r>
              <a:rPr lang="fr-FR" b="1" dirty="0">
                <a:latin typeface="Arial"/>
                <a:cs typeface="Arial"/>
              </a:rPr>
              <a:t>au</a:t>
            </a:r>
            <a:r>
              <a:rPr lang="fr-FR" b="1" spc="10" dirty="0">
                <a:latin typeface="Arial"/>
                <a:cs typeface="Arial"/>
              </a:rPr>
              <a:t> </a:t>
            </a:r>
            <a:r>
              <a:rPr lang="fr-FR" b="1" spc="-5" dirty="0">
                <a:latin typeface="Arial"/>
                <a:cs typeface="Arial"/>
              </a:rPr>
              <a:t>financement</a:t>
            </a:r>
            <a:r>
              <a:rPr lang="fr-FR" b="1" spc="10" dirty="0">
                <a:latin typeface="Arial"/>
                <a:cs typeface="Arial"/>
              </a:rPr>
              <a:t> </a:t>
            </a:r>
            <a:r>
              <a:rPr lang="fr-FR" b="1" dirty="0">
                <a:latin typeface="Arial"/>
                <a:cs typeface="Arial"/>
              </a:rPr>
              <a:t>des</a:t>
            </a:r>
            <a:r>
              <a:rPr lang="fr-FR" b="1" spc="-5" dirty="0">
                <a:latin typeface="Arial"/>
                <a:cs typeface="Arial"/>
              </a:rPr>
              <a:t> </a:t>
            </a:r>
            <a:r>
              <a:rPr lang="fr-FR" b="1" dirty="0">
                <a:latin typeface="Arial"/>
                <a:cs typeface="Arial"/>
              </a:rPr>
              <a:t>formations</a:t>
            </a:r>
            <a:r>
              <a:rPr lang="fr-FR" b="1" spc="5" dirty="0">
                <a:latin typeface="Arial"/>
                <a:cs typeface="Arial"/>
              </a:rPr>
              <a:t> </a:t>
            </a:r>
            <a:r>
              <a:rPr lang="fr-FR" b="1" dirty="0">
                <a:latin typeface="Arial"/>
                <a:cs typeface="Arial"/>
              </a:rPr>
              <a:t>et</a:t>
            </a:r>
            <a:r>
              <a:rPr lang="fr-FR" b="1" spc="5" dirty="0">
                <a:latin typeface="Arial"/>
                <a:cs typeface="Arial"/>
              </a:rPr>
              <a:t> </a:t>
            </a:r>
            <a:r>
              <a:rPr lang="fr-FR" b="1" dirty="0">
                <a:latin typeface="Arial"/>
                <a:cs typeface="Arial"/>
              </a:rPr>
              <a:t>bilans</a:t>
            </a:r>
            <a:r>
              <a:rPr lang="fr-FR" b="1" spc="-5" dirty="0">
                <a:latin typeface="Arial"/>
                <a:cs typeface="Arial"/>
              </a:rPr>
              <a:t> </a:t>
            </a:r>
            <a:r>
              <a:rPr lang="fr-FR" b="1" dirty="0">
                <a:latin typeface="Arial"/>
                <a:cs typeface="Arial"/>
              </a:rPr>
              <a:t>de</a:t>
            </a:r>
            <a:r>
              <a:rPr lang="fr-FR" b="1" spc="-5" dirty="0">
                <a:latin typeface="Arial"/>
                <a:cs typeface="Arial"/>
              </a:rPr>
              <a:t> </a:t>
            </a:r>
            <a:r>
              <a:rPr lang="fr-FR" b="1" dirty="0">
                <a:latin typeface="Arial"/>
                <a:cs typeface="Arial"/>
              </a:rPr>
              <a:t>compétences</a:t>
            </a:r>
            <a:r>
              <a:rPr lang="fr-FR" dirty="0">
                <a:latin typeface="Arial"/>
                <a:cs typeface="Arial"/>
              </a:rPr>
              <a:t> </a:t>
            </a:r>
            <a:r>
              <a:rPr lang="fr-FR" spc="-5" dirty="0">
                <a:latin typeface="Arial MT"/>
                <a:cs typeface="Arial MT"/>
              </a:rPr>
              <a:t>conformément</a:t>
            </a:r>
            <a:r>
              <a:rPr lang="fr-FR" spc="10" dirty="0">
                <a:latin typeface="Arial MT"/>
                <a:cs typeface="Arial MT"/>
              </a:rPr>
              <a:t> </a:t>
            </a:r>
            <a:r>
              <a:rPr lang="fr-FR" dirty="0">
                <a:latin typeface="Arial MT"/>
                <a:cs typeface="Arial MT"/>
              </a:rPr>
              <a:t>à </a:t>
            </a:r>
            <a:r>
              <a:rPr lang="fr-FR" spc="-10" dirty="0">
                <a:latin typeface="Arial MT"/>
                <a:cs typeface="Arial MT"/>
              </a:rPr>
              <a:t>l’article</a:t>
            </a:r>
            <a:r>
              <a:rPr lang="fr-FR" spc="10" dirty="0">
                <a:latin typeface="Arial MT"/>
                <a:cs typeface="Arial MT"/>
              </a:rPr>
              <a:t> </a:t>
            </a:r>
            <a:r>
              <a:rPr lang="fr-FR" spc="-5" dirty="0">
                <a:latin typeface="Arial MT"/>
                <a:cs typeface="Arial MT"/>
              </a:rPr>
              <a:t>L822-30</a:t>
            </a:r>
            <a:r>
              <a:rPr lang="fr-FR" spc="15" dirty="0">
                <a:latin typeface="Arial MT"/>
                <a:cs typeface="Arial MT"/>
              </a:rPr>
              <a:t> </a:t>
            </a:r>
            <a:r>
              <a:rPr lang="fr-FR" spc="-5" dirty="0">
                <a:latin typeface="Arial MT"/>
                <a:cs typeface="Arial MT"/>
              </a:rPr>
              <a:t>ci-dessus.</a:t>
            </a:r>
            <a:endParaRPr lang="fr-FR" dirty="0">
              <a:latin typeface="Arial MT"/>
              <a:cs typeface="Arial MT"/>
            </a:endParaRPr>
          </a:p>
        </p:txBody>
      </p:sp>
      <p:sp>
        <p:nvSpPr>
          <p:cNvPr id="9"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958826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pic>
        <p:nvPicPr>
          <p:cNvPr id="7" name="object 3"/>
          <p:cNvPicPr/>
          <p:nvPr/>
        </p:nvPicPr>
        <p:blipFill>
          <a:blip r:embed="rId4" cstate="print"/>
          <a:stretch>
            <a:fillRect/>
          </a:stretch>
        </p:blipFill>
        <p:spPr>
          <a:xfrm>
            <a:off x="1040297" y="1710532"/>
            <a:ext cx="6026710" cy="4678719"/>
          </a:xfrm>
          <a:prstGeom prst="rect">
            <a:avLst/>
          </a:prstGeom>
        </p:spPr>
      </p:pic>
      <p:sp>
        <p:nvSpPr>
          <p:cNvPr id="8" name="Rectangle à coins arrondis 7"/>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pic>
        <p:nvPicPr>
          <p:cNvPr id="9" name="object 4"/>
          <p:cNvPicPr/>
          <p:nvPr/>
        </p:nvPicPr>
        <p:blipFill>
          <a:blip r:embed="rId5" cstate="print"/>
          <a:stretch>
            <a:fillRect/>
          </a:stretch>
        </p:blipFill>
        <p:spPr>
          <a:xfrm>
            <a:off x="7067007" y="3013134"/>
            <a:ext cx="4904029" cy="1036757"/>
          </a:xfrm>
          <a:prstGeom prst="rect">
            <a:avLst/>
          </a:prstGeom>
        </p:spPr>
      </p:pic>
      <p:sp>
        <p:nvSpPr>
          <p:cNvPr id="11"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2157012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3"/>
          <p:cNvGraphicFramePr>
            <a:graphicFrameLocks noGrp="1"/>
          </p:cNvGraphicFramePr>
          <p:nvPr/>
        </p:nvGraphicFramePr>
        <p:xfrm>
          <a:off x="1040296" y="1710532"/>
          <a:ext cx="10764836" cy="4733390"/>
        </p:xfrm>
        <a:graphic>
          <a:graphicData uri="http://schemas.openxmlformats.org/drawingml/2006/table">
            <a:tbl>
              <a:tblPr firstRow="1" bandRow="1">
                <a:tableStyleId>{2D5ABB26-0587-4C30-8999-92F81FD0307C}</a:tableStyleId>
              </a:tblPr>
              <a:tblGrid>
                <a:gridCol w="3259377">
                  <a:extLst>
                    <a:ext uri="{9D8B030D-6E8A-4147-A177-3AD203B41FA5}">
                      <a16:colId xmlns:a16="http://schemas.microsoft.com/office/drawing/2014/main" val="20000"/>
                    </a:ext>
                  </a:extLst>
                </a:gridCol>
                <a:gridCol w="4025698">
                  <a:extLst>
                    <a:ext uri="{9D8B030D-6E8A-4147-A177-3AD203B41FA5}">
                      <a16:colId xmlns:a16="http://schemas.microsoft.com/office/drawing/2014/main" val="20001"/>
                    </a:ext>
                  </a:extLst>
                </a:gridCol>
                <a:gridCol w="3479761">
                  <a:extLst>
                    <a:ext uri="{9D8B030D-6E8A-4147-A177-3AD203B41FA5}">
                      <a16:colId xmlns:a16="http://schemas.microsoft.com/office/drawing/2014/main" val="20002"/>
                    </a:ext>
                  </a:extLst>
                </a:gridCol>
              </a:tblGrid>
              <a:tr h="213360">
                <a:tc>
                  <a:txBody>
                    <a:bodyPr/>
                    <a:lstStyle/>
                    <a:p>
                      <a:pPr>
                        <a:lnSpc>
                          <a:spcPct val="100000"/>
                        </a:lnSpc>
                      </a:pPr>
                      <a:endParaRPr sz="9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730885">
                        <a:lnSpc>
                          <a:spcPts val="1580"/>
                        </a:lnSpc>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834390">
                        <a:lnSpc>
                          <a:spcPts val="1580"/>
                        </a:lnSpc>
                      </a:pPr>
                      <a:r>
                        <a:rPr sz="1400" b="1" spc="-5" dirty="0">
                          <a:solidFill>
                            <a:srgbClr val="FFFFFF"/>
                          </a:solidFill>
                          <a:latin typeface="Calibri"/>
                          <a:cs typeface="Calibri"/>
                        </a:rPr>
                        <a:t>Commentaire(s)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extLst>
                  <a:ext uri="{0D108BD9-81ED-4DB2-BD59-A6C34878D82A}">
                    <a16:rowId xmlns:a16="http://schemas.microsoft.com/office/drawing/2014/main" val="10000"/>
                  </a:ext>
                </a:extLst>
              </a:tr>
              <a:tr h="822960">
                <a:tc>
                  <a:txBody>
                    <a:bodyPr/>
                    <a:lstStyle/>
                    <a:p>
                      <a:pPr>
                        <a:lnSpc>
                          <a:spcPct val="100000"/>
                        </a:lnSpc>
                      </a:pPr>
                      <a:endParaRPr sz="1000">
                        <a:latin typeface="Times New Roman"/>
                        <a:cs typeface="Times New Roman"/>
                      </a:endParaRPr>
                    </a:p>
                    <a:p>
                      <a:pPr>
                        <a:lnSpc>
                          <a:spcPct val="100000"/>
                        </a:lnSpc>
                        <a:spcBef>
                          <a:spcPts val="50"/>
                        </a:spcBef>
                      </a:pPr>
                      <a:endParaRPr sz="1200">
                        <a:latin typeface="Times New Roman"/>
                        <a:cs typeface="Times New Roman"/>
                      </a:endParaRPr>
                    </a:p>
                    <a:p>
                      <a:pPr algn="ctr">
                        <a:lnSpc>
                          <a:spcPct val="100000"/>
                        </a:lnSpc>
                      </a:pPr>
                      <a:r>
                        <a:rPr sz="1000" b="1" spc="-5" dirty="0">
                          <a:latin typeface="Calibri"/>
                          <a:cs typeface="Calibri"/>
                        </a:rPr>
                        <a:t>Bilan</a:t>
                      </a:r>
                      <a:r>
                        <a:rPr sz="1000" b="1" spc="10" dirty="0">
                          <a:latin typeface="Calibri"/>
                          <a:cs typeface="Calibri"/>
                        </a:rPr>
                        <a:t> </a:t>
                      </a:r>
                      <a:r>
                        <a:rPr sz="1000" b="1" spc="-5" dirty="0">
                          <a:latin typeface="Calibri"/>
                          <a:cs typeface="Calibri"/>
                        </a:rPr>
                        <a:t>de</a:t>
                      </a:r>
                      <a:r>
                        <a:rPr sz="1000" b="1" spc="-15" dirty="0">
                          <a:latin typeface="Calibri"/>
                          <a:cs typeface="Calibri"/>
                        </a:rPr>
                        <a:t> </a:t>
                      </a:r>
                      <a:r>
                        <a:rPr sz="1000" b="1" spc="-5" dirty="0">
                          <a:latin typeface="Calibri"/>
                          <a:cs typeface="Calibri"/>
                        </a:rPr>
                        <a:t>compétences</a:t>
                      </a:r>
                      <a:r>
                        <a:rPr sz="1000" b="1" spc="-45" dirty="0">
                          <a:latin typeface="Calibri"/>
                          <a:cs typeface="Calibri"/>
                        </a:rPr>
                        <a:t> </a:t>
                      </a:r>
                      <a:r>
                        <a:rPr sz="1000" b="1" spc="-5" dirty="0">
                          <a:latin typeface="Calibri"/>
                          <a:cs typeface="Calibri"/>
                        </a:rPr>
                        <a:t>et</a:t>
                      </a:r>
                      <a:r>
                        <a:rPr sz="1000" b="1" dirty="0">
                          <a:latin typeface="Calibri"/>
                          <a:cs typeface="Calibri"/>
                        </a:rPr>
                        <a:t> </a:t>
                      </a:r>
                      <a:r>
                        <a:rPr sz="1000" b="1" spc="-5" dirty="0">
                          <a:latin typeface="Calibri"/>
                          <a:cs typeface="Calibri"/>
                        </a:rPr>
                        <a:t>bilan professionnel</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nSpc>
                          <a:spcPct val="100000"/>
                        </a:lnSpc>
                        <a:spcBef>
                          <a:spcPts val="45"/>
                        </a:spcBef>
                      </a:pPr>
                      <a:endParaRPr sz="850">
                        <a:latin typeface="Times New Roman"/>
                        <a:cs typeface="Times New Roman"/>
                      </a:endParaRPr>
                    </a:p>
                    <a:p>
                      <a:pPr algn="ctr">
                        <a:lnSpc>
                          <a:spcPct val="100000"/>
                        </a:lnSpc>
                      </a:pPr>
                      <a:r>
                        <a:rPr sz="900" dirty="0">
                          <a:latin typeface="Calibri"/>
                          <a:cs typeface="Calibri"/>
                        </a:rPr>
                        <a:t>2</a:t>
                      </a:r>
                      <a:r>
                        <a:rPr sz="900" spc="-15" dirty="0">
                          <a:latin typeface="Calibri"/>
                          <a:cs typeface="Calibri"/>
                        </a:rPr>
                        <a:t> </a:t>
                      </a:r>
                      <a:r>
                        <a:rPr sz="900" dirty="0">
                          <a:latin typeface="Calibri"/>
                          <a:cs typeface="Calibri"/>
                        </a:rPr>
                        <a:t>000€</a:t>
                      </a:r>
                      <a:endParaRPr sz="900">
                        <a:latin typeface="Calibri"/>
                        <a:cs typeface="Calibri"/>
                      </a:endParaRPr>
                    </a:p>
                    <a:p>
                      <a:pPr>
                        <a:lnSpc>
                          <a:spcPct val="100000"/>
                        </a:lnSpc>
                        <a:spcBef>
                          <a:spcPts val="45"/>
                        </a:spcBef>
                      </a:pPr>
                      <a:endParaRPr sz="900">
                        <a:latin typeface="Times New Roman"/>
                        <a:cs typeface="Times New Roman"/>
                      </a:endParaRPr>
                    </a:p>
                    <a:p>
                      <a:pPr marL="635" algn="ctr">
                        <a:lnSpc>
                          <a:spcPct val="100000"/>
                        </a:lnSpc>
                      </a:pPr>
                      <a:r>
                        <a:rPr sz="900" spc="-5" dirty="0">
                          <a:latin typeface="Calibri"/>
                          <a:cs typeface="Calibri"/>
                        </a:rPr>
                        <a:t>Mobilisable</a:t>
                      </a:r>
                      <a:r>
                        <a:rPr sz="900" spc="25" dirty="0">
                          <a:latin typeface="Calibri"/>
                          <a:cs typeface="Calibri"/>
                        </a:rPr>
                        <a:t> </a:t>
                      </a:r>
                      <a:r>
                        <a:rPr sz="900" spc="-5" dirty="0">
                          <a:latin typeface="Calibri"/>
                          <a:cs typeface="Calibri"/>
                        </a:rPr>
                        <a:t>tous</a:t>
                      </a:r>
                      <a:r>
                        <a:rPr sz="900" spc="-10" dirty="0">
                          <a:latin typeface="Calibri"/>
                          <a:cs typeface="Calibri"/>
                        </a:rPr>
                        <a:t> </a:t>
                      </a:r>
                      <a:r>
                        <a:rPr sz="900" spc="-5" dirty="0">
                          <a:latin typeface="Calibri"/>
                          <a:cs typeface="Calibri"/>
                        </a:rPr>
                        <a:t>les </a:t>
                      </a:r>
                      <a:r>
                        <a:rPr sz="900" dirty="0">
                          <a:latin typeface="Calibri"/>
                          <a:cs typeface="Calibri"/>
                        </a:rPr>
                        <a:t>5</a:t>
                      </a:r>
                      <a:r>
                        <a:rPr sz="900" spc="-25" dirty="0">
                          <a:latin typeface="Calibri"/>
                          <a:cs typeface="Calibri"/>
                        </a:rPr>
                        <a:t> </a:t>
                      </a:r>
                      <a:r>
                        <a:rPr sz="900" spc="-5" dirty="0">
                          <a:latin typeface="Calibri"/>
                          <a:cs typeface="Calibri"/>
                        </a:rPr>
                        <a:t>ans</a:t>
                      </a:r>
                      <a:endParaRPr sz="9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gn="ctr">
                        <a:lnSpc>
                          <a:spcPts val="1025"/>
                        </a:lnSpc>
                      </a:pPr>
                      <a:r>
                        <a:rPr sz="900" dirty="0">
                          <a:latin typeface="Calibri"/>
                          <a:cs typeface="Calibri"/>
                        </a:rPr>
                        <a:t>Le</a:t>
                      </a:r>
                      <a:r>
                        <a:rPr sz="900" spc="-20" dirty="0">
                          <a:latin typeface="Calibri"/>
                          <a:cs typeface="Calibri"/>
                        </a:rPr>
                        <a:t> </a:t>
                      </a:r>
                      <a:r>
                        <a:rPr sz="900" spc="-5" dirty="0">
                          <a:latin typeface="Calibri"/>
                          <a:cs typeface="Calibri"/>
                        </a:rPr>
                        <a:t>FIPHFP</a:t>
                      </a:r>
                      <a:r>
                        <a:rPr sz="900" dirty="0">
                          <a:latin typeface="Calibri"/>
                          <a:cs typeface="Calibri"/>
                        </a:rPr>
                        <a:t> </a:t>
                      </a:r>
                      <a:r>
                        <a:rPr sz="900" spc="-5" dirty="0">
                          <a:latin typeface="Calibri"/>
                          <a:cs typeface="Calibri"/>
                        </a:rPr>
                        <a:t>n'intervient</a:t>
                      </a:r>
                      <a:r>
                        <a:rPr sz="900" spc="30" dirty="0">
                          <a:latin typeface="Calibri"/>
                          <a:cs typeface="Calibri"/>
                        </a:rPr>
                        <a:t> </a:t>
                      </a:r>
                      <a:r>
                        <a:rPr sz="900" spc="-5" dirty="0">
                          <a:latin typeface="Calibri"/>
                          <a:cs typeface="Calibri"/>
                        </a:rPr>
                        <a:t>pas lorsque</a:t>
                      </a:r>
                      <a:r>
                        <a:rPr sz="900" spc="15" dirty="0">
                          <a:latin typeface="Calibri"/>
                          <a:cs typeface="Calibri"/>
                        </a:rPr>
                        <a:t> </a:t>
                      </a:r>
                      <a:r>
                        <a:rPr sz="900" spc="-5" dirty="0">
                          <a:latin typeface="Calibri"/>
                          <a:cs typeface="Calibri"/>
                        </a:rPr>
                        <a:t>le</a:t>
                      </a:r>
                      <a:r>
                        <a:rPr sz="900" spc="5" dirty="0">
                          <a:latin typeface="Calibri"/>
                          <a:cs typeface="Calibri"/>
                        </a:rPr>
                        <a:t> </a:t>
                      </a:r>
                      <a:r>
                        <a:rPr sz="900" spc="-5" dirty="0">
                          <a:latin typeface="Calibri"/>
                          <a:cs typeface="Calibri"/>
                        </a:rPr>
                        <a:t>bilan</a:t>
                      </a:r>
                      <a:r>
                        <a:rPr sz="900" spc="15" dirty="0">
                          <a:latin typeface="Calibri"/>
                          <a:cs typeface="Calibri"/>
                        </a:rPr>
                        <a:t> </a:t>
                      </a:r>
                      <a:r>
                        <a:rPr sz="900" spc="-5" dirty="0">
                          <a:latin typeface="Calibri"/>
                          <a:cs typeface="Calibri"/>
                        </a:rPr>
                        <a:t>de compétences</a:t>
                      </a:r>
                      <a:endParaRPr sz="900">
                        <a:latin typeface="Calibri"/>
                        <a:cs typeface="Calibri"/>
                      </a:endParaRPr>
                    </a:p>
                    <a:p>
                      <a:pPr algn="ctr">
                        <a:lnSpc>
                          <a:spcPct val="100000"/>
                        </a:lnSpc>
                      </a:pPr>
                      <a:r>
                        <a:rPr sz="900" spc="-5" dirty="0">
                          <a:latin typeface="Calibri"/>
                          <a:cs typeface="Calibri"/>
                        </a:rPr>
                        <a:t>peut être</a:t>
                      </a:r>
                      <a:r>
                        <a:rPr sz="900" dirty="0">
                          <a:latin typeface="Calibri"/>
                          <a:cs typeface="Calibri"/>
                        </a:rPr>
                        <a:t> </a:t>
                      </a:r>
                      <a:r>
                        <a:rPr sz="900" spc="-5" dirty="0">
                          <a:latin typeface="Calibri"/>
                          <a:cs typeface="Calibri"/>
                        </a:rPr>
                        <a:t>financé par</a:t>
                      </a:r>
                      <a:r>
                        <a:rPr sz="900" spc="-20" dirty="0">
                          <a:latin typeface="Calibri"/>
                          <a:cs typeface="Calibri"/>
                        </a:rPr>
                        <a:t> </a:t>
                      </a:r>
                      <a:r>
                        <a:rPr sz="900" spc="-5" dirty="0">
                          <a:latin typeface="Calibri"/>
                          <a:cs typeface="Calibri"/>
                        </a:rPr>
                        <a:t>un</a:t>
                      </a:r>
                      <a:r>
                        <a:rPr sz="900" dirty="0">
                          <a:latin typeface="Calibri"/>
                          <a:cs typeface="Calibri"/>
                        </a:rPr>
                        <a:t> </a:t>
                      </a:r>
                      <a:r>
                        <a:rPr sz="900" spc="-5" dirty="0">
                          <a:latin typeface="Calibri"/>
                          <a:cs typeface="Calibri"/>
                        </a:rPr>
                        <a:t>OPCA.</a:t>
                      </a:r>
                      <a:endParaRPr sz="900">
                        <a:latin typeface="Calibri"/>
                        <a:cs typeface="Calibri"/>
                      </a:endParaRPr>
                    </a:p>
                    <a:p>
                      <a:pPr marL="63500" marR="56515" algn="ctr">
                        <a:lnSpc>
                          <a:spcPct val="100000"/>
                        </a:lnSpc>
                      </a:pPr>
                      <a:r>
                        <a:rPr sz="900" dirty="0">
                          <a:latin typeface="Calibri"/>
                          <a:cs typeface="Calibri"/>
                        </a:rPr>
                        <a:t>Le</a:t>
                      </a:r>
                      <a:r>
                        <a:rPr sz="900" spc="-25" dirty="0">
                          <a:latin typeface="Calibri"/>
                          <a:cs typeface="Calibri"/>
                        </a:rPr>
                        <a:t> </a:t>
                      </a:r>
                      <a:r>
                        <a:rPr sz="900" spc="-5" dirty="0">
                          <a:latin typeface="Calibri"/>
                          <a:cs typeface="Calibri"/>
                        </a:rPr>
                        <a:t>bilan</a:t>
                      </a:r>
                      <a:r>
                        <a:rPr sz="900" spc="1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compétences</a:t>
                      </a:r>
                      <a:r>
                        <a:rPr sz="900" spc="5" dirty="0">
                          <a:latin typeface="Calibri"/>
                          <a:cs typeface="Calibri"/>
                        </a:rPr>
                        <a:t> </a:t>
                      </a:r>
                      <a:r>
                        <a:rPr sz="900" dirty="0">
                          <a:latin typeface="Calibri"/>
                          <a:cs typeface="Calibri"/>
                        </a:rPr>
                        <a:t>ou</a:t>
                      </a:r>
                      <a:r>
                        <a:rPr sz="900" spc="-10" dirty="0">
                          <a:latin typeface="Calibri"/>
                          <a:cs typeface="Calibri"/>
                        </a:rPr>
                        <a:t> </a:t>
                      </a:r>
                      <a:r>
                        <a:rPr sz="900" spc="-5" dirty="0">
                          <a:latin typeface="Calibri"/>
                          <a:cs typeface="Calibri"/>
                        </a:rPr>
                        <a:t>professionnel</a:t>
                      </a:r>
                      <a:r>
                        <a:rPr sz="900" spc="30" dirty="0">
                          <a:latin typeface="Calibri"/>
                          <a:cs typeface="Calibri"/>
                        </a:rPr>
                        <a:t> </a:t>
                      </a:r>
                      <a:r>
                        <a:rPr sz="900" spc="-5" dirty="0">
                          <a:latin typeface="Calibri"/>
                          <a:cs typeface="Calibri"/>
                        </a:rPr>
                        <a:t>n’est</a:t>
                      </a:r>
                      <a:r>
                        <a:rPr sz="900" spc="5" dirty="0">
                          <a:latin typeface="Calibri"/>
                          <a:cs typeface="Calibri"/>
                        </a:rPr>
                        <a:t> </a:t>
                      </a:r>
                      <a:r>
                        <a:rPr sz="900" spc="-5" dirty="0">
                          <a:latin typeface="Calibri"/>
                          <a:cs typeface="Calibri"/>
                        </a:rPr>
                        <a:t>pas</a:t>
                      </a:r>
                      <a:r>
                        <a:rPr sz="900" spc="-15" dirty="0">
                          <a:latin typeface="Calibri"/>
                          <a:cs typeface="Calibri"/>
                        </a:rPr>
                        <a:t> </a:t>
                      </a:r>
                      <a:r>
                        <a:rPr sz="900" spc="-5" dirty="0">
                          <a:latin typeface="Calibri"/>
                          <a:cs typeface="Calibri"/>
                        </a:rPr>
                        <a:t>pris</a:t>
                      </a:r>
                      <a:r>
                        <a:rPr sz="900" spc="15" dirty="0">
                          <a:latin typeface="Calibri"/>
                          <a:cs typeface="Calibri"/>
                        </a:rPr>
                        <a:t> </a:t>
                      </a:r>
                      <a:r>
                        <a:rPr sz="900" spc="-5" dirty="0">
                          <a:latin typeface="Calibri"/>
                          <a:cs typeface="Calibri"/>
                        </a:rPr>
                        <a:t>en </a:t>
                      </a:r>
                      <a:r>
                        <a:rPr sz="900" spc="-190" dirty="0">
                          <a:latin typeface="Calibri"/>
                          <a:cs typeface="Calibri"/>
                        </a:rPr>
                        <a:t> </a:t>
                      </a:r>
                      <a:r>
                        <a:rPr sz="900" spc="-5" dirty="0">
                          <a:latin typeface="Calibri"/>
                          <a:cs typeface="Calibri"/>
                        </a:rPr>
                        <a:t>charge dans </a:t>
                      </a:r>
                      <a:r>
                        <a:rPr sz="900" dirty="0">
                          <a:latin typeface="Calibri"/>
                          <a:cs typeface="Calibri"/>
                        </a:rPr>
                        <a:t>le </a:t>
                      </a:r>
                      <a:r>
                        <a:rPr sz="900" spc="-5" dirty="0">
                          <a:latin typeface="Calibri"/>
                          <a:cs typeface="Calibri"/>
                        </a:rPr>
                        <a:t>cadre d’un DIF (droit individuel</a:t>
                      </a:r>
                      <a:r>
                        <a:rPr sz="900" dirty="0">
                          <a:latin typeface="Calibri"/>
                          <a:cs typeface="Calibri"/>
                        </a:rPr>
                        <a:t> à </a:t>
                      </a:r>
                      <a:r>
                        <a:rPr sz="900" spc="-5" dirty="0">
                          <a:latin typeface="Calibri"/>
                          <a:cs typeface="Calibri"/>
                        </a:rPr>
                        <a:t>la </a:t>
                      </a:r>
                      <a:r>
                        <a:rPr sz="900" dirty="0">
                          <a:latin typeface="Calibri"/>
                          <a:cs typeface="Calibri"/>
                        </a:rPr>
                        <a:t> </a:t>
                      </a:r>
                      <a:r>
                        <a:rPr sz="900" spc="-5" dirty="0">
                          <a:latin typeface="Calibri"/>
                          <a:cs typeface="Calibri"/>
                        </a:rPr>
                        <a:t>formation).</a:t>
                      </a:r>
                      <a:endParaRPr sz="900">
                        <a:latin typeface="Calibri"/>
                        <a:cs typeface="Calibri"/>
                      </a:endParaRPr>
                    </a:p>
                    <a:p>
                      <a:pPr algn="ctr">
                        <a:lnSpc>
                          <a:spcPts val="1035"/>
                        </a:lnSpc>
                      </a:pPr>
                      <a:r>
                        <a:rPr sz="900" spc="-5" dirty="0">
                          <a:latin typeface="Calibri"/>
                          <a:cs typeface="Calibri"/>
                        </a:rPr>
                        <a:t>Obligation</a:t>
                      </a:r>
                      <a:r>
                        <a:rPr sz="900" spc="10" dirty="0">
                          <a:latin typeface="Calibri"/>
                          <a:cs typeface="Calibri"/>
                        </a:rPr>
                        <a:t> </a:t>
                      </a:r>
                      <a:r>
                        <a:rPr sz="900" spc="-5" dirty="0">
                          <a:latin typeface="Calibri"/>
                          <a:cs typeface="Calibri"/>
                        </a:rPr>
                        <a:t>de</a:t>
                      </a:r>
                      <a:r>
                        <a:rPr sz="900" dirty="0">
                          <a:latin typeface="Calibri"/>
                          <a:cs typeface="Calibri"/>
                        </a:rPr>
                        <a:t> </a:t>
                      </a:r>
                      <a:r>
                        <a:rPr sz="900" spc="-5" dirty="0">
                          <a:latin typeface="Calibri"/>
                          <a:cs typeface="Calibri"/>
                        </a:rPr>
                        <a:t>recourir</a:t>
                      </a:r>
                      <a:r>
                        <a:rPr sz="900" spc="10" dirty="0">
                          <a:latin typeface="Calibri"/>
                          <a:cs typeface="Calibri"/>
                        </a:rPr>
                        <a:t> </a:t>
                      </a:r>
                      <a:r>
                        <a:rPr sz="900" dirty="0">
                          <a:latin typeface="Calibri"/>
                          <a:cs typeface="Calibri"/>
                        </a:rPr>
                        <a:t>à</a:t>
                      </a:r>
                      <a:r>
                        <a:rPr sz="900" spc="-20" dirty="0">
                          <a:latin typeface="Calibri"/>
                          <a:cs typeface="Calibri"/>
                        </a:rPr>
                        <a:t> </a:t>
                      </a:r>
                      <a:r>
                        <a:rPr sz="900" spc="-5" dirty="0">
                          <a:latin typeface="Calibri"/>
                          <a:cs typeface="Calibri"/>
                        </a:rPr>
                        <a:t>un prestataire</a:t>
                      </a:r>
                      <a:r>
                        <a:rPr sz="900" spc="10" dirty="0">
                          <a:latin typeface="Calibri"/>
                          <a:cs typeface="Calibri"/>
                        </a:rPr>
                        <a:t> </a:t>
                      </a:r>
                      <a:r>
                        <a:rPr sz="900" spc="-5" dirty="0">
                          <a:latin typeface="Calibri"/>
                          <a:cs typeface="Calibri"/>
                        </a:rPr>
                        <a:t>externe.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extLst>
                  <a:ext uri="{0D108BD9-81ED-4DB2-BD59-A6C34878D82A}">
                    <a16:rowId xmlns:a16="http://schemas.microsoft.com/office/drawing/2014/main" val="10001"/>
                  </a:ext>
                </a:extLst>
              </a:tr>
              <a:tr h="411479">
                <a:tc>
                  <a:txBody>
                    <a:bodyPr/>
                    <a:lstStyle/>
                    <a:p>
                      <a:pPr>
                        <a:lnSpc>
                          <a:spcPct val="100000"/>
                        </a:lnSpc>
                        <a:spcBef>
                          <a:spcPts val="40"/>
                        </a:spcBef>
                      </a:pPr>
                      <a:endParaRPr sz="800">
                        <a:latin typeface="Times New Roman"/>
                        <a:cs typeface="Times New Roman"/>
                      </a:endParaRPr>
                    </a:p>
                    <a:p>
                      <a:pPr algn="ctr">
                        <a:lnSpc>
                          <a:spcPct val="100000"/>
                        </a:lnSpc>
                      </a:pPr>
                      <a:r>
                        <a:rPr sz="1000" b="1" spc="-5" dirty="0">
                          <a:latin typeface="Calibri"/>
                          <a:cs typeface="Calibri"/>
                        </a:rPr>
                        <a:t>Formation destinée à</a:t>
                      </a:r>
                      <a:r>
                        <a:rPr sz="1000" b="1" spc="-10" dirty="0">
                          <a:latin typeface="Calibri"/>
                          <a:cs typeface="Calibri"/>
                        </a:rPr>
                        <a:t> </a:t>
                      </a:r>
                      <a:r>
                        <a:rPr sz="1000" b="1" spc="-5" dirty="0">
                          <a:latin typeface="Calibri"/>
                          <a:cs typeface="Calibri"/>
                        </a:rPr>
                        <a:t>compenser</a:t>
                      </a:r>
                      <a:r>
                        <a:rPr sz="1000" b="1" spc="-30" dirty="0">
                          <a:latin typeface="Calibri"/>
                          <a:cs typeface="Calibri"/>
                        </a:rPr>
                        <a:t> </a:t>
                      </a:r>
                      <a:r>
                        <a:rPr sz="1000" b="1" spc="-5" dirty="0">
                          <a:latin typeface="Calibri"/>
                          <a:cs typeface="Calibri"/>
                        </a:rPr>
                        <a:t>le</a:t>
                      </a:r>
                      <a:r>
                        <a:rPr sz="1000" b="1" spc="10" dirty="0">
                          <a:latin typeface="Calibri"/>
                          <a:cs typeface="Calibri"/>
                        </a:rPr>
                        <a:t> </a:t>
                      </a:r>
                      <a:r>
                        <a:rPr sz="1000" b="1" spc="-5" dirty="0">
                          <a:latin typeface="Calibri"/>
                          <a:cs typeface="Calibri"/>
                        </a:rPr>
                        <a:t>handicap</a:t>
                      </a:r>
                      <a:endParaRPr sz="1000">
                        <a:latin typeface="Calibri"/>
                        <a:cs typeface="Calibri"/>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25"/>
                        </a:lnSpc>
                      </a:pPr>
                      <a:r>
                        <a:rPr sz="900" dirty="0">
                          <a:solidFill>
                            <a:srgbClr val="4471C4"/>
                          </a:solidFill>
                          <a:latin typeface="Calibri"/>
                          <a:cs typeface="Calibri"/>
                        </a:rPr>
                        <a:t>Plafond</a:t>
                      </a:r>
                      <a:r>
                        <a:rPr sz="900" spc="-30" dirty="0">
                          <a:solidFill>
                            <a:srgbClr val="4471C4"/>
                          </a:solidFill>
                          <a:latin typeface="Calibri"/>
                          <a:cs typeface="Calibri"/>
                        </a:rPr>
                        <a:t> </a:t>
                      </a:r>
                      <a:r>
                        <a:rPr sz="900" spc="-5" dirty="0">
                          <a:solidFill>
                            <a:srgbClr val="4471C4"/>
                          </a:solidFill>
                          <a:latin typeface="Calibri"/>
                          <a:cs typeface="Calibri"/>
                        </a:rPr>
                        <a:t>de</a:t>
                      </a:r>
                      <a:r>
                        <a:rPr sz="900" spc="-15" dirty="0">
                          <a:solidFill>
                            <a:srgbClr val="4471C4"/>
                          </a:solidFill>
                          <a:latin typeface="Calibri"/>
                          <a:cs typeface="Calibri"/>
                        </a:rPr>
                        <a:t> </a:t>
                      </a:r>
                      <a:r>
                        <a:rPr sz="900" dirty="0">
                          <a:solidFill>
                            <a:srgbClr val="4471C4"/>
                          </a:solidFill>
                          <a:latin typeface="Calibri"/>
                          <a:cs typeface="Calibri"/>
                        </a:rPr>
                        <a:t>5</a:t>
                      </a:r>
                      <a:r>
                        <a:rPr sz="900" spc="-35" dirty="0">
                          <a:solidFill>
                            <a:srgbClr val="4471C4"/>
                          </a:solidFill>
                          <a:latin typeface="Calibri"/>
                          <a:cs typeface="Calibri"/>
                        </a:rPr>
                        <a:t> </a:t>
                      </a:r>
                      <a:r>
                        <a:rPr sz="900" dirty="0">
                          <a:solidFill>
                            <a:srgbClr val="4471C4"/>
                          </a:solidFill>
                          <a:latin typeface="Calibri"/>
                          <a:cs typeface="Calibri"/>
                        </a:rPr>
                        <a:t>000€</a:t>
                      </a:r>
                      <a:endParaRPr sz="900">
                        <a:latin typeface="Calibri"/>
                        <a:cs typeface="Calibri"/>
                      </a:endParaRPr>
                    </a:p>
                    <a:p>
                      <a:pPr algn="ctr">
                        <a:lnSpc>
                          <a:spcPct val="100000"/>
                        </a:lnSpc>
                      </a:pPr>
                      <a:r>
                        <a:rPr sz="900" spc="-5" dirty="0">
                          <a:latin typeface="Calibri"/>
                          <a:cs typeface="Calibri"/>
                        </a:rPr>
                        <a:t>Rémunération</a:t>
                      </a:r>
                      <a:r>
                        <a:rPr sz="900" spc="15" dirty="0">
                          <a:latin typeface="Calibri"/>
                          <a:cs typeface="Calibri"/>
                        </a:rPr>
                        <a:t> </a:t>
                      </a:r>
                      <a:r>
                        <a:rPr sz="900" dirty="0">
                          <a:latin typeface="Calibri"/>
                          <a:cs typeface="Calibri"/>
                        </a:rPr>
                        <a:t>à</a:t>
                      </a:r>
                      <a:r>
                        <a:rPr sz="900" spc="-15" dirty="0">
                          <a:latin typeface="Calibri"/>
                          <a:cs typeface="Calibri"/>
                        </a:rPr>
                        <a:t> </a:t>
                      </a:r>
                      <a:r>
                        <a:rPr sz="900" dirty="0">
                          <a:latin typeface="Calibri"/>
                          <a:cs typeface="Calibri"/>
                        </a:rPr>
                        <a:t>100%</a:t>
                      </a:r>
                      <a:r>
                        <a:rPr sz="900" spc="-25" dirty="0">
                          <a:latin typeface="Calibri"/>
                          <a:cs typeface="Calibri"/>
                        </a:rPr>
                        <a:t> </a:t>
                      </a:r>
                      <a:r>
                        <a:rPr sz="900" spc="-5" dirty="0">
                          <a:latin typeface="Calibri"/>
                          <a:cs typeface="Calibri"/>
                        </a:rPr>
                        <a:t>durant</a:t>
                      </a:r>
                      <a:r>
                        <a:rPr sz="900" dirty="0">
                          <a:latin typeface="Calibri"/>
                          <a:cs typeface="Calibri"/>
                        </a:rPr>
                        <a:t> </a:t>
                      </a:r>
                      <a:r>
                        <a:rPr sz="900" spc="-5" dirty="0">
                          <a:latin typeface="Calibri"/>
                          <a:cs typeface="Calibri"/>
                        </a:rPr>
                        <a:t>le</a:t>
                      </a:r>
                      <a:r>
                        <a:rPr sz="900" spc="5" dirty="0">
                          <a:latin typeface="Calibri"/>
                          <a:cs typeface="Calibri"/>
                        </a:rPr>
                        <a:t> </a:t>
                      </a:r>
                      <a:r>
                        <a:rPr sz="900" spc="-5" dirty="0">
                          <a:latin typeface="Calibri"/>
                          <a:cs typeface="Calibri"/>
                        </a:rPr>
                        <a:t>temps</a:t>
                      </a:r>
                      <a:r>
                        <a:rPr sz="900" spc="15" dirty="0">
                          <a:latin typeface="Calibri"/>
                          <a:cs typeface="Calibri"/>
                        </a:rPr>
                        <a:t> </a:t>
                      </a:r>
                      <a:r>
                        <a:rPr sz="900" spc="-5" dirty="0">
                          <a:latin typeface="Calibri"/>
                          <a:cs typeface="Calibri"/>
                        </a:rPr>
                        <a:t>de formation.</a:t>
                      </a:r>
                      <a:endParaRPr sz="900">
                        <a:latin typeface="Calibri"/>
                        <a:cs typeface="Calibri"/>
                      </a:endParaRPr>
                    </a:p>
                    <a:p>
                      <a:pPr marL="1905" algn="ctr">
                        <a:lnSpc>
                          <a:spcPts val="1035"/>
                        </a:lnSpc>
                      </a:pPr>
                      <a:r>
                        <a:rPr sz="900" spc="-5" dirty="0">
                          <a:latin typeface="Calibri"/>
                          <a:cs typeface="Calibri"/>
                        </a:rPr>
                        <a:t>Renouvelable</a:t>
                      </a:r>
                      <a:r>
                        <a:rPr sz="900" spc="20" dirty="0">
                          <a:latin typeface="Calibri"/>
                          <a:cs typeface="Calibri"/>
                        </a:rPr>
                        <a:t> </a:t>
                      </a:r>
                      <a:r>
                        <a:rPr sz="900" spc="-5" dirty="0">
                          <a:latin typeface="Calibri"/>
                          <a:cs typeface="Calibri"/>
                        </a:rPr>
                        <a:t>tous</a:t>
                      </a:r>
                      <a:r>
                        <a:rPr sz="900" spc="-15" dirty="0">
                          <a:latin typeface="Calibri"/>
                          <a:cs typeface="Calibri"/>
                        </a:rPr>
                        <a:t> </a:t>
                      </a:r>
                      <a:r>
                        <a:rPr sz="900" spc="-5" dirty="0">
                          <a:latin typeface="Calibri"/>
                          <a:cs typeface="Calibri"/>
                        </a:rPr>
                        <a:t>les </a:t>
                      </a:r>
                      <a:r>
                        <a:rPr sz="900" dirty="0">
                          <a:latin typeface="Calibri"/>
                          <a:cs typeface="Calibri"/>
                        </a:rPr>
                        <a:t>3</a:t>
                      </a:r>
                      <a:r>
                        <a:rPr sz="900" spc="-5" dirty="0">
                          <a:latin typeface="Calibri"/>
                          <a:cs typeface="Calibri"/>
                        </a:rPr>
                        <a:t> ans</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1025"/>
                        </a:lnSpc>
                      </a:pPr>
                      <a:r>
                        <a:rPr sz="900" dirty="0">
                          <a:latin typeface="Calibri"/>
                          <a:cs typeface="Calibri"/>
                        </a:rPr>
                        <a:t>Il</a:t>
                      </a:r>
                      <a:r>
                        <a:rPr sz="900" spc="-5" dirty="0">
                          <a:latin typeface="Calibri"/>
                          <a:cs typeface="Calibri"/>
                        </a:rPr>
                        <a:t> ne</a:t>
                      </a:r>
                      <a:r>
                        <a:rPr sz="900" spc="5" dirty="0">
                          <a:latin typeface="Calibri"/>
                          <a:cs typeface="Calibri"/>
                        </a:rPr>
                        <a:t> </a:t>
                      </a:r>
                      <a:r>
                        <a:rPr sz="900" spc="-5" dirty="0">
                          <a:latin typeface="Calibri"/>
                          <a:cs typeface="Calibri"/>
                        </a:rPr>
                        <a:t>s'agit</a:t>
                      </a:r>
                      <a:r>
                        <a:rPr sz="900" dirty="0">
                          <a:latin typeface="Calibri"/>
                          <a:cs typeface="Calibri"/>
                        </a:rPr>
                        <a:t> </a:t>
                      </a:r>
                      <a:r>
                        <a:rPr sz="900" spc="-5" dirty="0">
                          <a:latin typeface="Calibri"/>
                          <a:cs typeface="Calibri"/>
                        </a:rPr>
                        <a:t>pas</a:t>
                      </a:r>
                      <a:r>
                        <a:rPr sz="900" spc="-10" dirty="0">
                          <a:latin typeface="Calibri"/>
                          <a:cs typeface="Calibri"/>
                        </a:rPr>
                        <a:t> </a:t>
                      </a:r>
                      <a:r>
                        <a:rPr sz="900" spc="-5" dirty="0">
                          <a:latin typeface="Calibri"/>
                          <a:cs typeface="Calibri"/>
                        </a:rPr>
                        <a:t>d'une</a:t>
                      </a:r>
                      <a:r>
                        <a:rPr sz="900" spc="5" dirty="0">
                          <a:latin typeface="Calibri"/>
                          <a:cs typeface="Calibri"/>
                        </a:rPr>
                        <a:t> </a:t>
                      </a:r>
                      <a:r>
                        <a:rPr sz="900" spc="-5" dirty="0">
                          <a:latin typeface="Calibri"/>
                          <a:cs typeface="Calibri"/>
                        </a:rPr>
                        <a:t>formation métier.</a:t>
                      </a:r>
                      <a:endParaRPr sz="900">
                        <a:latin typeface="Calibri"/>
                        <a:cs typeface="Calibri"/>
                      </a:endParaRPr>
                    </a:p>
                    <a:p>
                      <a:pPr marL="1270" algn="ctr">
                        <a:lnSpc>
                          <a:spcPct val="100000"/>
                        </a:lnSpc>
                      </a:pPr>
                      <a:r>
                        <a:rPr sz="900" dirty="0">
                          <a:latin typeface="Calibri"/>
                          <a:cs typeface="Calibri"/>
                        </a:rPr>
                        <a:t>Les</a:t>
                      </a:r>
                      <a:r>
                        <a:rPr sz="900" spc="-5" dirty="0">
                          <a:latin typeface="Calibri"/>
                          <a:cs typeface="Calibri"/>
                        </a:rPr>
                        <a:t> formations financées</a:t>
                      </a:r>
                      <a:r>
                        <a:rPr sz="900" spc="5" dirty="0">
                          <a:latin typeface="Calibri"/>
                          <a:cs typeface="Calibri"/>
                        </a:rPr>
                        <a:t> </a:t>
                      </a:r>
                      <a:r>
                        <a:rPr sz="900" spc="-5" dirty="0">
                          <a:latin typeface="Calibri"/>
                          <a:cs typeface="Calibri"/>
                        </a:rPr>
                        <a:t>ne</a:t>
                      </a:r>
                      <a:r>
                        <a:rPr sz="900" spc="5" dirty="0">
                          <a:latin typeface="Calibri"/>
                          <a:cs typeface="Calibri"/>
                        </a:rPr>
                        <a:t> </a:t>
                      </a:r>
                      <a:r>
                        <a:rPr sz="900" spc="-5" dirty="0">
                          <a:latin typeface="Calibri"/>
                          <a:cs typeface="Calibri"/>
                        </a:rPr>
                        <a:t>concernant</a:t>
                      </a:r>
                      <a:r>
                        <a:rPr sz="900" spc="-10" dirty="0">
                          <a:latin typeface="Calibri"/>
                          <a:cs typeface="Calibri"/>
                        </a:rPr>
                        <a:t> </a:t>
                      </a:r>
                      <a:r>
                        <a:rPr sz="900" spc="-5" dirty="0">
                          <a:latin typeface="Calibri"/>
                          <a:cs typeface="Calibri"/>
                        </a:rPr>
                        <a:t>pas celles</a:t>
                      </a:r>
                      <a:r>
                        <a:rPr sz="900" spc="15" dirty="0">
                          <a:latin typeface="Calibri"/>
                          <a:cs typeface="Calibri"/>
                        </a:rPr>
                        <a:t> </a:t>
                      </a:r>
                      <a:r>
                        <a:rPr sz="900" spc="-5" dirty="0">
                          <a:latin typeface="Calibri"/>
                          <a:cs typeface="Calibri"/>
                        </a:rPr>
                        <a:t>prévues</a:t>
                      </a:r>
                      <a:endParaRPr sz="900">
                        <a:latin typeface="Calibri"/>
                        <a:cs typeface="Calibri"/>
                      </a:endParaRPr>
                    </a:p>
                    <a:p>
                      <a:pPr algn="ctr">
                        <a:lnSpc>
                          <a:spcPts val="1035"/>
                        </a:lnSpc>
                      </a:pPr>
                      <a:r>
                        <a:rPr sz="900" spc="-5" dirty="0">
                          <a:latin typeface="Calibri"/>
                          <a:cs typeface="Calibri"/>
                        </a:rPr>
                        <a:t>dans</a:t>
                      </a:r>
                      <a:r>
                        <a:rPr sz="900" spc="-10" dirty="0">
                          <a:latin typeface="Calibri"/>
                          <a:cs typeface="Calibri"/>
                        </a:rPr>
                        <a:t> </a:t>
                      </a:r>
                      <a:r>
                        <a:rPr sz="900" spc="-5" dirty="0">
                          <a:latin typeface="Calibri"/>
                          <a:cs typeface="Calibri"/>
                        </a:rPr>
                        <a:t>le</a:t>
                      </a:r>
                      <a:r>
                        <a:rPr sz="900" dirty="0">
                          <a:latin typeface="Calibri"/>
                          <a:cs typeface="Calibri"/>
                        </a:rPr>
                        <a:t> </a:t>
                      </a:r>
                      <a:r>
                        <a:rPr sz="900" spc="-5" dirty="0">
                          <a:latin typeface="Calibri"/>
                          <a:cs typeface="Calibri"/>
                        </a:rPr>
                        <a:t>cadre du</a:t>
                      </a:r>
                      <a:r>
                        <a:rPr sz="900" dirty="0">
                          <a:latin typeface="Calibri"/>
                          <a:cs typeface="Calibri"/>
                        </a:rPr>
                        <a:t> </a:t>
                      </a:r>
                      <a:r>
                        <a:rPr sz="900" spc="-5" dirty="0">
                          <a:latin typeface="Calibri"/>
                          <a:cs typeface="Calibri"/>
                        </a:rPr>
                        <a:t>plan</a:t>
                      </a:r>
                      <a:r>
                        <a:rPr sz="900" dirty="0">
                          <a:latin typeface="Calibri"/>
                          <a:cs typeface="Calibri"/>
                        </a:rPr>
                        <a:t> </a:t>
                      </a:r>
                      <a:r>
                        <a:rPr sz="900" spc="-5" dirty="0">
                          <a:latin typeface="Calibri"/>
                          <a:cs typeface="Calibri"/>
                        </a:rPr>
                        <a:t>de formation.</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23263">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0"/>
                        </a:spcBef>
                      </a:pPr>
                      <a:endParaRPr sz="1250">
                        <a:latin typeface="Times New Roman"/>
                        <a:cs typeface="Times New Roman"/>
                      </a:endParaRPr>
                    </a:p>
                    <a:p>
                      <a:pPr marL="13335" marR="10795" indent="635" algn="ctr">
                        <a:lnSpc>
                          <a:spcPct val="100000"/>
                        </a:lnSpc>
                      </a:pPr>
                      <a:r>
                        <a:rPr sz="1000" b="1" spc="-5" dirty="0">
                          <a:latin typeface="Calibri"/>
                          <a:cs typeface="Calibri"/>
                        </a:rPr>
                        <a:t>Formation dans le cadre d’un reclassement ou </a:t>
                      </a:r>
                      <a:r>
                        <a:rPr sz="1000" b="1" dirty="0">
                          <a:latin typeface="Calibri"/>
                          <a:cs typeface="Calibri"/>
                        </a:rPr>
                        <a:t> </a:t>
                      </a:r>
                      <a:r>
                        <a:rPr sz="1000" b="1" spc="-5" dirty="0">
                          <a:latin typeface="Calibri"/>
                          <a:cs typeface="Calibri"/>
                        </a:rPr>
                        <a:t>d’une reconversion professionnelle pour raison de </a:t>
                      </a:r>
                      <a:r>
                        <a:rPr sz="1000" b="1" spc="-215" dirty="0">
                          <a:latin typeface="Calibri"/>
                          <a:cs typeface="Calibri"/>
                        </a:rPr>
                        <a:t> </a:t>
                      </a:r>
                      <a:r>
                        <a:rPr sz="1000" b="1" spc="-5" dirty="0">
                          <a:latin typeface="Calibri"/>
                          <a:cs typeface="Calibri"/>
                        </a:rPr>
                        <a:t>santé</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gn="ctr">
                        <a:lnSpc>
                          <a:spcPct val="100000"/>
                        </a:lnSpc>
                        <a:spcBef>
                          <a:spcPts val="790"/>
                        </a:spcBef>
                      </a:pPr>
                      <a:r>
                        <a:rPr sz="900" dirty="0">
                          <a:latin typeface="Calibri"/>
                          <a:cs typeface="Calibri"/>
                        </a:rPr>
                        <a:t>10</a:t>
                      </a:r>
                      <a:r>
                        <a:rPr sz="900" spc="-25" dirty="0">
                          <a:latin typeface="Calibri"/>
                          <a:cs typeface="Calibri"/>
                        </a:rPr>
                        <a:t> </a:t>
                      </a:r>
                      <a:r>
                        <a:rPr sz="900" dirty="0">
                          <a:latin typeface="Calibri"/>
                          <a:cs typeface="Calibri"/>
                        </a:rPr>
                        <a:t>000€</a:t>
                      </a:r>
                      <a:r>
                        <a:rPr sz="900" spc="-45" dirty="0">
                          <a:latin typeface="Calibri"/>
                          <a:cs typeface="Calibri"/>
                        </a:rPr>
                        <a:t> </a:t>
                      </a:r>
                      <a:r>
                        <a:rPr sz="900" u="sng" spc="-5" dirty="0">
                          <a:uFill>
                            <a:solidFill>
                              <a:srgbClr val="000000"/>
                            </a:solidFill>
                          </a:uFill>
                          <a:latin typeface="Calibri"/>
                          <a:cs typeface="Calibri"/>
                        </a:rPr>
                        <a:t>dans</a:t>
                      </a:r>
                      <a:r>
                        <a:rPr sz="900" u="sng" dirty="0">
                          <a:uFill>
                            <a:solidFill>
                              <a:srgbClr val="000000"/>
                            </a:solidFill>
                          </a:uFill>
                          <a:latin typeface="Calibri"/>
                          <a:cs typeface="Calibri"/>
                        </a:rPr>
                        <a:t> </a:t>
                      </a:r>
                      <a:r>
                        <a:rPr sz="900" u="sng" spc="-5" dirty="0">
                          <a:uFill>
                            <a:solidFill>
                              <a:srgbClr val="000000"/>
                            </a:solidFill>
                          </a:uFill>
                          <a:latin typeface="Calibri"/>
                          <a:cs typeface="Calibri"/>
                        </a:rPr>
                        <a:t>une</a:t>
                      </a:r>
                      <a:r>
                        <a:rPr sz="900" u="sng" dirty="0">
                          <a:uFill>
                            <a:solidFill>
                              <a:srgbClr val="000000"/>
                            </a:solidFill>
                          </a:uFill>
                          <a:latin typeface="Calibri"/>
                          <a:cs typeface="Calibri"/>
                        </a:rPr>
                        <a:t> </a:t>
                      </a:r>
                      <a:r>
                        <a:rPr sz="900" u="sng" spc="-5" dirty="0">
                          <a:uFill>
                            <a:solidFill>
                              <a:srgbClr val="000000"/>
                            </a:solidFill>
                          </a:uFill>
                          <a:latin typeface="Calibri"/>
                          <a:cs typeface="Calibri"/>
                        </a:rPr>
                        <a:t>limite</a:t>
                      </a:r>
                      <a:r>
                        <a:rPr sz="900" u="sng" spc="25" dirty="0">
                          <a:uFill>
                            <a:solidFill>
                              <a:srgbClr val="000000"/>
                            </a:solidFill>
                          </a:uFill>
                          <a:latin typeface="Calibri"/>
                          <a:cs typeface="Calibri"/>
                        </a:rPr>
                        <a:t> </a:t>
                      </a:r>
                      <a:r>
                        <a:rPr sz="900" u="sng" spc="-5" dirty="0">
                          <a:uFill>
                            <a:solidFill>
                              <a:srgbClr val="000000"/>
                            </a:solidFill>
                          </a:uFill>
                          <a:latin typeface="Calibri"/>
                          <a:cs typeface="Calibri"/>
                        </a:rPr>
                        <a:t>d'</a:t>
                      </a:r>
                      <a:r>
                        <a:rPr sz="900" u="sng" spc="-10" dirty="0">
                          <a:uFill>
                            <a:solidFill>
                              <a:srgbClr val="000000"/>
                            </a:solidFill>
                          </a:uFill>
                          <a:latin typeface="Calibri"/>
                          <a:cs typeface="Calibri"/>
                        </a:rPr>
                        <a:t> </a:t>
                      </a:r>
                      <a:r>
                        <a:rPr sz="900" u="sng" spc="-5" dirty="0">
                          <a:uFill>
                            <a:solidFill>
                              <a:srgbClr val="000000"/>
                            </a:solidFill>
                          </a:uFill>
                          <a:latin typeface="Calibri"/>
                          <a:cs typeface="Calibri"/>
                        </a:rPr>
                        <a:t>une</a:t>
                      </a:r>
                      <a:r>
                        <a:rPr sz="900" u="sng" dirty="0">
                          <a:uFill>
                            <a:solidFill>
                              <a:srgbClr val="000000"/>
                            </a:solidFill>
                          </a:uFill>
                          <a:latin typeface="Calibri"/>
                          <a:cs typeface="Calibri"/>
                        </a:rPr>
                        <a:t> </a:t>
                      </a:r>
                      <a:r>
                        <a:rPr sz="900" u="sng" spc="-5" dirty="0">
                          <a:uFill>
                            <a:solidFill>
                              <a:srgbClr val="000000"/>
                            </a:solidFill>
                          </a:uFill>
                          <a:latin typeface="Calibri"/>
                          <a:cs typeface="Calibri"/>
                        </a:rPr>
                        <a:t>année</a:t>
                      </a:r>
                      <a:r>
                        <a:rPr sz="900" spc="-5" dirty="0">
                          <a:latin typeface="Calibri"/>
                          <a:cs typeface="Calibri"/>
                        </a:rPr>
                        <a:t>.</a:t>
                      </a:r>
                      <a:endParaRPr sz="900">
                        <a:latin typeface="Calibri"/>
                        <a:cs typeface="Calibri"/>
                      </a:endParaRPr>
                    </a:p>
                    <a:p>
                      <a:pPr>
                        <a:lnSpc>
                          <a:spcPct val="100000"/>
                        </a:lnSpc>
                        <a:spcBef>
                          <a:spcPts val="45"/>
                        </a:spcBef>
                      </a:pPr>
                      <a:endParaRPr sz="900">
                        <a:latin typeface="Times New Roman"/>
                        <a:cs typeface="Times New Roman"/>
                      </a:endParaRPr>
                    </a:p>
                    <a:p>
                      <a:pPr marL="311150" marR="304800" algn="ctr">
                        <a:lnSpc>
                          <a:spcPct val="100000"/>
                        </a:lnSpc>
                      </a:pPr>
                      <a:r>
                        <a:rPr sz="900" spc="-5" dirty="0">
                          <a:latin typeface="Calibri"/>
                          <a:cs typeface="Calibri"/>
                        </a:rPr>
                        <a:t>Cette</a:t>
                      </a:r>
                      <a:r>
                        <a:rPr sz="900" spc="-10" dirty="0">
                          <a:latin typeface="Calibri"/>
                          <a:cs typeface="Calibri"/>
                        </a:rPr>
                        <a:t> </a:t>
                      </a:r>
                      <a:r>
                        <a:rPr sz="900" spc="-5" dirty="0">
                          <a:latin typeface="Calibri"/>
                          <a:cs typeface="Calibri"/>
                        </a:rPr>
                        <a:t>aide</a:t>
                      </a:r>
                      <a:r>
                        <a:rPr sz="900" spc="5" dirty="0">
                          <a:latin typeface="Calibri"/>
                          <a:cs typeface="Calibri"/>
                        </a:rPr>
                        <a:t> </a:t>
                      </a:r>
                      <a:r>
                        <a:rPr sz="900" spc="-5" dirty="0">
                          <a:latin typeface="Calibri"/>
                          <a:cs typeface="Calibri"/>
                        </a:rPr>
                        <a:t>est</a:t>
                      </a:r>
                      <a:r>
                        <a:rPr sz="900" dirty="0">
                          <a:latin typeface="Calibri"/>
                          <a:cs typeface="Calibri"/>
                        </a:rPr>
                        <a:t> </a:t>
                      </a:r>
                      <a:r>
                        <a:rPr sz="900" spc="-5" dirty="0">
                          <a:latin typeface="Calibri"/>
                          <a:cs typeface="Calibri"/>
                        </a:rPr>
                        <a:t>mobilisable</a:t>
                      </a:r>
                      <a:r>
                        <a:rPr sz="900" spc="40" dirty="0">
                          <a:latin typeface="Calibri"/>
                          <a:cs typeface="Calibri"/>
                        </a:rPr>
                        <a:t> </a:t>
                      </a:r>
                      <a:r>
                        <a:rPr sz="900" spc="-5" dirty="0">
                          <a:latin typeface="Calibri"/>
                          <a:cs typeface="Calibri"/>
                        </a:rPr>
                        <a:t>dans</a:t>
                      </a:r>
                      <a:r>
                        <a:rPr sz="900" dirty="0">
                          <a:latin typeface="Calibri"/>
                          <a:cs typeface="Calibri"/>
                        </a:rPr>
                        <a:t> </a:t>
                      </a:r>
                      <a:r>
                        <a:rPr sz="900" spc="-5" dirty="0">
                          <a:latin typeface="Calibri"/>
                          <a:cs typeface="Calibri"/>
                        </a:rPr>
                        <a:t>le</a:t>
                      </a:r>
                      <a:r>
                        <a:rPr sz="900" spc="5" dirty="0">
                          <a:latin typeface="Calibri"/>
                          <a:cs typeface="Calibri"/>
                        </a:rPr>
                        <a:t> </a:t>
                      </a:r>
                      <a:r>
                        <a:rPr sz="900" dirty="0">
                          <a:latin typeface="Calibri"/>
                          <a:cs typeface="Calibri"/>
                        </a:rPr>
                        <a:t>cas</a:t>
                      </a:r>
                      <a:r>
                        <a:rPr sz="900" spc="-30" dirty="0">
                          <a:latin typeface="Calibri"/>
                          <a:cs typeface="Calibri"/>
                        </a:rPr>
                        <a:t> </a:t>
                      </a:r>
                      <a:r>
                        <a:rPr sz="900" spc="-5" dirty="0">
                          <a:latin typeface="Calibri"/>
                          <a:cs typeface="Calibri"/>
                        </a:rPr>
                        <a:t>d’une</a:t>
                      </a:r>
                      <a:r>
                        <a:rPr sz="900" spc="15" dirty="0">
                          <a:latin typeface="Calibri"/>
                          <a:cs typeface="Calibri"/>
                        </a:rPr>
                        <a:t> </a:t>
                      </a:r>
                      <a:r>
                        <a:rPr sz="900" spc="-5" dirty="0">
                          <a:latin typeface="Calibri"/>
                          <a:cs typeface="Calibri"/>
                        </a:rPr>
                        <a:t>nouvelle</a:t>
                      </a:r>
                      <a:r>
                        <a:rPr sz="900" spc="30" dirty="0">
                          <a:latin typeface="Calibri"/>
                          <a:cs typeface="Calibri"/>
                        </a:rPr>
                        <a:t> </a:t>
                      </a:r>
                      <a:r>
                        <a:rPr sz="900" dirty="0">
                          <a:latin typeface="Calibri"/>
                          <a:cs typeface="Calibri"/>
                        </a:rPr>
                        <a:t>PPR. </a:t>
                      </a:r>
                      <a:r>
                        <a:rPr sz="900" spc="-190" dirty="0">
                          <a:latin typeface="Calibri"/>
                          <a:cs typeface="Calibri"/>
                        </a:rPr>
                        <a:t> </a:t>
                      </a:r>
                      <a:r>
                        <a:rPr sz="900" spc="-5" dirty="0">
                          <a:latin typeface="Calibri"/>
                          <a:cs typeface="Calibri"/>
                        </a:rPr>
                        <a:t>Mobilisable</a:t>
                      </a:r>
                      <a:r>
                        <a:rPr sz="900" spc="40" dirty="0">
                          <a:latin typeface="Calibri"/>
                          <a:cs typeface="Calibri"/>
                        </a:rPr>
                        <a:t> </a:t>
                      </a:r>
                      <a:r>
                        <a:rPr sz="900" spc="-5" dirty="0">
                          <a:latin typeface="Calibri"/>
                          <a:cs typeface="Calibri"/>
                        </a:rPr>
                        <a:t>tous les</a:t>
                      </a:r>
                      <a:r>
                        <a:rPr sz="900" spc="5" dirty="0">
                          <a:latin typeface="Calibri"/>
                          <a:cs typeface="Calibri"/>
                        </a:rPr>
                        <a:t> </a:t>
                      </a:r>
                      <a:r>
                        <a:rPr sz="900" dirty="0">
                          <a:latin typeface="Calibri"/>
                          <a:cs typeface="Calibri"/>
                        </a:rPr>
                        <a:t>5</a:t>
                      </a:r>
                      <a:r>
                        <a:rPr sz="900" spc="-15" dirty="0">
                          <a:latin typeface="Calibri"/>
                          <a:cs typeface="Calibri"/>
                        </a:rPr>
                        <a:t> </a:t>
                      </a:r>
                      <a:r>
                        <a:rPr sz="900" spc="-5" dirty="0">
                          <a:latin typeface="Calibri"/>
                          <a:cs typeface="Calibri"/>
                        </a:rPr>
                        <a:t>ans,</a:t>
                      </a:r>
                      <a:r>
                        <a:rPr sz="900" dirty="0">
                          <a:latin typeface="Calibri"/>
                          <a:cs typeface="Calibri"/>
                        </a:rPr>
                        <a:t> </a:t>
                      </a:r>
                      <a:r>
                        <a:rPr sz="900" spc="-5" dirty="0">
                          <a:latin typeface="Calibri"/>
                          <a:cs typeface="Calibri"/>
                        </a:rPr>
                        <a:t>dans </a:t>
                      </a:r>
                      <a:r>
                        <a:rPr sz="900" dirty="0">
                          <a:latin typeface="Calibri"/>
                          <a:cs typeface="Calibri"/>
                        </a:rPr>
                        <a:t>le</a:t>
                      </a:r>
                      <a:r>
                        <a:rPr sz="900" spc="5" dirty="0">
                          <a:latin typeface="Calibri"/>
                          <a:cs typeface="Calibri"/>
                        </a:rPr>
                        <a:t> </a:t>
                      </a:r>
                      <a:r>
                        <a:rPr sz="900" dirty="0">
                          <a:latin typeface="Calibri"/>
                          <a:cs typeface="Calibri"/>
                        </a:rPr>
                        <a:t>cas</a:t>
                      </a:r>
                      <a:r>
                        <a:rPr sz="900" spc="-15" dirty="0">
                          <a:latin typeface="Calibri"/>
                          <a:cs typeface="Calibri"/>
                        </a:rPr>
                        <a:t> </a:t>
                      </a:r>
                      <a:r>
                        <a:rPr sz="900" spc="-5" dirty="0">
                          <a:latin typeface="Calibri"/>
                          <a:cs typeface="Calibri"/>
                        </a:rPr>
                        <a:t>d'une</a:t>
                      </a:r>
                      <a:r>
                        <a:rPr sz="900" spc="5" dirty="0">
                          <a:latin typeface="Calibri"/>
                          <a:cs typeface="Calibri"/>
                        </a:rPr>
                        <a:t> </a:t>
                      </a:r>
                      <a:r>
                        <a:rPr sz="900" spc="-5" dirty="0">
                          <a:latin typeface="Calibri"/>
                          <a:cs typeface="Calibri"/>
                        </a:rPr>
                        <a:t>reconversion </a:t>
                      </a:r>
                      <a:r>
                        <a:rPr sz="900" dirty="0">
                          <a:latin typeface="Calibri"/>
                          <a:cs typeface="Calibri"/>
                        </a:rPr>
                        <a:t> </a:t>
                      </a:r>
                      <a:r>
                        <a:rPr sz="900" spc="-5" dirty="0">
                          <a:latin typeface="Calibri"/>
                          <a:cs typeface="Calibri"/>
                        </a:rPr>
                        <a:t>professionnelle</a:t>
                      </a:r>
                      <a:r>
                        <a:rPr sz="900" spc="35" dirty="0">
                          <a:latin typeface="Calibri"/>
                          <a:cs typeface="Calibri"/>
                        </a:rPr>
                        <a:t> </a:t>
                      </a:r>
                      <a:r>
                        <a:rPr sz="900" spc="-5" dirty="0">
                          <a:latin typeface="Calibri"/>
                          <a:cs typeface="Calibri"/>
                        </a:rPr>
                        <a:t>pour</a:t>
                      </a:r>
                      <a:r>
                        <a:rPr sz="900" spc="10" dirty="0">
                          <a:latin typeface="Calibri"/>
                          <a:cs typeface="Calibri"/>
                        </a:rPr>
                        <a:t> </a:t>
                      </a:r>
                      <a:r>
                        <a:rPr sz="900" spc="-5" dirty="0">
                          <a:latin typeface="Calibri"/>
                          <a:cs typeface="Calibri"/>
                        </a:rPr>
                        <a:t>raison de</a:t>
                      </a:r>
                      <a:r>
                        <a:rPr sz="900" spc="5" dirty="0">
                          <a:latin typeface="Calibri"/>
                          <a:cs typeface="Calibri"/>
                        </a:rPr>
                        <a:t> </a:t>
                      </a:r>
                      <a:r>
                        <a:rPr sz="900" spc="-5" dirty="0">
                          <a:latin typeface="Calibri"/>
                          <a:cs typeface="Calibri"/>
                        </a:rPr>
                        <a:t>santé</a:t>
                      </a:r>
                      <a:r>
                        <a:rPr sz="900" spc="-10" dirty="0">
                          <a:latin typeface="Calibri"/>
                          <a:cs typeface="Calibri"/>
                        </a:rPr>
                        <a:t> </a:t>
                      </a:r>
                      <a:r>
                        <a:rPr sz="900" spc="-5" dirty="0">
                          <a:latin typeface="Calibri"/>
                          <a:cs typeface="Calibri"/>
                        </a:rPr>
                        <a:t>hors</a:t>
                      </a:r>
                      <a:r>
                        <a:rPr sz="900" spc="-10" dirty="0">
                          <a:latin typeface="Calibri"/>
                          <a:cs typeface="Calibri"/>
                        </a:rPr>
                        <a:t> </a:t>
                      </a:r>
                      <a:r>
                        <a:rPr sz="900" dirty="0">
                          <a:latin typeface="Calibri"/>
                          <a:cs typeface="Calibri"/>
                        </a:rPr>
                        <a:t>PPR.</a:t>
                      </a:r>
                      <a:endParaRPr sz="900">
                        <a:latin typeface="Calibri"/>
                        <a:cs typeface="Calibri"/>
                      </a:endParaRPr>
                    </a:p>
                    <a:p>
                      <a:pPr>
                        <a:lnSpc>
                          <a:spcPct val="100000"/>
                        </a:lnSpc>
                        <a:spcBef>
                          <a:spcPts val="45"/>
                        </a:spcBef>
                      </a:pPr>
                      <a:endParaRPr sz="900">
                        <a:latin typeface="Times New Roman"/>
                        <a:cs typeface="Times New Roman"/>
                      </a:endParaRPr>
                    </a:p>
                    <a:p>
                      <a:pPr marL="19050" marR="11430" indent="-1270" algn="ctr">
                        <a:lnSpc>
                          <a:spcPct val="100000"/>
                        </a:lnSpc>
                      </a:pPr>
                      <a:r>
                        <a:rPr sz="900" spc="-5" dirty="0">
                          <a:latin typeface="Calibri"/>
                          <a:cs typeface="Calibri"/>
                        </a:rPr>
                        <a:t>Rémunération</a:t>
                      </a:r>
                      <a:r>
                        <a:rPr sz="900" spc="15" dirty="0">
                          <a:latin typeface="Calibri"/>
                          <a:cs typeface="Calibri"/>
                        </a:rPr>
                        <a:t> </a:t>
                      </a:r>
                      <a:r>
                        <a:rPr sz="900" dirty="0">
                          <a:latin typeface="Calibri"/>
                          <a:cs typeface="Calibri"/>
                        </a:rPr>
                        <a:t>à</a:t>
                      </a:r>
                      <a:r>
                        <a:rPr sz="900" spc="-10" dirty="0">
                          <a:latin typeface="Calibri"/>
                          <a:cs typeface="Calibri"/>
                        </a:rPr>
                        <a:t> </a:t>
                      </a:r>
                      <a:r>
                        <a:rPr sz="900" dirty="0">
                          <a:latin typeface="Calibri"/>
                          <a:cs typeface="Calibri"/>
                        </a:rPr>
                        <a:t>60%</a:t>
                      </a:r>
                      <a:r>
                        <a:rPr sz="900" spc="-25" dirty="0">
                          <a:latin typeface="Calibri"/>
                          <a:cs typeface="Calibri"/>
                        </a:rPr>
                        <a:t> </a:t>
                      </a:r>
                      <a:r>
                        <a:rPr sz="900" spc="-5" dirty="0">
                          <a:latin typeface="Calibri"/>
                          <a:cs typeface="Calibri"/>
                        </a:rPr>
                        <a:t>durant</a:t>
                      </a:r>
                      <a:r>
                        <a:rPr sz="900" spc="10" dirty="0">
                          <a:latin typeface="Calibri"/>
                          <a:cs typeface="Calibri"/>
                        </a:rPr>
                        <a:t> </a:t>
                      </a:r>
                      <a:r>
                        <a:rPr sz="900" spc="-5" dirty="0">
                          <a:latin typeface="Calibri"/>
                          <a:cs typeface="Calibri"/>
                        </a:rPr>
                        <a:t>le</a:t>
                      </a:r>
                      <a:r>
                        <a:rPr sz="900" spc="5" dirty="0">
                          <a:latin typeface="Calibri"/>
                          <a:cs typeface="Calibri"/>
                        </a:rPr>
                        <a:t> </a:t>
                      </a:r>
                      <a:r>
                        <a:rPr sz="900" spc="-5" dirty="0">
                          <a:latin typeface="Calibri"/>
                          <a:cs typeface="Calibri"/>
                        </a:rPr>
                        <a:t>temps</a:t>
                      </a:r>
                      <a:r>
                        <a:rPr sz="900" spc="10"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formation,</a:t>
                      </a:r>
                      <a:r>
                        <a:rPr sz="900" spc="5" dirty="0">
                          <a:latin typeface="Calibri"/>
                          <a:cs typeface="Calibri"/>
                        </a:rPr>
                        <a:t> </a:t>
                      </a:r>
                      <a:r>
                        <a:rPr sz="900" spc="-5" dirty="0">
                          <a:latin typeface="Calibri"/>
                          <a:cs typeface="Calibri"/>
                        </a:rPr>
                        <a:t>uniquement</a:t>
                      </a:r>
                      <a:r>
                        <a:rPr sz="900" spc="45" dirty="0">
                          <a:latin typeface="Calibri"/>
                          <a:cs typeface="Calibri"/>
                        </a:rPr>
                        <a:t> </a:t>
                      </a:r>
                      <a:r>
                        <a:rPr sz="900" spc="-5" dirty="0">
                          <a:latin typeface="Calibri"/>
                          <a:cs typeface="Calibri"/>
                        </a:rPr>
                        <a:t>si </a:t>
                      </a:r>
                      <a:r>
                        <a:rPr sz="900" dirty="0">
                          <a:latin typeface="Calibri"/>
                          <a:cs typeface="Calibri"/>
                        </a:rPr>
                        <a:t> </a:t>
                      </a:r>
                      <a:r>
                        <a:rPr sz="900" spc="-5" dirty="0">
                          <a:latin typeface="Calibri"/>
                          <a:cs typeface="Calibri"/>
                        </a:rPr>
                        <a:t>hors</a:t>
                      </a:r>
                      <a:r>
                        <a:rPr sz="900" spc="-10" dirty="0">
                          <a:latin typeface="Calibri"/>
                          <a:cs typeface="Calibri"/>
                        </a:rPr>
                        <a:t> </a:t>
                      </a:r>
                      <a:r>
                        <a:rPr sz="900" spc="-5" dirty="0">
                          <a:latin typeface="Calibri"/>
                          <a:cs typeface="Calibri"/>
                        </a:rPr>
                        <a:t>Période</a:t>
                      </a:r>
                      <a:r>
                        <a:rPr sz="900" spc="10"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Préparation</a:t>
                      </a:r>
                      <a:r>
                        <a:rPr sz="900" dirty="0">
                          <a:latin typeface="Calibri"/>
                          <a:cs typeface="Calibri"/>
                        </a:rPr>
                        <a:t> au </a:t>
                      </a:r>
                      <a:r>
                        <a:rPr sz="900" spc="-5" dirty="0">
                          <a:latin typeface="Calibri"/>
                          <a:cs typeface="Calibri"/>
                        </a:rPr>
                        <a:t>Reclassement:</a:t>
                      </a:r>
                      <a:r>
                        <a:rPr sz="900" spc="25" dirty="0">
                          <a:latin typeface="Calibri"/>
                          <a:cs typeface="Calibri"/>
                        </a:rPr>
                        <a:t> </a:t>
                      </a:r>
                      <a:r>
                        <a:rPr sz="900" dirty="0">
                          <a:solidFill>
                            <a:srgbClr val="FF0000"/>
                          </a:solidFill>
                          <a:latin typeface="Calibri"/>
                          <a:cs typeface="Calibri"/>
                        </a:rPr>
                        <a:t>A</a:t>
                      </a:r>
                      <a:r>
                        <a:rPr sz="900" spc="-10" dirty="0">
                          <a:solidFill>
                            <a:srgbClr val="FF0000"/>
                          </a:solidFill>
                          <a:latin typeface="Calibri"/>
                          <a:cs typeface="Calibri"/>
                        </a:rPr>
                        <a:t> </a:t>
                      </a:r>
                      <a:r>
                        <a:rPr sz="900" spc="-5" dirty="0">
                          <a:solidFill>
                            <a:srgbClr val="FF0000"/>
                          </a:solidFill>
                          <a:latin typeface="Calibri"/>
                          <a:cs typeface="Calibri"/>
                        </a:rPr>
                        <a:t>compter</a:t>
                      </a:r>
                      <a:r>
                        <a:rPr sz="900" spc="5" dirty="0">
                          <a:solidFill>
                            <a:srgbClr val="FF0000"/>
                          </a:solidFill>
                          <a:latin typeface="Calibri"/>
                          <a:cs typeface="Calibri"/>
                        </a:rPr>
                        <a:t> </a:t>
                      </a:r>
                      <a:r>
                        <a:rPr sz="900" spc="-5" dirty="0">
                          <a:solidFill>
                            <a:srgbClr val="FF0000"/>
                          </a:solidFill>
                          <a:latin typeface="Calibri"/>
                          <a:cs typeface="Calibri"/>
                        </a:rPr>
                        <a:t>du</a:t>
                      </a:r>
                      <a:r>
                        <a:rPr sz="900" spc="5" dirty="0">
                          <a:solidFill>
                            <a:srgbClr val="FF0000"/>
                          </a:solidFill>
                          <a:latin typeface="Calibri"/>
                          <a:cs typeface="Calibri"/>
                        </a:rPr>
                        <a:t> </a:t>
                      </a:r>
                      <a:r>
                        <a:rPr sz="900" spc="-5" dirty="0">
                          <a:solidFill>
                            <a:srgbClr val="FF0000"/>
                          </a:solidFill>
                          <a:latin typeface="Calibri"/>
                          <a:cs typeface="Calibri"/>
                        </a:rPr>
                        <a:t>1er</a:t>
                      </a:r>
                      <a:r>
                        <a:rPr sz="900" spc="5" dirty="0">
                          <a:solidFill>
                            <a:srgbClr val="FF0000"/>
                          </a:solidFill>
                          <a:latin typeface="Calibri"/>
                          <a:cs typeface="Calibri"/>
                        </a:rPr>
                        <a:t> </a:t>
                      </a:r>
                      <a:r>
                        <a:rPr sz="900" spc="-5" dirty="0">
                          <a:solidFill>
                            <a:srgbClr val="FF0000"/>
                          </a:solidFill>
                          <a:latin typeface="Calibri"/>
                          <a:cs typeface="Calibri"/>
                        </a:rPr>
                        <a:t>juillet </a:t>
                      </a:r>
                      <a:r>
                        <a:rPr sz="900" spc="-190" dirty="0">
                          <a:solidFill>
                            <a:srgbClr val="FF0000"/>
                          </a:solidFill>
                          <a:latin typeface="Calibri"/>
                          <a:cs typeface="Calibri"/>
                        </a:rPr>
                        <a:t> </a:t>
                      </a:r>
                      <a:r>
                        <a:rPr sz="900" dirty="0">
                          <a:solidFill>
                            <a:srgbClr val="FF0000"/>
                          </a:solidFill>
                          <a:latin typeface="Calibri"/>
                          <a:cs typeface="Calibri"/>
                        </a:rPr>
                        <a:t>2022</a:t>
                      </a:r>
                      <a:r>
                        <a:rPr sz="900" spc="-30" dirty="0">
                          <a:solidFill>
                            <a:srgbClr val="FF0000"/>
                          </a:solidFill>
                          <a:latin typeface="Calibri"/>
                          <a:cs typeface="Calibri"/>
                        </a:rPr>
                        <a:t> </a:t>
                      </a:r>
                      <a:r>
                        <a:rPr sz="900" spc="-5" dirty="0">
                          <a:solidFill>
                            <a:srgbClr val="FF0000"/>
                          </a:solidFill>
                          <a:latin typeface="Calibri"/>
                          <a:cs typeface="Calibri"/>
                        </a:rPr>
                        <a:t>la</a:t>
                      </a:r>
                      <a:r>
                        <a:rPr sz="900" spc="-15" dirty="0">
                          <a:solidFill>
                            <a:srgbClr val="FF0000"/>
                          </a:solidFill>
                          <a:latin typeface="Calibri"/>
                          <a:cs typeface="Calibri"/>
                        </a:rPr>
                        <a:t> </a:t>
                      </a:r>
                      <a:r>
                        <a:rPr sz="900" spc="-5" dirty="0">
                          <a:solidFill>
                            <a:srgbClr val="FF0000"/>
                          </a:solidFill>
                          <a:latin typeface="Calibri"/>
                          <a:cs typeface="Calibri"/>
                        </a:rPr>
                        <a:t>rémunération</a:t>
                      </a:r>
                      <a:r>
                        <a:rPr sz="900" spc="30" dirty="0">
                          <a:solidFill>
                            <a:srgbClr val="FF0000"/>
                          </a:solidFill>
                          <a:latin typeface="Calibri"/>
                          <a:cs typeface="Calibri"/>
                        </a:rPr>
                        <a:t> </a:t>
                      </a:r>
                      <a:r>
                        <a:rPr sz="900" spc="-5" dirty="0">
                          <a:solidFill>
                            <a:srgbClr val="FF0000"/>
                          </a:solidFill>
                          <a:latin typeface="Calibri"/>
                          <a:cs typeface="Calibri"/>
                        </a:rPr>
                        <a:t>ne</a:t>
                      </a:r>
                      <a:r>
                        <a:rPr sz="900" spc="5" dirty="0">
                          <a:solidFill>
                            <a:srgbClr val="FF0000"/>
                          </a:solidFill>
                          <a:latin typeface="Calibri"/>
                          <a:cs typeface="Calibri"/>
                        </a:rPr>
                        <a:t> </a:t>
                      </a:r>
                      <a:r>
                        <a:rPr sz="900" spc="-5" dirty="0">
                          <a:solidFill>
                            <a:srgbClr val="FF0000"/>
                          </a:solidFill>
                          <a:latin typeface="Calibri"/>
                          <a:cs typeface="Calibri"/>
                        </a:rPr>
                        <a:t>sera</a:t>
                      </a:r>
                      <a:r>
                        <a:rPr sz="900" dirty="0">
                          <a:solidFill>
                            <a:srgbClr val="FF0000"/>
                          </a:solidFill>
                          <a:latin typeface="Calibri"/>
                          <a:cs typeface="Calibri"/>
                        </a:rPr>
                        <a:t> </a:t>
                      </a:r>
                      <a:r>
                        <a:rPr sz="900" spc="-5" dirty="0">
                          <a:solidFill>
                            <a:srgbClr val="FF0000"/>
                          </a:solidFill>
                          <a:latin typeface="Calibri"/>
                          <a:cs typeface="Calibri"/>
                        </a:rPr>
                        <a:t>plus</a:t>
                      </a:r>
                      <a:r>
                        <a:rPr sz="900" spc="5" dirty="0">
                          <a:solidFill>
                            <a:srgbClr val="FF0000"/>
                          </a:solidFill>
                          <a:latin typeface="Calibri"/>
                          <a:cs typeface="Calibri"/>
                        </a:rPr>
                        <a:t> </a:t>
                      </a:r>
                      <a:r>
                        <a:rPr sz="900" spc="-5" dirty="0">
                          <a:solidFill>
                            <a:srgbClr val="FF0000"/>
                          </a:solidFill>
                          <a:latin typeface="Calibri"/>
                          <a:cs typeface="Calibri"/>
                        </a:rPr>
                        <a:t>prise</a:t>
                      </a:r>
                      <a:r>
                        <a:rPr sz="900" spc="15" dirty="0">
                          <a:solidFill>
                            <a:srgbClr val="FF0000"/>
                          </a:solidFill>
                          <a:latin typeface="Calibri"/>
                          <a:cs typeface="Calibri"/>
                        </a:rPr>
                        <a:t> </a:t>
                      </a:r>
                      <a:r>
                        <a:rPr sz="900" spc="-5" dirty="0">
                          <a:solidFill>
                            <a:srgbClr val="FF0000"/>
                          </a:solidFill>
                          <a:latin typeface="Calibri"/>
                          <a:cs typeface="Calibri"/>
                        </a:rPr>
                        <a:t>en</a:t>
                      </a:r>
                      <a:r>
                        <a:rPr sz="900" dirty="0">
                          <a:solidFill>
                            <a:srgbClr val="FF0000"/>
                          </a:solidFill>
                          <a:latin typeface="Calibri"/>
                          <a:cs typeface="Calibri"/>
                        </a:rPr>
                        <a:t> </a:t>
                      </a:r>
                      <a:r>
                        <a:rPr sz="900" spc="-5" dirty="0">
                          <a:solidFill>
                            <a:srgbClr val="FF0000"/>
                          </a:solidFill>
                          <a:latin typeface="Calibri"/>
                          <a:cs typeface="Calibri"/>
                        </a:rPr>
                        <a:t>charge,</a:t>
                      </a:r>
                      <a:r>
                        <a:rPr sz="900" spc="-10" dirty="0">
                          <a:solidFill>
                            <a:srgbClr val="FF0000"/>
                          </a:solidFill>
                          <a:latin typeface="Calibri"/>
                          <a:cs typeface="Calibri"/>
                        </a:rPr>
                        <a:t> </a:t>
                      </a:r>
                      <a:r>
                        <a:rPr sz="900" spc="-5" dirty="0">
                          <a:solidFill>
                            <a:srgbClr val="FF0000"/>
                          </a:solidFill>
                          <a:latin typeface="Calibri"/>
                          <a:cs typeface="Calibri"/>
                        </a:rPr>
                        <a:t>sauf </a:t>
                      </a:r>
                      <a:r>
                        <a:rPr sz="900" dirty="0">
                          <a:solidFill>
                            <a:srgbClr val="FF0000"/>
                          </a:solidFill>
                          <a:latin typeface="Calibri"/>
                          <a:cs typeface="Calibri"/>
                        </a:rPr>
                        <a:t>en</a:t>
                      </a:r>
                      <a:r>
                        <a:rPr sz="900" spc="5" dirty="0">
                          <a:solidFill>
                            <a:srgbClr val="FF0000"/>
                          </a:solidFill>
                          <a:latin typeface="Calibri"/>
                          <a:cs typeface="Calibri"/>
                        </a:rPr>
                        <a:t> </a:t>
                      </a:r>
                      <a:r>
                        <a:rPr sz="900" dirty="0">
                          <a:solidFill>
                            <a:srgbClr val="FF0000"/>
                          </a:solidFill>
                          <a:latin typeface="Calibri"/>
                          <a:cs typeface="Calibri"/>
                        </a:rPr>
                        <a:t>cas</a:t>
                      </a:r>
                      <a:r>
                        <a:rPr sz="900" spc="-30" dirty="0">
                          <a:solidFill>
                            <a:srgbClr val="FF0000"/>
                          </a:solidFill>
                          <a:latin typeface="Calibri"/>
                          <a:cs typeface="Calibri"/>
                        </a:rPr>
                        <a:t> </a:t>
                      </a:r>
                      <a:r>
                        <a:rPr sz="900" spc="-5" dirty="0">
                          <a:solidFill>
                            <a:srgbClr val="FF0000"/>
                          </a:solidFill>
                          <a:latin typeface="Calibri"/>
                          <a:cs typeface="Calibri"/>
                        </a:rPr>
                        <a:t>de </a:t>
                      </a:r>
                      <a:r>
                        <a:rPr sz="900" dirty="0">
                          <a:solidFill>
                            <a:srgbClr val="FF0000"/>
                          </a:solidFill>
                          <a:latin typeface="Calibri"/>
                          <a:cs typeface="Calibri"/>
                        </a:rPr>
                        <a:t> </a:t>
                      </a:r>
                      <a:r>
                        <a:rPr sz="900" spc="-5" dirty="0">
                          <a:solidFill>
                            <a:srgbClr val="FF0000"/>
                          </a:solidFill>
                          <a:latin typeface="Calibri"/>
                          <a:cs typeface="Calibri"/>
                        </a:rPr>
                        <a:t>reconversion</a:t>
                      </a:r>
                      <a:r>
                        <a:rPr sz="900" spc="20" dirty="0">
                          <a:solidFill>
                            <a:srgbClr val="FF0000"/>
                          </a:solidFill>
                          <a:latin typeface="Calibri"/>
                          <a:cs typeface="Calibri"/>
                        </a:rPr>
                        <a:t> </a:t>
                      </a:r>
                      <a:r>
                        <a:rPr sz="900" spc="-5" dirty="0">
                          <a:solidFill>
                            <a:srgbClr val="FF0000"/>
                          </a:solidFill>
                          <a:latin typeface="Calibri"/>
                          <a:cs typeface="Calibri"/>
                        </a:rPr>
                        <a:t>hors</a:t>
                      </a:r>
                      <a:r>
                        <a:rPr sz="900" spc="-10" dirty="0">
                          <a:solidFill>
                            <a:srgbClr val="FF0000"/>
                          </a:solidFill>
                          <a:latin typeface="Calibri"/>
                          <a:cs typeface="Calibri"/>
                        </a:rPr>
                        <a:t> </a:t>
                      </a:r>
                      <a:r>
                        <a:rPr sz="900" dirty="0">
                          <a:solidFill>
                            <a:srgbClr val="FF0000"/>
                          </a:solidFill>
                          <a:latin typeface="Calibri"/>
                          <a:cs typeface="Calibri"/>
                        </a:rPr>
                        <a:t>PPR,</a:t>
                      </a:r>
                      <a:r>
                        <a:rPr sz="900" spc="-20" dirty="0">
                          <a:solidFill>
                            <a:srgbClr val="FF0000"/>
                          </a:solidFill>
                          <a:latin typeface="Calibri"/>
                          <a:cs typeface="Calibri"/>
                        </a:rPr>
                        <a:t> </a:t>
                      </a:r>
                      <a:r>
                        <a:rPr sz="900" spc="-5" dirty="0">
                          <a:solidFill>
                            <a:srgbClr val="FF0000"/>
                          </a:solidFill>
                          <a:latin typeface="Calibri"/>
                          <a:cs typeface="Calibri"/>
                        </a:rPr>
                        <a:t>d'un</a:t>
                      </a:r>
                      <a:r>
                        <a:rPr sz="900" spc="5" dirty="0">
                          <a:solidFill>
                            <a:srgbClr val="FF0000"/>
                          </a:solidFill>
                          <a:latin typeface="Calibri"/>
                          <a:cs typeface="Calibri"/>
                        </a:rPr>
                        <a:t> </a:t>
                      </a:r>
                      <a:r>
                        <a:rPr sz="900" spc="-5" dirty="0">
                          <a:solidFill>
                            <a:srgbClr val="FF0000"/>
                          </a:solidFill>
                          <a:latin typeface="Calibri"/>
                          <a:cs typeface="Calibri"/>
                        </a:rPr>
                        <a:t>agent</a:t>
                      </a:r>
                      <a:r>
                        <a:rPr sz="900" spc="10" dirty="0">
                          <a:solidFill>
                            <a:srgbClr val="FF0000"/>
                          </a:solidFill>
                          <a:latin typeface="Calibri"/>
                          <a:cs typeface="Calibri"/>
                        </a:rPr>
                        <a:t> </a:t>
                      </a:r>
                      <a:r>
                        <a:rPr sz="900" spc="-5" dirty="0">
                          <a:solidFill>
                            <a:srgbClr val="FF0000"/>
                          </a:solidFill>
                          <a:latin typeface="Calibri"/>
                          <a:cs typeface="Calibri"/>
                        </a:rPr>
                        <a:t>atteint</a:t>
                      </a:r>
                      <a:r>
                        <a:rPr sz="900" spc="5" dirty="0">
                          <a:solidFill>
                            <a:srgbClr val="FF0000"/>
                          </a:solidFill>
                          <a:latin typeface="Calibri"/>
                          <a:cs typeface="Calibri"/>
                        </a:rPr>
                        <a:t> </a:t>
                      </a:r>
                      <a:r>
                        <a:rPr sz="900" spc="-5" dirty="0">
                          <a:solidFill>
                            <a:srgbClr val="FF0000"/>
                          </a:solidFill>
                          <a:latin typeface="Calibri"/>
                          <a:cs typeface="Calibri"/>
                        </a:rPr>
                        <a:t>d'une</a:t>
                      </a:r>
                      <a:r>
                        <a:rPr sz="900" spc="20" dirty="0">
                          <a:solidFill>
                            <a:srgbClr val="FF0000"/>
                          </a:solidFill>
                          <a:latin typeface="Calibri"/>
                          <a:cs typeface="Calibri"/>
                        </a:rPr>
                        <a:t> </a:t>
                      </a:r>
                      <a:r>
                        <a:rPr sz="900" spc="-5" dirty="0">
                          <a:solidFill>
                            <a:srgbClr val="FF0000"/>
                          </a:solidFill>
                          <a:latin typeface="Calibri"/>
                          <a:cs typeface="Calibri"/>
                        </a:rPr>
                        <a:t>maladie</a:t>
                      </a:r>
                      <a:r>
                        <a:rPr sz="900" spc="10" dirty="0">
                          <a:solidFill>
                            <a:srgbClr val="FF0000"/>
                          </a:solidFill>
                          <a:latin typeface="Calibri"/>
                          <a:cs typeface="Calibri"/>
                        </a:rPr>
                        <a:t> </a:t>
                      </a:r>
                      <a:r>
                        <a:rPr sz="900" spc="-5" dirty="0">
                          <a:solidFill>
                            <a:srgbClr val="FF0000"/>
                          </a:solidFill>
                          <a:latin typeface="Calibri"/>
                          <a:cs typeface="Calibri"/>
                        </a:rPr>
                        <a:t>évolutive, </a:t>
                      </a:r>
                      <a:r>
                        <a:rPr sz="900" dirty="0">
                          <a:solidFill>
                            <a:srgbClr val="FF0000"/>
                          </a:solidFill>
                          <a:latin typeface="Calibri"/>
                          <a:cs typeface="Calibri"/>
                        </a:rPr>
                        <a:t> </a:t>
                      </a:r>
                      <a:r>
                        <a:rPr sz="900" spc="-5" dirty="0">
                          <a:solidFill>
                            <a:srgbClr val="FF0000"/>
                          </a:solidFill>
                          <a:latin typeface="Calibri"/>
                          <a:cs typeface="Calibri"/>
                        </a:rPr>
                        <a:t>conduisant</a:t>
                      </a:r>
                      <a:r>
                        <a:rPr sz="900" dirty="0">
                          <a:solidFill>
                            <a:srgbClr val="FF0000"/>
                          </a:solidFill>
                          <a:latin typeface="Calibri"/>
                          <a:cs typeface="Calibri"/>
                        </a:rPr>
                        <a:t> à</a:t>
                      </a:r>
                      <a:r>
                        <a:rPr sz="900" spc="-15" dirty="0">
                          <a:solidFill>
                            <a:srgbClr val="FF0000"/>
                          </a:solidFill>
                          <a:latin typeface="Calibri"/>
                          <a:cs typeface="Calibri"/>
                        </a:rPr>
                        <a:t> </a:t>
                      </a:r>
                      <a:r>
                        <a:rPr sz="900" spc="-5" dirty="0">
                          <a:solidFill>
                            <a:srgbClr val="FF0000"/>
                          </a:solidFill>
                          <a:latin typeface="Calibri"/>
                          <a:cs typeface="Calibri"/>
                        </a:rPr>
                        <a:t>terme</a:t>
                      </a:r>
                      <a:r>
                        <a:rPr sz="900" spc="5" dirty="0">
                          <a:solidFill>
                            <a:srgbClr val="FF0000"/>
                          </a:solidFill>
                          <a:latin typeface="Calibri"/>
                          <a:cs typeface="Calibri"/>
                        </a:rPr>
                        <a:t> </a:t>
                      </a:r>
                      <a:r>
                        <a:rPr sz="900" dirty="0">
                          <a:solidFill>
                            <a:srgbClr val="FF0000"/>
                          </a:solidFill>
                          <a:latin typeface="Calibri"/>
                          <a:cs typeface="Calibri"/>
                        </a:rPr>
                        <a:t>à</a:t>
                      </a:r>
                      <a:r>
                        <a:rPr sz="900" spc="-15" dirty="0">
                          <a:solidFill>
                            <a:srgbClr val="FF0000"/>
                          </a:solidFill>
                          <a:latin typeface="Calibri"/>
                          <a:cs typeface="Calibri"/>
                        </a:rPr>
                        <a:t> </a:t>
                      </a:r>
                      <a:r>
                        <a:rPr sz="900" spc="-10" dirty="0">
                          <a:solidFill>
                            <a:srgbClr val="FF0000"/>
                          </a:solidFill>
                          <a:latin typeface="Calibri"/>
                          <a:cs typeface="Calibri"/>
                        </a:rPr>
                        <a:t>une</a:t>
                      </a:r>
                      <a:r>
                        <a:rPr sz="900" spc="15" dirty="0">
                          <a:solidFill>
                            <a:srgbClr val="FF0000"/>
                          </a:solidFill>
                          <a:latin typeface="Calibri"/>
                          <a:cs typeface="Calibri"/>
                        </a:rPr>
                        <a:t> </a:t>
                      </a:r>
                      <a:r>
                        <a:rPr sz="900" spc="-5" dirty="0">
                          <a:solidFill>
                            <a:srgbClr val="FF0000"/>
                          </a:solidFill>
                          <a:latin typeface="Calibri"/>
                          <a:cs typeface="Calibri"/>
                        </a:rPr>
                        <a:t>inaptitude.</a:t>
                      </a:r>
                      <a:endParaRPr sz="900">
                        <a:latin typeface="Calibri"/>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50"/>
                        </a:spcBef>
                      </a:pPr>
                      <a:endParaRPr sz="800">
                        <a:latin typeface="Times New Roman"/>
                        <a:cs typeface="Times New Roman"/>
                      </a:endParaRPr>
                    </a:p>
                    <a:p>
                      <a:pPr marL="41910" marR="33020" algn="ctr">
                        <a:lnSpc>
                          <a:spcPct val="100000"/>
                        </a:lnSpc>
                      </a:pPr>
                      <a:r>
                        <a:rPr sz="900" dirty="0">
                          <a:latin typeface="Calibri"/>
                          <a:cs typeface="Calibri"/>
                        </a:rPr>
                        <a:t>Les</a:t>
                      </a:r>
                      <a:r>
                        <a:rPr sz="900" spc="-5" dirty="0">
                          <a:latin typeface="Calibri"/>
                          <a:cs typeface="Calibri"/>
                        </a:rPr>
                        <a:t> formations financées</a:t>
                      </a:r>
                      <a:r>
                        <a:rPr sz="900" spc="5" dirty="0">
                          <a:latin typeface="Calibri"/>
                          <a:cs typeface="Calibri"/>
                        </a:rPr>
                        <a:t> </a:t>
                      </a:r>
                      <a:r>
                        <a:rPr sz="900" spc="-5" dirty="0">
                          <a:latin typeface="Calibri"/>
                          <a:cs typeface="Calibri"/>
                        </a:rPr>
                        <a:t>dans </a:t>
                      </a:r>
                      <a:r>
                        <a:rPr sz="900" dirty="0">
                          <a:latin typeface="Calibri"/>
                          <a:cs typeface="Calibri"/>
                        </a:rPr>
                        <a:t>le</a:t>
                      </a:r>
                      <a:r>
                        <a:rPr sz="900" spc="5" dirty="0">
                          <a:latin typeface="Calibri"/>
                          <a:cs typeface="Calibri"/>
                        </a:rPr>
                        <a:t> </a:t>
                      </a:r>
                      <a:r>
                        <a:rPr sz="900" spc="-5" dirty="0">
                          <a:latin typeface="Calibri"/>
                          <a:cs typeface="Calibri"/>
                        </a:rPr>
                        <a:t>cadre</a:t>
                      </a:r>
                      <a:r>
                        <a:rPr sz="900" spc="-10" dirty="0">
                          <a:latin typeface="Calibri"/>
                          <a:cs typeface="Calibri"/>
                        </a:rPr>
                        <a:t> </a:t>
                      </a:r>
                      <a:r>
                        <a:rPr sz="900" spc="-5" dirty="0">
                          <a:latin typeface="Calibri"/>
                          <a:cs typeface="Calibri"/>
                        </a:rPr>
                        <a:t>de cette fiche</a:t>
                      </a:r>
                      <a:r>
                        <a:rPr sz="900" spc="10" dirty="0">
                          <a:latin typeface="Calibri"/>
                          <a:cs typeface="Calibri"/>
                        </a:rPr>
                        <a:t> </a:t>
                      </a:r>
                      <a:r>
                        <a:rPr sz="900" spc="-5" dirty="0">
                          <a:latin typeface="Calibri"/>
                          <a:cs typeface="Calibri"/>
                        </a:rPr>
                        <a:t>ne </a:t>
                      </a:r>
                      <a:r>
                        <a:rPr sz="900" dirty="0">
                          <a:latin typeface="Calibri"/>
                          <a:cs typeface="Calibri"/>
                        </a:rPr>
                        <a:t> </a:t>
                      </a:r>
                      <a:r>
                        <a:rPr sz="900" spc="-5" dirty="0">
                          <a:latin typeface="Calibri"/>
                          <a:cs typeface="Calibri"/>
                        </a:rPr>
                        <a:t>concernent</a:t>
                      </a:r>
                      <a:r>
                        <a:rPr sz="900" spc="5" dirty="0">
                          <a:latin typeface="Calibri"/>
                          <a:cs typeface="Calibri"/>
                        </a:rPr>
                        <a:t> </a:t>
                      </a:r>
                      <a:r>
                        <a:rPr sz="900" spc="-5" dirty="0">
                          <a:latin typeface="Calibri"/>
                          <a:cs typeface="Calibri"/>
                        </a:rPr>
                        <a:t>pas</a:t>
                      </a:r>
                      <a:r>
                        <a:rPr sz="900" spc="-10" dirty="0">
                          <a:latin typeface="Calibri"/>
                          <a:cs typeface="Calibri"/>
                        </a:rPr>
                        <a:t> </a:t>
                      </a:r>
                      <a:r>
                        <a:rPr sz="900" spc="-5" dirty="0">
                          <a:latin typeface="Calibri"/>
                          <a:cs typeface="Calibri"/>
                        </a:rPr>
                        <a:t>celles</a:t>
                      </a:r>
                      <a:r>
                        <a:rPr sz="900" spc="20" dirty="0">
                          <a:latin typeface="Calibri"/>
                          <a:cs typeface="Calibri"/>
                        </a:rPr>
                        <a:t> </a:t>
                      </a:r>
                      <a:r>
                        <a:rPr sz="900" spc="-5" dirty="0">
                          <a:latin typeface="Calibri"/>
                          <a:cs typeface="Calibri"/>
                        </a:rPr>
                        <a:t>prévues</a:t>
                      </a:r>
                      <a:r>
                        <a:rPr sz="900" spc="20" dirty="0">
                          <a:latin typeface="Calibri"/>
                          <a:cs typeface="Calibri"/>
                        </a:rPr>
                        <a:t> </a:t>
                      </a:r>
                      <a:r>
                        <a:rPr sz="900" spc="-5" dirty="0">
                          <a:latin typeface="Calibri"/>
                          <a:cs typeface="Calibri"/>
                        </a:rPr>
                        <a:t>dans</a:t>
                      </a:r>
                      <a:r>
                        <a:rPr sz="900" spc="5" dirty="0">
                          <a:latin typeface="Calibri"/>
                          <a:cs typeface="Calibri"/>
                        </a:rPr>
                        <a:t> </a:t>
                      </a:r>
                      <a:r>
                        <a:rPr sz="900" spc="-5" dirty="0">
                          <a:latin typeface="Calibri"/>
                          <a:cs typeface="Calibri"/>
                        </a:rPr>
                        <a:t>le</a:t>
                      </a:r>
                      <a:r>
                        <a:rPr sz="900" spc="10" dirty="0">
                          <a:latin typeface="Calibri"/>
                          <a:cs typeface="Calibri"/>
                        </a:rPr>
                        <a:t> </a:t>
                      </a:r>
                      <a:r>
                        <a:rPr sz="900" spc="-5" dirty="0">
                          <a:latin typeface="Calibri"/>
                          <a:cs typeface="Calibri"/>
                        </a:rPr>
                        <a:t>cadre</a:t>
                      </a:r>
                      <a:r>
                        <a:rPr sz="900" spc="-1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la</a:t>
                      </a:r>
                      <a:r>
                        <a:rPr sz="900" dirty="0">
                          <a:latin typeface="Calibri"/>
                          <a:cs typeface="Calibri"/>
                        </a:rPr>
                        <a:t> </a:t>
                      </a:r>
                      <a:r>
                        <a:rPr sz="900" spc="-5" dirty="0">
                          <a:latin typeface="Calibri"/>
                          <a:cs typeface="Calibri"/>
                        </a:rPr>
                        <a:t>formation </a:t>
                      </a:r>
                      <a:r>
                        <a:rPr sz="900" spc="-190" dirty="0">
                          <a:latin typeface="Calibri"/>
                          <a:cs typeface="Calibri"/>
                        </a:rPr>
                        <a:t> </a:t>
                      </a:r>
                      <a:r>
                        <a:rPr sz="900" spc="-5" dirty="0">
                          <a:latin typeface="Calibri"/>
                          <a:cs typeface="Calibri"/>
                        </a:rPr>
                        <a:t>continue</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extLst>
                  <a:ext uri="{0D108BD9-81ED-4DB2-BD59-A6C34878D82A}">
                    <a16:rowId xmlns:a16="http://schemas.microsoft.com/office/drawing/2014/main" val="10003"/>
                  </a:ext>
                </a:extLst>
              </a:tr>
              <a:tr h="101368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900">
                        <a:latin typeface="Times New Roman"/>
                        <a:cs typeface="Times New Roman"/>
                      </a:endParaRPr>
                    </a:p>
                    <a:p>
                      <a:pPr algn="ctr">
                        <a:lnSpc>
                          <a:spcPct val="100000"/>
                        </a:lnSpc>
                      </a:pPr>
                      <a:r>
                        <a:rPr sz="1000" b="1" spc="-5" dirty="0">
                          <a:latin typeface="Calibri"/>
                          <a:cs typeface="Calibri"/>
                        </a:rPr>
                        <a:t>Surcoût</a:t>
                      </a:r>
                      <a:r>
                        <a:rPr sz="1000" b="1" spc="-25" dirty="0">
                          <a:latin typeface="Calibri"/>
                          <a:cs typeface="Calibri"/>
                        </a:rPr>
                        <a:t> </a:t>
                      </a:r>
                      <a:r>
                        <a:rPr sz="1000" b="1" spc="-5" dirty="0">
                          <a:latin typeface="Calibri"/>
                          <a:cs typeface="Calibri"/>
                        </a:rPr>
                        <a:t>des</a:t>
                      </a:r>
                      <a:r>
                        <a:rPr sz="1000" b="1" spc="-10" dirty="0">
                          <a:latin typeface="Calibri"/>
                          <a:cs typeface="Calibri"/>
                        </a:rPr>
                        <a:t> </a:t>
                      </a:r>
                      <a:r>
                        <a:rPr sz="1000" b="1" spc="-5" dirty="0">
                          <a:latin typeface="Calibri"/>
                          <a:cs typeface="Calibri"/>
                        </a:rPr>
                        <a:t>actions</a:t>
                      </a:r>
                      <a:r>
                        <a:rPr sz="1000" b="1" spc="-10" dirty="0">
                          <a:latin typeface="Calibri"/>
                          <a:cs typeface="Calibri"/>
                        </a:rPr>
                        <a:t> </a:t>
                      </a:r>
                      <a:r>
                        <a:rPr sz="1000" b="1" dirty="0">
                          <a:latin typeface="Calibri"/>
                          <a:cs typeface="Calibri"/>
                        </a:rPr>
                        <a:t>de</a:t>
                      </a:r>
                      <a:r>
                        <a:rPr sz="1000" b="1" spc="-15" dirty="0">
                          <a:latin typeface="Calibri"/>
                          <a:cs typeface="Calibri"/>
                        </a:rPr>
                        <a:t> </a:t>
                      </a:r>
                      <a:r>
                        <a:rPr sz="1000" b="1" spc="-5" dirty="0">
                          <a:latin typeface="Calibri"/>
                          <a:cs typeface="Calibri"/>
                        </a:rPr>
                        <a:t>formation</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2405" marR="184785" algn="ctr">
                        <a:lnSpc>
                          <a:spcPct val="100000"/>
                        </a:lnSpc>
                        <a:spcBef>
                          <a:spcPts val="160"/>
                        </a:spcBef>
                      </a:pPr>
                      <a:r>
                        <a:rPr sz="900" spc="-5" dirty="0">
                          <a:latin typeface="Calibri"/>
                          <a:cs typeface="Calibri"/>
                        </a:rPr>
                        <a:t>Prise</a:t>
                      </a:r>
                      <a:r>
                        <a:rPr sz="900" dirty="0">
                          <a:latin typeface="Calibri"/>
                          <a:cs typeface="Calibri"/>
                        </a:rPr>
                        <a:t> </a:t>
                      </a:r>
                      <a:r>
                        <a:rPr sz="900" spc="-5" dirty="0">
                          <a:latin typeface="Calibri"/>
                          <a:cs typeface="Calibri"/>
                        </a:rPr>
                        <a:t>en</a:t>
                      </a:r>
                      <a:r>
                        <a:rPr sz="900" spc="-10" dirty="0">
                          <a:latin typeface="Calibri"/>
                          <a:cs typeface="Calibri"/>
                        </a:rPr>
                        <a:t> </a:t>
                      </a:r>
                      <a:r>
                        <a:rPr sz="900" spc="-5" dirty="0">
                          <a:latin typeface="Calibri"/>
                          <a:cs typeface="Calibri"/>
                        </a:rPr>
                        <a:t>charge des</a:t>
                      </a:r>
                      <a:r>
                        <a:rPr sz="900" spc="5" dirty="0">
                          <a:latin typeface="Calibri"/>
                          <a:cs typeface="Calibri"/>
                        </a:rPr>
                        <a:t> </a:t>
                      </a:r>
                      <a:r>
                        <a:rPr sz="900" spc="-5" dirty="0">
                          <a:latin typeface="Calibri"/>
                          <a:cs typeface="Calibri"/>
                        </a:rPr>
                        <a:t>surcoûts</a:t>
                      </a:r>
                      <a:r>
                        <a:rPr sz="900" spc="-10" dirty="0">
                          <a:latin typeface="Calibri"/>
                          <a:cs typeface="Calibri"/>
                        </a:rPr>
                        <a:t> </a:t>
                      </a:r>
                      <a:r>
                        <a:rPr sz="900" spc="-5" dirty="0">
                          <a:latin typeface="Calibri"/>
                          <a:cs typeface="Calibri"/>
                        </a:rPr>
                        <a:t>des</a:t>
                      </a:r>
                      <a:r>
                        <a:rPr sz="900" spc="5" dirty="0">
                          <a:latin typeface="Calibri"/>
                          <a:cs typeface="Calibri"/>
                        </a:rPr>
                        <a:t> </a:t>
                      </a:r>
                      <a:r>
                        <a:rPr sz="900" spc="-5" dirty="0">
                          <a:latin typeface="Calibri"/>
                          <a:cs typeface="Calibri"/>
                        </a:rPr>
                        <a:t>frais de</a:t>
                      </a:r>
                      <a:r>
                        <a:rPr sz="900" spc="5" dirty="0">
                          <a:latin typeface="Calibri"/>
                          <a:cs typeface="Calibri"/>
                        </a:rPr>
                        <a:t> </a:t>
                      </a:r>
                      <a:r>
                        <a:rPr sz="900" spc="-5" dirty="0">
                          <a:latin typeface="Calibri"/>
                          <a:cs typeface="Calibri"/>
                        </a:rPr>
                        <a:t>déplacement</a:t>
                      </a:r>
                      <a:r>
                        <a:rPr sz="900" spc="30" dirty="0">
                          <a:latin typeface="Calibri"/>
                          <a:cs typeface="Calibri"/>
                        </a:rPr>
                        <a:t> </a:t>
                      </a:r>
                      <a:r>
                        <a:rPr sz="900" spc="-5" dirty="0">
                          <a:latin typeface="Calibri"/>
                          <a:cs typeface="Calibri"/>
                        </a:rPr>
                        <a:t>et </a:t>
                      </a:r>
                      <a:r>
                        <a:rPr sz="900" dirty="0">
                          <a:latin typeface="Calibri"/>
                          <a:cs typeface="Calibri"/>
                        </a:rPr>
                        <a:t> </a:t>
                      </a:r>
                      <a:r>
                        <a:rPr sz="900" spc="-5" dirty="0">
                          <a:latin typeface="Calibri"/>
                          <a:cs typeface="Calibri"/>
                        </a:rPr>
                        <a:t>d’hébergement</a:t>
                      </a:r>
                      <a:r>
                        <a:rPr sz="900" spc="50" dirty="0">
                          <a:latin typeface="Calibri"/>
                          <a:cs typeface="Calibri"/>
                        </a:rPr>
                        <a:t> </a:t>
                      </a:r>
                      <a:r>
                        <a:rPr sz="900" spc="-5" dirty="0">
                          <a:latin typeface="Calibri"/>
                          <a:cs typeface="Calibri"/>
                        </a:rPr>
                        <a:t>spécifiques</a:t>
                      </a:r>
                      <a:r>
                        <a:rPr sz="900" spc="25" dirty="0">
                          <a:latin typeface="Calibri"/>
                          <a:cs typeface="Calibri"/>
                        </a:rPr>
                        <a:t> </a:t>
                      </a:r>
                      <a:r>
                        <a:rPr sz="900" spc="-5" dirty="0">
                          <a:latin typeface="Calibri"/>
                          <a:cs typeface="Calibri"/>
                        </a:rPr>
                        <a:t>et</a:t>
                      </a:r>
                      <a:r>
                        <a:rPr sz="900" dirty="0">
                          <a:latin typeface="Calibri"/>
                          <a:cs typeface="Calibri"/>
                        </a:rPr>
                        <a:t> </a:t>
                      </a:r>
                      <a:r>
                        <a:rPr sz="900" spc="-5" dirty="0">
                          <a:latin typeface="Calibri"/>
                          <a:cs typeface="Calibri"/>
                        </a:rPr>
                        <a:t>des</a:t>
                      </a:r>
                      <a:r>
                        <a:rPr sz="900" dirty="0">
                          <a:latin typeface="Calibri"/>
                          <a:cs typeface="Calibri"/>
                        </a:rPr>
                        <a:t> </a:t>
                      </a:r>
                      <a:r>
                        <a:rPr sz="900" spc="-5" dirty="0">
                          <a:latin typeface="Calibri"/>
                          <a:cs typeface="Calibri"/>
                        </a:rPr>
                        <a:t>surcoûts</a:t>
                      </a:r>
                      <a:r>
                        <a:rPr sz="900" spc="-10" dirty="0">
                          <a:latin typeface="Calibri"/>
                          <a:cs typeface="Calibri"/>
                        </a:rPr>
                        <a:t> </a:t>
                      </a:r>
                      <a:r>
                        <a:rPr sz="900" spc="-5" dirty="0">
                          <a:latin typeface="Calibri"/>
                          <a:cs typeface="Calibri"/>
                        </a:rPr>
                        <a:t>pédagogiques</a:t>
                      </a:r>
                      <a:r>
                        <a:rPr sz="900" spc="35" dirty="0">
                          <a:latin typeface="Calibri"/>
                          <a:cs typeface="Calibri"/>
                        </a:rPr>
                        <a:t> </a:t>
                      </a:r>
                      <a:r>
                        <a:rPr sz="900" spc="-5" dirty="0">
                          <a:latin typeface="Calibri"/>
                          <a:cs typeface="Calibri"/>
                        </a:rPr>
                        <a:t>de</a:t>
                      </a:r>
                      <a:r>
                        <a:rPr sz="900" spc="5" dirty="0">
                          <a:latin typeface="Calibri"/>
                          <a:cs typeface="Calibri"/>
                        </a:rPr>
                        <a:t> </a:t>
                      </a:r>
                      <a:r>
                        <a:rPr sz="900" spc="-5" dirty="0">
                          <a:latin typeface="Calibri"/>
                          <a:cs typeface="Calibri"/>
                        </a:rPr>
                        <a:t>la </a:t>
                      </a:r>
                      <a:r>
                        <a:rPr sz="900" spc="-190" dirty="0">
                          <a:latin typeface="Calibri"/>
                          <a:cs typeface="Calibri"/>
                        </a:rPr>
                        <a:t> </a:t>
                      </a:r>
                      <a:r>
                        <a:rPr sz="900" spc="-5" dirty="0">
                          <a:latin typeface="Calibri"/>
                          <a:cs typeface="Calibri"/>
                        </a:rPr>
                        <a:t>formation,</a:t>
                      </a:r>
                      <a:r>
                        <a:rPr sz="900" dirty="0">
                          <a:latin typeface="Calibri"/>
                          <a:cs typeface="Calibri"/>
                        </a:rPr>
                        <a:t> </a:t>
                      </a:r>
                      <a:r>
                        <a:rPr sz="900" spc="-5" dirty="0">
                          <a:latin typeface="Calibri"/>
                          <a:cs typeface="Calibri"/>
                        </a:rPr>
                        <a:t>dans </a:t>
                      </a:r>
                      <a:r>
                        <a:rPr sz="900" dirty="0">
                          <a:latin typeface="Calibri"/>
                          <a:cs typeface="Calibri"/>
                        </a:rPr>
                        <a:t>la </a:t>
                      </a:r>
                      <a:r>
                        <a:rPr sz="900" spc="-5" dirty="0">
                          <a:latin typeface="Calibri"/>
                          <a:cs typeface="Calibri"/>
                        </a:rPr>
                        <a:t>limite</a:t>
                      </a:r>
                      <a:r>
                        <a:rPr sz="900" spc="30" dirty="0">
                          <a:latin typeface="Calibri"/>
                          <a:cs typeface="Calibri"/>
                        </a:rPr>
                        <a:t> </a:t>
                      </a:r>
                      <a:r>
                        <a:rPr sz="900" spc="-5" dirty="0">
                          <a:latin typeface="Calibri"/>
                          <a:cs typeface="Calibri"/>
                        </a:rPr>
                        <a:t>de </a:t>
                      </a:r>
                      <a:r>
                        <a:rPr sz="900" dirty="0">
                          <a:latin typeface="Calibri"/>
                          <a:cs typeface="Calibri"/>
                        </a:rPr>
                        <a:t>150€/J</a:t>
                      </a:r>
                      <a:r>
                        <a:rPr sz="900" spc="-25" dirty="0">
                          <a:latin typeface="Calibri"/>
                          <a:cs typeface="Calibri"/>
                        </a:rPr>
                        <a:t> </a:t>
                      </a:r>
                      <a:r>
                        <a:rPr sz="900" spc="-5" dirty="0">
                          <a:latin typeface="Calibri"/>
                          <a:cs typeface="Calibri"/>
                        </a:rPr>
                        <a:t>tout</a:t>
                      </a:r>
                      <a:r>
                        <a:rPr sz="900" dirty="0">
                          <a:latin typeface="Calibri"/>
                          <a:cs typeface="Calibri"/>
                        </a:rPr>
                        <a:t> </a:t>
                      </a:r>
                      <a:r>
                        <a:rPr sz="900" spc="-5" dirty="0">
                          <a:latin typeface="Calibri"/>
                          <a:cs typeface="Calibri"/>
                        </a:rPr>
                        <a:t>compris.</a:t>
                      </a:r>
                      <a:endParaRPr sz="900">
                        <a:latin typeface="Calibri"/>
                        <a:cs typeface="Calibri"/>
                      </a:endParaRPr>
                    </a:p>
                    <a:p>
                      <a:pPr>
                        <a:lnSpc>
                          <a:spcPct val="100000"/>
                        </a:lnSpc>
                        <a:spcBef>
                          <a:spcPts val="45"/>
                        </a:spcBef>
                      </a:pPr>
                      <a:endParaRPr sz="900">
                        <a:latin typeface="Times New Roman"/>
                        <a:cs typeface="Times New Roman"/>
                      </a:endParaRPr>
                    </a:p>
                    <a:p>
                      <a:pPr marL="120650" marR="116205" algn="ctr">
                        <a:lnSpc>
                          <a:spcPct val="100000"/>
                        </a:lnSpc>
                      </a:pPr>
                      <a:r>
                        <a:rPr sz="900" b="1" spc="-5" dirty="0">
                          <a:latin typeface="Calibri"/>
                          <a:cs typeface="Calibri"/>
                        </a:rPr>
                        <a:t>Prise</a:t>
                      </a:r>
                      <a:r>
                        <a:rPr sz="900" b="1" dirty="0">
                          <a:latin typeface="Calibri"/>
                          <a:cs typeface="Calibri"/>
                        </a:rPr>
                        <a:t> en </a:t>
                      </a:r>
                      <a:r>
                        <a:rPr sz="900" b="1" spc="-5" dirty="0">
                          <a:latin typeface="Calibri"/>
                          <a:cs typeface="Calibri"/>
                        </a:rPr>
                        <a:t>charge</a:t>
                      </a:r>
                      <a:r>
                        <a:rPr sz="900" b="1" spc="5" dirty="0">
                          <a:latin typeface="Calibri"/>
                          <a:cs typeface="Calibri"/>
                        </a:rPr>
                        <a:t> </a:t>
                      </a:r>
                      <a:r>
                        <a:rPr sz="900" b="1" spc="-5" dirty="0">
                          <a:latin typeface="Calibri"/>
                          <a:cs typeface="Calibri"/>
                        </a:rPr>
                        <a:t>des</a:t>
                      </a:r>
                      <a:r>
                        <a:rPr sz="900" b="1" dirty="0">
                          <a:latin typeface="Calibri"/>
                          <a:cs typeface="Calibri"/>
                        </a:rPr>
                        <a:t> </a:t>
                      </a:r>
                      <a:r>
                        <a:rPr sz="900" b="1" spc="-5" dirty="0">
                          <a:latin typeface="Calibri"/>
                          <a:cs typeface="Calibri"/>
                        </a:rPr>
                        <a:t>frais</a:t>
                      </a:r>
                      <a:r>
                        <a:rPr sz="900" b="1" spc="15" dirty="0">
                          <a:latin typeface="Calibri"/>
                          <a:cs typeface="Calibri"/>
                        </a:rPr>
                        <a:t> </a:t>
                      </a:r>
                      <a:r>
                        <a:rPr sz="900" b="1" spc="-5" dirty="0">
                          <a:latin typeface="Calibri"/>
                          <a:cs typeface="Calibri"/>
                        </a:rPr>
                        <a:t>de</a:t>
                      </a:r>
                      <a:r>
                        <a:rPr sz="900" b="1" spc="5" dirty="0">
                          <a:latin typeface="Calibri"/>
                          <a:cs typeface="Calibri"/>
                        </a:rPr>
                        <a:t> </a:t>
                      </a:r>
                      <a:r>
                        <a:rPr sz="900" b="1" spc="-5" dirty="0">
                          <a:latin typeface="Calibri"/>
                          <a:cs typeface="Calibri"/>
                        </a:rPr>
                        <a:t>formation</a:t>
                      </a:r>
                      <a:r>
                        <a:rPr sz="900" b="1" spc="30" dirty="0">
                          <a:latin typeface="Calibri"/>
                          <a:cs typeface="Calibri"/>
                        </a:rPr>
                        <a:t> </a:t>
                      </a:r>
                      <a:r>
                        <a:rPr sz="900" b="1" spc="-5" dirty="0">
                          <a:latin typeface="Calibri"/>
                          <a:cs typeface="Calibri"/>
                        </a:rPr>
                        <a:t>dans</a:t>
                      </a:r>
                      <a:r>
                        <a:rPr sz="900" b="1" spc="25" dirty="0">
                          <a:latin typeface="Calibri"/>
                          <a:cs typeface="Calibri"/>
                        </a:rPr>
                        <a:t> </a:t>
                      </a:r>
                      <a:r>
                        <a:rPr sz="900" b="1" spc="-5" dirty="0">
                          <a:latin typeface="Calibri"/>
                          <a:cs typeface="Calibri"/>
                        </a:rPr>
                        <a:t>le cadre</a:t>
                      </a:r>
                      <a:r>
                        <a:rPr sz="900" b="1" spc="10" dirty="0">
                          <a:latin typeface="Calibri"/>
                          <a:cs typeface="Calibri"/>
                        </a:rPr>
                        <a:t> </a:t>
                      </a:r>
                      <a:r>
                        <a:rPr sz="900" b="1" spc="-5" dirty="0">
                          <a:latin typeface="Calibri"/>
                          <a:cs typeface="Calibri"/>
                        </a:rPr>
                        <a:t>d'un</a:t>
                      </a:r>
                      <a:r>
                        <a:rPr sz="900" b="1" spc="10" dirty="0">
                          <a:latin typeface="Calibri"/>
                          <a:cs typeface="Calibri"/>
                        </a:rPr>
                        <a:t> </a:t>
                      </a:r>
                      <a:r>
                        <a:rPr sz="900" b="1" spc="-5" dirty="0">
                          <a:latin typeface="Calibri"/>
                          <a:cs typeface="Calibri"/>
                        </a:rPr>
                        <a:t>contrat </a:t>
                      </a:r>
                      <a:r>
                        <a:rPr sz="900" b="1" spc="-190" dirty="0">
                          <a:latin typeface="Calibri"/>
                          <a:cs typeface="Calibri"/>
                        </a:rPr>
                        <a:t> </a:t>
                      </a:r>
                      <a:r>
                        <a:rPr sz="900" b="1" spc="-5" dirty="0">
                          <a:latin typeface="Calibri"/>
                          <a:cs typeface="Calibri"/>
                        </a:rPr>
                        <a:t>d'apprentissage,</a:t>
                      </a:r>
                      <a:endParaRPr sz="900">
                        <a:latin typeface="Calibri"/>
                        <a:cs typeface="Calibri"/>
                      </a:endParaRPr>
                    </a:p>
                    <a:p>
                      <a:pPr marL="635" algn="ctr">
                        <a:lnSpc>
                          <a:spcPct val="100000"/>
                        </a:lnSpc>
                      </a:pPr>
                      <a:r>
                        <a:rPr sz="900" b="1" spc="-5" dirty="0">
                          <a:latin typeface="Calibri"/>
                          <a:cs typeface="Calibri"/>
                        </a:rPr>
                        <a:t>dans</a:t>
                      </a:r>
                      <a:r>
                        <a:rPr sz="900" b="1" spc="10" dirty="0">
                          <a:latin typeface="Calibri"/>
                          <a:cs typeface="Calibri"/>
                        </a:rPr>
                        <a:t> </a:t>
                      </a:r>
                      <a:r>
                        <a:rPr sz="900" b="1" spc="-5" dirty="0">
                          <a:latin typeface="Calibri"/>
                          <a:cs typeface="Calibri"/>
                        </a:rPr>
                        <a:t>la</a:t>
                      </a:r>
                      <a:r>
                        <a:rPr sz="900" b="1" spc="5" dirty="0">
                          <a:latin typeface="Calibri"/>
                          <a:cs typeface="Calibri"/>
                        </a:rPr>
                        <a:t> </a:t>
                      </a:r>
                      <a:r>
                        <a:rPr sz="900" b="1" spc="-5" dirty="0">
                          <a:latin typeface="Calibri"/>
                          <a:cs typeface="Calibri"/>
                        </a:rPr>
                        <a:t>limite</a:t>
                      </a:r>
                      <a:r>
                        <a:rPr sz="900" b="1" spc="5" dirty="0">
                          <a:latin typeface="Calibri"/>
                          <a:cs typeface="Calibri"/>
                        </a:rPr>
                        <a:t> </a:t>
                      </a:r>
                      <a:r>
                        <a:rPr sz="900" b="1" spc="-5" dirty="0">
                          <a:latin typeface="Calibri"/>
                          <a:cs typeface="Calibri"/>
                        </a:rPr>
                        <a:t>de </a:t>
                      </a:r>
                      <a:r>
                        <a:rPr sz="900" b="1" dirty="0">
                          <a:latin typeface="Calibri"/>
                          <a:cs typeface="Calibri"/>
                        </a:rPr>
                        <a:t>10</a:t>
                      </a:r>
                      <a:r>
                        <a:rPr sz="900" b="1" spc="-20" dirty="0">
                          <a:latin typeface="Calibri"/>
                          <a:cs typeface="Calibri"/>
                        </a:rPr>
                        <a:t> </a:t>
                      </a:r>
                      <a:r>
                        <a:rPr sz="900" b="1" dirty="0">
                          <a:latin typeface="Calibri"/>
                          <a:cs typeface="Calibri"/>
                        </a:rPr>
                        <a:t>000</a:t>
                      </a:r>
                      <a:r>
                        <a:rPr sz="900" b="1" spc="-30" dirty="0">
                          <a:latin typeface="Calibri"/>
                          <a:cs typeface="Calibri"/>
                        </a:rPr>
                        <a:t> </a:t>
                      </a:r>
                      <a:r>
                        <a:rPr sz="900" b="1" dirty="0">
                          <a:latin typeface="Calibri"/>
                          <a:cs typeface="Calibri"/>
                        </a:rPr>
                        <a:t>€</a:t>
                      </a:r>
                      <a:r>
                        <a:rPr sz="900" b="1" spc="-25" dirty="0">
                          <a:latin typeface="Calibri"/>
                          <a:cs typeface="Calibri"/>
                        </a:rPr>
                        <a:t> </a:t>
                      </a:r>
                      <a:r>
                        <a:rPr sz="900" b="1" spc="-5" dirty="0">
                          <a:latin typeface="Calibri"/>
                          <a:cs typeface="Calibri"/>
                        </a:rPr>
                        <a:t>par</a:t>
                      </a:r>
                      <a:r>
                        <a:rPr sz="900" b="1" spc="5" dirty="0">
                          <a:latin typeface="Calibri"/>
                          <a:cs typeface="Calibri"/>
                        </a:rPr>
                        <a:t> </a:t>
                      </a:r>
                      <a:r>
                        <a:rPr sz="900" b="1" spc="-5" dirty="0">
                          <a:latin typeface="Calibri"/>
                          <a:cs typeface="Calibri"/>
                        </a:rPr>
                        <a:t>an.</a:t>
                      </a:r>
                      <a:endParaRPr sz="900">
                        <a:latin typeface="Calibri"/>
                        <a:cs typeface="Calibri"/>
                      </a:endParaRPr>
                    </a:p>
                  </a:txBody>
                  <a:tcPr marL="0" marR="0" marT="203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295275" marR="17145" indent="-269875">
                        <a:lnSpc>
                          <a:spcPct val="100000"/>
                        </a:lnSpc>
                        <a:spcBef>
                          <a:spcPts val="790"/>
                        </a:spcBef>
                      </a:pPr>
                      <a:r>
                        <a:rPr sz="900" b="1" dirty="0">
                          <a:latin typeface="Calibri"/>
                          <a:cs typeface="Calibri"/>
                        </a:rPr>
                        <a:t>Les</a:t>
                      </a:r>
                      <a:r>
                        <a:rPr sz="900" b="1" spc="-20" dirty="0">
                          <a:latin typeface="Calibri"/>
                          <a:cs typeface="Calibri"/>
                        </a:rPr>
                        <a:t> </a:t>
                      </a:r>
                      <a:r>
                        <a:rPr sz="900" b="1" spc="-5" dirty="0">
                          <a:latin typeface="Calibri"/>
                          <a:cs typeface="Calibri"/>
                        </a:rPr>
                        <a:t>demandes</a:t>
                      </a:r>
                      <a:r>
                        <a:rPr sz="900" b="1" spc="5" dirty="0">
                          <a:latin typeface="Calibri"/>
                          <a:cs typeface="Calibri"/>
                        </a:rPr>
                        <a:t> </a:t>
                      </a:r>
                      <a:r>
                        <a:rPr sz="900" b="1" dirty="0">
                          <a:latin typeface="Calibri"/>
                          <a:cs typeface="Calibri"/>
                        </a:rPr>
                        <a:t>sur</a:t>
                      </a:r>
                      <a:r>
                        <a:rPr sz="900" b="1" spc="10" dirty="0">
                          <a:latin typeface="Calibri"/>
                          <a:cs typeface="Calibri"/>
                        </a:rPr>
                        <a:t> </a:t>
                      </a:r>
                      <a:r>
                        <a:rPr sz="900" b="1" spc="-5" dirty="0">
                          <a:latin typeface="Calibri"/>
                          <a:cs typeface="Calibri"/>
                        </a:rPr>
                        <a:t>devis</a:t>
                      </a:r>
                      <a:r>
                        <a:rPr sz="900" b="1" spc="5" dirty="0">
                          <a:latin typeface="Calibri"/>
                          <a:cs typeface="Calibri"/>
                        </a:rPr>
                        <a:t> </a:t>
                      </a:r>
                      <a:r>
                        <a:rPr sz="900" b="1" spc="-5" dirty="0">
                          <a:latin typeface="Calibri"/>
                          <a:cs typeface="Calibri"/>
                        </a:rPr>
                        <a:t>doivent</a:t>
                      </a:r>
                      <a:r>
                        <a:rPr sz="900" b="1" spc="20" dirty="0">
                          <a:latin typeface="Calibri"/>
                          <a:cs typeface="Calibri"/>
                        </a:rPr>
                        <a:t> </a:t>
                      </a:r>
                      <a:r>
                        <a:rPr sz="900" b="1" dirty="0">
                          <a:latin typeface="Calibri"/>
                          <a:cs typeface="Calibri"/>
                        </a:rPr>
                        <a:t>être</a:t>
                      </a:r>
                      <a:r>
                        <a:rPr sz="900" b="1" spc="-15" dirty="0">
                          <a:latin typeface="Calibri"/>
                          <a:cs typeface="Calibri"/>
                        </a:rPr>
                        <a:t> </a:t>
                      </a:r>
                      <a:r>
                        <a:rPr sz="900" b="1" spc="-5" dirty="0">
                          <a:latin typeface="Calibri"/>
                          <a:cs typeface="Calibri"/>
                        </a:rPr>
                        <a:t>faites</a:t>
                      </a:r>
                      <a:r>
                        <a:rPr sz="900" b="1" spc="25" dirty="0">
                          <a:latin typeface="Calibri"/>
                          <a:cs typeface="Calibri"/>
                        </a:rPr>
                        <a:t> </a:t>
                      </a:r>
                      <a:r>
                        <a:rPr sz="900" b="1" u="sng" dirty="0">
                          <a:uFill>
                            <a:solidFill>
                              <a:srgbClr val="000000"/>
                            </a:solidFill>
                          </a:uFill>
                          <a:latin typeface="Calibri"/>
                          <a:cs typeface="Calibri"/>
                        </a:rPr>
                        <a:t>au </a:t>
                      </a:r>
                      <a:r>
                        <a:rPr sz="900" b="1" u="sng" spc="-5" dirty="0">
                          <a:uFill>
                            <a:solidFill>
                              <a:srgbClr val="000000"/>
                            </a:solidFill>
                          </a:uFill>
                          <a:latin typeface="Calibri"/>
                          <a:cs typeface="Calibri"/>
                        </a:rPr>
                        <a:t>plus</a:t>
                      </a:r>
                      <a:r>
                        <a:rPr sz="900" b="1" u="sng" spc="5" dirty="0">
                          <a:uFill>
                            <a:solidFill>
                              <a:srgbClr val="000000"/>
                            </a:solidFill>
                          </a:uFill>
                          <a:latin typeface="Calibri"/>
                          <a:cs typeface="Calibri"/>
                        </a:rPr>
                        <a:t> </a:t>
                      </a:r>
                      <a:r>
                        <a:rPr sz="900" b="1" u="sng" spc="-5" dirty="0">
                          <a:uFill>
                            <a:solidFill>
                              <a:srgbClr val="000000"/>
                            </a:solidFill>
                          </a:uFill>
                          <a:latin typeface="Calibri"/>
                          <a:cs typeface="Calibri"/>
                        </a:rPr>
                        <a:t>tôt</a:t>
                      </a:r>
                      <a:r>
                        <a:rPr sz="900" b="1" spc="15" dirty="0">
                          <a:latin typeface="Calibri"/>
                          <a:cs typeface="Calibri"/>
                        </a:rPr>
                        <a:t> </a:t>
                      </a:r>
                      <a:r>
                        <a:rPr sz="900" b="1" spc="-5" dirty="0">
                          <a:latin typeface="Calibri"/>
                          <a:cs typeface="Calibri"/>
                        </a:rPr>
                        <a:t>dans </a:t>
                      </a:r>
                      <a:r>
                        <a:rPr sz="900" b="1" spc="-190" dirty="0">
                          <a:latin typeface="Calibri"/>
                          <a:cs typeface="Calibri"/>
                        </a:rPr>
                        <a:t> </a:t>
                      </a:r>
                      <a:r>
                        <a:rPr sz="900" b="1" spc="-5" dirty="0">
                          <a:latin typeface="Calibri"/>
                          <a:cs typeface="Calibri"/>
                        </a:rPr>
                        <a:t>les </a:t>
                      </a:r>
                      <a:r>
                        <a:rPr sz="900" b="1" dirty="0">
                          <a:latin typeface="Calibri"/>
                          <a:cs typeface="Calibri"/>
                        </a:rPr>
                        <a:t>deux </a:t>
                      </a:r>
                      <a:r>
                        <a:rPr sz="900" b="1" spc="-5" dirty="0">
                          <a:latin typeface="Calibri"/>
                          <a:cs typeface="Calibri"/>
                        </a:rPr>
                        <a:t>mois</a:t>
                      </a:r>
                      <a:r>
                        <a:rPr sz="900" b="1" spc="20" dirty="0">
                          <a:latin typeface="Calibri"/>
                          <a:cs typeface="Calibri"/>
                        </a:rPr>
                        <a:t> </a:t>
                      </a:r>
                      <a:r>
                        <a:rPr sz="900" b="1" spc="-5" dirty="0">
                          <a:latin typeface="Calibri"/>
                          <a:cs typeface="Calibri"/>
                        </a:rPr>
                        <a:t>précédant</a:t>
                      </a:r>
                      <a:r>
                        <a:rPr sz="900" b="1" spc="10" dirty="0">
                          <a:latin typeface="Calibri"/>
                          <a:cs typeface="Calibri"/>
                        </a:rPr>
                        <a:t> </a:t>
                      </a:r>
                      <a:r>
                        <a:rPr sz="900" b="1" spc="-5" dirty="0">
                          <a:latin typeface="Calibri"/>
                          <a:cs typeface="Calibri"/>
                        </a:rPr>
                        <a:t>la</a:t>
                      </a:r>
                      <a:r>
                        <a:rPr sz="900" b="1" spc="5" dirty="0">
                          <a:latin typeface="Calibri"/>
                          <a:cs typeface="Calibri"/>
                        </a:rPr>
                        <a:t> </a:t>
                      </a:r>
                      <a:r>
                        <a:rPr sz="900" b="1" spc="-5" dirty="0">
                          <a:latin typeface="Calibri"/>
                          <a:cs typeface="Calibri"/>
                        </a:rPr>
                        <a:t>date</a:t>
                      </a:r>
                      <a:r>
                        <a:rPr sz="900" b="1" dirty="0">
                          <a:latin typeface="Calibri"/>
                          <a:cs typeface="Calibri"/>
                        </a:rPr>
                        <a:t> </a:t>
                      </a:r>
                      <a:r>
                        <a:rPr sz="900" b="1" spc="-5" dirty="0">
                          <a:latin typeface="Calibri"/>
                          <a:cs typeface="Calibri"/>
                        </a:rPr>
                        <a:t>de</a:t>
                      </a:r>
                      <a:r>
                        <a:rPr sz="900" b="1" dirty="0">
                          <a:latin typeface="Calibri"/>
                          <a:cs typeface="Calibri"/>
                        </a:rPr>
                        <a:t> </a:t>
                      </a:r>
                      <a:r>
                        <a:rPr sz="900" b="1" spc="-5" dirty="0">
                          <a:latin typeface="Calibri"/>
                          <a:cs typeface="Calibri"/>
                        </a:rPr>
                        <a:t>la</a:t>
                      </a:r>
                      <a:r>
                        <a:rPr sz="900" b="1" spc="10" dirty="0">
                          <a:latin typeface="Calibri"/>
                          <a:cs typeface="Calibri"/>
                        </a:rPr>
                        <a:t> </a:t>
                      </a:r>
                      <a:r>
                        <a:rPr sz="900" b="1" spc="-5" dirty="0">
                          <a:latin typeface="Calibri"/>
                          <a:cs typeface="Calibri"/>
                        </a:rPr>
                        <a:t>formation</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48640">
                <a:tc>
                  <a:txBody>
                    <a:bodyPr/>
                    <a:lstStyle/>
                    <a:p>
                      <a:pPr>
                        <a:lnSpc>
                          <a:spcPct val="100000"/>
                        </a:lnSpc>
                        <a:spcBef>
                          <a:spcPts val="40"/>
                        </a:spcBef>
                      </a:pPr>
                      <a:endParaRPr sz="750" dirty="0">
                        <a:latin typeface="Times New Roman"/>
                        <a:cs typeface="Times New Roman"/>
                      </a:endParaRPr>
                    </a:p>
                    <a:p>
                      <a:pPr marL="120650" marR="114935" indent="-437515" algn="ctr" defTabSz="914400" rtl="0" eaLnBrk="1" latinLnBrk="0" hangingPunct="1">
                        <a:lnSpc>
                          <a:spcPct val="100000"/>
                        </a:lnSpc>
                        <a:spcBef>
                          <a:spcPts val="5"/>
                        </a:spcBef>
                      </a:pPr>
                      <a:r>
                        <a:rPr sz="1400" b="1" kern="1200" spc="-5" dirty="0">
                          <a:solidFill>
                            <a:srgbClr val="006FC0"/>
                          </a:solidFill>
                          <a:highlight>
                            <a:srgbClr val="FFFF00"/>
                          </a:highlight>
                          <a:latin typeface="Calibri"/>
                          <a:ea typeface="+mn-ea"/>
                          <a:cs typeface="Calibri"/>
                        </a:rPr>
                        <a:t>Formation de l'apprenti facturée par l'organisme  de formation</a:t>
                      </a: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gn="ctr">
                        <a:lnSpc>
                          <a:spcPts val="1030"/>
                        </a:lnSpc>
                      </a:pPr>
                      <a:r>
                        <a:rPr sz="900" dirty="0">
                          <a:latin typeface="Calibri"/>
                          <a:cs typeface="Calibri"/>
                        </a:rPr>
                        <a:t>10</a:t>
                      </a:r>
                      <a:r>
                        <a:rPr sz="900" spc="-15" dirty="0">
                          <a:latin typeface="Calibri"/>
                          <a:cs typeface="Calibri"/>
                        </a:rPr>
                        <a:t> </a:t>
                      </a:r>
                      <a:r>
                        <a:rPr sz="900" dirty="0">
                          <a:latin typeface="Calibri"/>
                          <a:cs typeface="Calibri"/>
                        </a:rPr>
                        <a:t>000€</a:t>
                      </a:r>
                      <a:endParaRPr sz="900">
                        <a:latin typeface="Calibri"/>
                        <a:cs typeface="Calibri"/>
                      </a:endParaRPr>
                    </a:p>
                    <a:p>
                      <a:pPr>
                        <a:lnSpc>
                          <a:spcPct val="100000"/>
                        </a:lnSpc>
                        <a:spcBef>
                          <a:spcPts val="45"/>
                        </a:spcBef>
                      </a:pPr>
                      <a:endParaRPr sz="900">
                        <a:latin typeface="Times New Roman"/>
                        <a:cs typeface="Times New Roman"/>
                      </a:endParaRPr>
                    </a:p>
                    <a:p>
                      <a:pPr marL="1270" algn="ctr">
                        <a:lnSpc>
                          <a:spcPct val="100000"/>
                        </a:lnSpc>
                      </a:pPr>
                      <a:r>
                        <a:rPr sz="900" spc="-5" dirty="0">
                          <a:latin typeface="Calibri"/>
                          <a:cs typeface="Calibri"/>
                        </a:rPr>
                        <a:t>par</a:t>
                      </a:r>
                      <a:r>
                        <a:rPr sz="900" spc="-15" dirty="0">
                          <a:latin typeface="Calibri"/>
                          <a:cs typeface="Calibri"/>
                        </a:rPr>
                        <a:t> </a:t>
                      </a:r>
                      <a:r>
                        <a:rPr sz="900" spc="-5" dirty="0">
                          <a:latin typeface="Calibri"/>
                          <a:cs typeface="Calibri"/>
                        </a:rPr>
                        <a:t>année de</a:t>
                      </a:r>
                      <a:r>
                        <a:rPr sz="900" spc="-10" dirty="0">
                          <a:latin typeface="Calibri"/>
                          <a:cs typeface="Calibri"/>
                        </a:rPr>
                        <a:t> </a:t>
                      </a:r>
                      <a:r>
                        <a:rPr sz="900" spc="-5" dirty="0">
                          <a:latin typeface="Calibri"/>
                          <a:cs typeface="Calibri"/>
                        </a:rPr>
                        <a:t>scolarité</a:t>
                      </a:r>
                      <a:endParaRPr sz="9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a:txBody>
                    <a:bodyPr/>
                    <a:lstStyle/>
                    <a:p>
                      <a:pPr>
                        <a:lnSpc>
                          <a:spcPct val="100000"/>
                        </a:lnSpc>
                        <a:spcBef>
                          <a:spcPts val="50"/>
                        </a:spcBef>
                      </a:pPr>
                      <a:endParaRPr sz="850" dirty="0">
                        <a:latin typeface="Times New Roman"/>
                        <a:cs typeface="Times New Roman"/>
                      </a:endParaRPr>
                    </a:p>
                    <a:p>
                      <a:pPr marL="635" marR="234950">
                        <a:lnSpc>
                          <a:spcPct val="100000"/>
                        </a:lnSpc>
                      </a:pPr>
                      <a:r>
                        <a:rPr sz="900" dirty="0">
                          <a:latin typeface="Calibri"/>
                          <a:cs typeface="Calibri"/>
                        </a:rPr>
                        <a:t>Le</a:t>
                      </a:r>
                      <a:r>
                        <a:rPr sz="900" spc="-20" dirty="0">
                          <a:latin typeface="Calibri"/>
                          <a:cs typeface="Calibri"/>
                        </a:rPr>
                        <a:t> </a:t>
                      </a:r>
                      <a:r>
                        <a:rPr sz="900" spc="-5" dirty="0">
                          <a:latin typeface="Calibri"/>
                          <a:cs typeface="Calibri"/>
                        </a:rPr>
                        <a:t>FIPHFP</a:t>
                      </a:r>
                      <a:r>
                        <a:rPr sz="900" dirty="0">
                          <a:latin typeface="Calibri"/>
                          <a:cs typeface="Calibri"/>
                        </a:rPr>
                        <a:t> </a:t>
                      </a:r>
                      <a:r>
                        <a:rPr sz="900" spc="-5" dirty="0">
                          <a:latin typeface="Calibri"/>
                          <a:cs typeface="Calibri"/>
                        </a:rPr>
                        <a:t>n'intervient</a:t>
                      </a:r>
                      <a:r>
                        <a:rPr sz="900" spc="30" dirty="0">
                          <a:latin typeface="Calibri"/>
                          <a:cs typeface="Calibri"/>
                        </a:rPr>
                        <a:t> </a:t>
                      </a:r>
                      <a:r>
                        <a:rPr sz="900" spc="-5" dirty="0">
                          <a:latin typeface="Calibri"/>
                          <a:cs typeface="Calibri"/>
                        </a:rPr>
                        <a:t>en</a:t>
                      </a:r>
                      <a:r>
                        <a:rPr sz="900" spc="10" dirty="0">
                          <a:latin typeface="Calibri"/>
                          <a:cs typeface="Calibri"/>
                        </a:rPr>
                        <a:t> </a:t>
                      </a:r>
                      <a:r>
                        <a:rPr sz="900" spc="-5" dirty="0">
                          <a:latin typeface="Calibri"/>
                          <a:cs typeface="Calibri"/>
                        </a:rPr>
                        <a:t>complément</a:t>
                      </a:r>
                      <a:r>
                        <a:rPr sz="900" spc="20" dirty="0">
                          <a:latin typeface="Calibri"/>
                          <a:cs typeface="Calibri"/>
                        </a:rPr>
                        <a:t> </a:t>
                      </a:r>
                      <a:r>
                        <a:rPr sz="900" spc="-5" dirty="0">
                          <a:latin typeface="Calibri"/>
                          <a:cs typeface="Calibri"/>
                        </a:rPr>
                        <a:t>du</a:t>
                      </a:r>
                      <a:r>
                        <a:rPr sz="900" spc="5" dirty="0">
                          <a:latin typeface="Calibri"/>
                          <a:cs typeface="Calibri"/>
                        </a:rPr>
                        <a:t> </a:t>
                      </a:r>
                      <a:r>
                        <a:rPr sz="900" spc="-5" dirty="0">
                          <a:latin typeface="Calibri"/>
                          <a:cs typeface="Calibri"/>
                        </a:rPr>
                        <a:t>droit</a:t>
                      </a:r>
                      <a:r>
                        <a:rPr sz="900" spc="5" dirty="0">
                          <a:latin typeface="Calibri"/>
                          <a:cs typeface="Calibri"/>
                        </a:rPr>
                        <a:t> </a:t>
                      </a:r>
                      <a:r>
                        <a:rPr sz="900" spc="-5" dirty="0">
                          <a:latin typeface="Calibri"/>
                          <a:cs typeface="Calibri"/>
                        </a:rPr>
                        <a:t>commun </a:t>
                      </a:r>
                      <a:r>
                        <a:rPr sz="900" spc="-185" dirty="0">
                          <a:latin typeface="Calibri"/>
                          <a:cs typeface="Calibri"/>
                        </a:rPr>
                        <a:t> </a:t>
                      </a:r>
                      <a:r>
                        <a:rPr sz="900" spc="-5" dirty="0">
                          <a:latin typeface="Calibri"/>
                          <a:cs typeface="Calibri"/>
                        </a:rPr>
                        <a:t>(CNFPT,</a:t>
                      </a:r>
                      <a:r>
                        <a:rPr sz="900" spc="-30" dirty="0">
                          <a:latin typeface="Calibri"/>
                          <a:cs typeface="Calibri"/>
                        </a:rPr>
                        <a:t> </a:t>
                      </a:r>
                      <a:r>
                        <a:rPr sz="900" spc="-5" dirty="0">
                          <a:latin typeface="Calibri"/>
                          <a:cs typeface="Calibri"/>
                        </a:rPr>
                        <a:t>ANFH..).</a:t>
                      </a:r>
                      <a:endParaRPr sz="900" dirty="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extLst>
                  <a:ext uri="{0D108BD9-81ED-4DB2-BD59-A6C34878D82A}">
                    <a16:rowId xmlns:a16="http://schemas.microsoft.com/office/drawing/2014/main" val="10005"/>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2550164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pic>
        <p:nvPicPr>
          <p:cNvPr id="5"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295" y="378532"/>
            <a:ext cx="2509837" cy="1152525"/>
          </a:xfrm>
          <a:prstGeom prst="rect">
            <a:avLst/>
          </a:prstGeom>
        </p:spPr>
      </p:pic>
      <p:sp>
        <p:nvSpPr>
          <p:cNvPr id="7" name="Rectangle à coins arrondis 6"/>
          <p:cNvSpPr/>
          <p:nvPr/>
        </p:nvSpPr>
        <p:spPr>
          <a:xfrm>
            <a:off x="2422881" y="626259"/>
            <a:ext cx="6735196" cy="904798"/>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t>Le catalogue des interventions</a:t>
            </a:r>
          </a:p>
        </p:txBody>
      </p:sp>
      <p:graphicFrame>
        <p:nvGraphicFramePr>
          <p:cNvPr id="8" name="object 3"/>
          <p:cNvGraphicFramePr>
            <a:graphicFrameLocks noGrp="1"/>
          </p:cNvGraphicFramePr>
          <p:nvPr/>
        </p:nvGraphicFramePr>
        <p:xfrm>
          <a:off x="1040295" y="2343711"/>
          <a:ext cx="10764837" cy="3351693"/>
        </p:xfrm>
        <a:graphic>
          <a:graphicData uri="http://schemas.openxmlformats.org/drawingml/2006/table">
            <a:tbl>
              <a:tblPr firstRow="1" bandRow="1">
                <a:tableStyleId>{2D5ABB26-0587-4C30-8999-92F81FD0307C}</a:tableStyleId>
              </a:tblPr>
              <a:tblGrid>
                <a:gridCol w="3430020">
                  <a:extLst>
                    <a:ext uri="{9D8B030D-6E8A-4147-A177-3AD203B41FA5}">
                      <a16:colId xmlns:a16="http://schemas.microsoft.com/office/drawing/2014/main" val="20000"/>
                    </a:ext>
                  </a:extLst>
                </a:gridCol>
                <a:gridCol w="3430020">
                  <a:extLst>
                    <a:ext uri="{9D8B030D-6E8A-4147-A177-3AD203B41FA5}">
                      <a16:colId xmlns:a16="http://schemas.microsoft.com/office/drawing/2014/main" val="20001"/>
                    </a:ext>
                  </a:extLst>
                </a:gridCol>
                <a:gridCol w="3904797">
                  <a:extLst>
                    <a:ext uri="{9D8B030D-6E8A-4147-A177-3AD203B41FA5}">
                      <a16:colId xmlns:a16="http://schemas.microsoft.com/office/drawing/2014/main" val="20002"/>
                    </a:ext>
                  </a:extLst>
                </a:gridCol>
              </a:tblGrid>
              <a:tr h="368422">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447040">
                        <a:lnSpc>
                          <a:spcPct val="100000"/>
                        </a:lnSpc>
                        <a:spcBef>
                          <a:spcPts val="225"/>
                        </a:spcBef>
                      </a:pPr>
                      <a:r>
                        <a:rPr sz="1400" b="1" spc="-5" dirty="0">
                          <a:solidFill>
                            <a:srgbClr val="FFFFFF"/>
                          </a:solidFill>
                          <a:latin typeface="Calibri"/>
                          <a:cs typeface="Calibri"/>
                        </a:rPr>
                        <a:t>Montant</a:t>
                      </a:r>
                      <a:r>
                        <a:rPr sz="1400" b="1" spc="-55" dirty="0">
                          <a:solidFill>
                            <a:srgbClr val="FFFFFF"/>
                          </a:solidFill>
                          <a:latin typeface="Calibri"/>
                          <a:cs typeface="Calibri"/>
                        </a:rPr>
                        <a:t> </a:t>
                      </a:r>
                      <a:r>
                        <a:rPr sz="1400" b="1" spc="-5" dirty="0">
                          <a:solidFill>
                            <a:srgbClr val="FFFFFF"/>
                          </a:solidFill>
                          <a:latin typeface="Calibri"/>
                          <a:cs typeface="Calibri"/>
                        </a:rPr>
                        <a:t>maximum</a:t>
                      </a:r>
                      <a:r>
                        <a:rPr sz="1400" b="1" spc="-60" dirty="0">
                          <a:solidFill>
                            <a:srgbClr val="FFFFFF"/>
                          </a:solidFill>
                          <a:latin typeface="Calibri"/>
                          <a:cs typeface="Calibri"/>
                        </a:rPr>
                        <a:t> </a:t>
                      </a:r>
                      <a:r>
                        <a:rPr sz="1400" b="1" spc="-10" dirty="0">
                          <a:solidFill>
                            <a:srgbClr val="FFFFFF"/>
                          </a:solidFill>
                          <a:latin typeface="Calibri"/>
                          <a:cs typeface="Calibri"/>
                        </a:rPr>
                        <a:t>(TTC)</a:t>
                      </a:r>
                      <a:endParaRPr sz="1400">
                        <a:latin typeface="Calibri"/>
                        <a:cs typeface="Calibri"/>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964565">
                        <a:lnSpc>
                          <a:spcPct val="100000"/>
                        </a:lnSpc>
                        <a:spcBef>
                          <a:spcPts val="225"/>
                        </a:spcBef>
                      </a:pPr>
                      <a:r>
                        <a:rPr sz="1400" b="1" spc="-5" dirty="0">
                          <a:solidFill>
                            <a:srgbClr val="FFFFFF"/>
                          </a:solidFill>
                          <a:latin typeface="Calibri"/>
                          <a:cs typeface="Calibri"/>
                        </a:rPr>
                        <a:t>Commentaire(s)</a:t>
                      </a:r>
                      <a:endParaRPr sz="1400">
                        <a:latin typeface="Calibri"/>
                        <a:cs typeface="Calibri"/>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extLst>
                  <a:ext uri="{0D108BD9-81ED-4DB2-BD59-A6C34878D82A}">
                    <a16:rowId xmlns:a16="http://schemas.microsoft.com/office/drawing/2014/main" val="10000"/>
                  </a:ext>
                </a:extLst>
              </a:tr>
              <a:tr h="1592025">
                <a:tc>
                  <a:txBody>
                    <a:bodyPr/>
                    <a:lstStyle/>
                    <a:p>
                      <a:pPr>
                        <a:lnSpc>
                          <a:spcPct val="100000"/>
                        </a:lnSpc>
                      </a:pPr>
                      <a:endParaRPr sz="1200">
                        <a:latin typeface="Times New Roman"/>
                        <a:cs typeface="Times New Roman"/>
                      </a:endParaRPr>
                    </a:p>
                    <a:p>
                      <a:pPr>
                        <a:lnSpc>
                          <a:spcPct val="100000"/>
                        </a:lnSpc>
                        <a:spcBef>
                          <a:spcPts val="5"/>
                        </a:spcBef>
                      </a:pPr>
                      <a:endParaRPr sz="1450">
                        <a:latin typeface="Times New Roman"/>
                        <a:cs typeface="Times New Roman"/>
                      </a:endParaRPr>
                    </a:p>
                    <a:p>
                      <a:pPr marL="252729" marR="246379" indent="2540" algn="ctr">
                        <a:lnSpc>
                          <a:spcPct val="100000"/>
                        </a:lnSpc>
                      </a:pPr>
                      <a:r>
                        <a:rPr sz="1200" b="1" spc="-5" dirty="0">
                          <a:latin typeface="Calibri"/>
                          <a:cs typeface="Calibri"/>
                        </a:rPr>
                        <a:t>Communication,</a:t>
                      </a:r>
                      <a:r>
                        <a:rPr sz="1200" b="1" spc="5" dirty="0">
                          <a:latin typeface="Calibri"/>
                          <a:cs typeface="Calibri"/>
                        </a:rPr>
                        <a:t> </a:t>
                      </a:r>
                      <a:r>
                        <a:rPr sz="1200" b="1" spc="-5" dirty="0">
                          <a:latin typeface="Calibri"/>
                          <a:cs typeface="Calibri"/>
                        </a:rPr>
                        <a:t>information</a:t>
                      </a:r>
                      <a:r>
                        <a:rPr sz="1200" b="1" spc="-10" dirty="0">
                          <a:latin typeface="Calibri"/>
                          <a:cs typeface="Calibri"/>
                        </a:rPr>
                        <a:t> et </a:t>
                      </a:r>
                      <a:r>
                        <a:rPr sz="1200" b="1" spc="-5" dirty="0">
                          <a:latin typeface="Calibri"/>
                          <a:cs typeface="Calibri"/>
                        </a:rPr>
                        <a:t> sensibilisation</a:t>
                      </a:r>
                      <a:r>
                        <a:rPr sz="1200" b="1" spc="260" dirty="0">
                          <a:latin typeface="Calibri"/>
                          <a:cs typeface="Calibri"/>
                        </a:rPr>
                        <a:t> </a:t>
                      </a:r>
                      <a:r>
                        <a:rPr sz="1200" b="1" spc="-5" dirty="0">
                          <a:latin typeface="Calibri"/>
                          <a:cs typeface="Calibri"/>
                        </a:rPr>
                        <a:t>des</a:t>
                      </a:r>
                      <a:r>
                        <a:rPr sz="1200" b="1" spc="260" dirty="0">
                          <a:latin typeface="Calibri"/>
                          <a:cs typeface="Calibri"/>
                        </a:rPr>
                        <a:t> </a:t>
                      </a:r>
                      <a:r>
                        <a:rPr sz="1200" b="1" spc="-10" dirty="0">
                          <a:latin typeface="Calibri"/>
                          <a:cs typeface="Calibri"/>
                        </a:rPr>
                        <a:t>collaborateurs </a:t>
                      </a:r>
                      <a:r>
                        <a:rPr sz="1200" b="1" spc="-5" dirty="0">
                          <a:latin typeface="Calibri"/>
                          <a:cs typeface="Calibri"/>
                        </a:rPr>
                        <a:t> </a:t>
                      </a:r>
                      <a:r>
                        <a:rPr sz="1200" b="1" dirty="0">
                          <a:latin typeface="Calibri"/>
                          <a:cs typeface="Calibri"/>
                        </a:rPr>
                        <a:t>(y</a:t>
                      </a:r>
                      <a:r>
                        <a:rPr sz="1200" b="1" spc="-10" dirty="0">
                          <a:latin typeface="Calibri"/>
                          <a:cs typeface="Calibri"/>
                        </a:rPr>
                        <a:t> </a:t>
                      </a:r>
                      <a:r>
                        <a:rPr sz="1200" b="1" spc="-5" dirty="0">
                          <a:latin typeface="Calibri"/>
                          <a:cs typeface="Calibri"/>
                        </a:rPr>
                        <a:t>compris</a:t>
                      </a:r>
                      <a:r>
                        <a:rPr sz="1200" b="1" spc="-15" dirty="0">
                          <a:latin typeface="Calibri"/>
                          <a:cs typeface="Calibri"/>
                        </a:rPr>
                        <a:t> </a:t>
                      </a:r>
                      <a:r>
                        <a:rPr sz="1200" b="1" spc="-5" dirty="0">
                          <a:latin typeface="Calibri"/>
                          <a:cs typeface="Calibri"/>
                        </a:rPr>
                        <a:t>accessibilité</a:t>
                      </a:r>
                      <a:r>
                        <a:rPr sz="1200" b="1" spc="-45" dirty="0">
                          <a:latin typeface="Calibri"/>
                          <a:cs typeface="Calibri"/>
                        </a:rPr>
                        <a:t> </a:t>
                      </a:r>
                      <a:r>
                        <a:rPr sz="1200" b="1" spc="-5" dirty="0">
                          <a:latin typeface="Calibri"/>
                          <a:cs typeface="Calibri"/>
                        </a:rPr>
                        <a:t>numérique)</a:t>
                      </a:r>
                      <a:endParaRPr sz="12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gridSpan="2">
                  <a:txBody>
                    <a:bodyPr/>
                    <a:lstStyle/>
                    <a:p>
                      <a:pPr marL="2002789">
                        <a:lnSpc>
                          <a:spcPts val="1260"/>
                        </a:lnSpc>
                      </a:pPr>
                      <a:r>
                        <a:rPr sz="1100" dirty="0">
                          <a:latin typeface="Calibri"/>
                          <a:cs typeface="Calibri"/>
                        </a:rPr>
                        <a:t>Employeurs</a:t>
                      </a:r>
                      <a:r>
                        <a:rPr sz="1100" spc="-55" dirty="0">
                          <a:latin typeface="Calibri"/>
                          <a:cs typeface="Calibri"/>
                        </a:rPr>
                        <a:t> </a:t>
                      </a:r>
                      <a:r>
                        <a:rPr sz="1100" dirty="0">
                          <a:latin typeface="Calibri"/>
                          <a:cs typeface="Calibri"/>
                        </a:rPr>
                        <a:t>non</a:t>
                      </a:r>
                      <a:r>
                        <a:rPr sz="1100" spc="-20" dirty="0">
                          <a:latin typeface="Calibri"/>
                          <a:cs typeface="Calibri"/>
                        </a:rPr>
                        <a:t> </a:t>
                      </a:r>
                      <a:r>
                        <a:rPr sz="1100" spc="-5" dirty="0">
                          <a:latin typeface="Calibri"/>
                          <a:cs typeface="Calibri"/>
                        </a:rPr>
                        <a:t>conventionnés</a:t>
                      </a:r>
                      <a:r>
                        <a:rPr sz="1100" spc="-40" dirty="0">
                          <a:latin typeface="Calibri"/>
                          <a:cs typeface="Calibri"/>
                        </a:rPr>
                        <a:t> </a:t>
                      </a:r>
                      <a:r>
                        <a:rPr sz="1100" dirty="0">
                          <a:latin typeface="Calibri"/>
                          <a:cs typeface="Calibri"/>
                        </a:rPr>
                        <a:t>:</a:t>
                      </a:r>
                    </a:p>
                    <a:p>
                      <a:pPr marL="1716405">
                        <a:lnSpc>
                          <a:spcPct val="100000"/>
                        </a:lnSpc>
                      </a:pPr>
                      <a:r>
                        <a:rPr sz="1100" dirty="0">
                          <a:latin typeface="Calibri"/>
                          <a:cs typeface="Calibri"/>
                        </a:rPr>
                        <a:t>-</a:t>
                      </a:r>
                      <a:r>
                        <a:rPr sz="1100" spc="-5" dirty="0">
                          <a:latin typeface="Calibri"/>
                          <a:cs typeface="Calibri"/>
                        </a:rPr>
                        <a:t> </a:t>
                      </a:r>
                      <a:r>
                        <a:rPr sz="1100" dirty="0">
                          <a:latin typeface="Calibri"/>
                          <a:cs typeface="Calibri"/>
                        </a:rPr>
                        <a:t>Moins</a:t>
                      </a:r>
                      <a:r>
                        <a:rPr sz="1100" spc="-40" dirty="0">
                          <a:latin typeface="Calibri"/>
                          <a:cs typeface="Calibri"/>
                        </a:rPr>
                        <a:t> </a:t>
                      </a:r>
                      <a:r>
                        <a:rPr sz="1100" spc="-5" dirty="0">
                          <a:latin typeface="Calibri"/>
                          <a:cs typeface="Calibri"/>
                        </a:rPr>
                        <a:t>de</a:t>
                      </a:r>
                      <a:r>
                        <a:rPr sz="1100" dirty="0">
                          <a:latin typeface="Calibri"/>
                          <a:cs typeface="Calibri"/>
                        </a:rPr>
                        <a:t> 350</a:t>
                      </a:r>
                      <a:r>
                        <a:rPr sz="1100" spc="-10" dirty="0">
                          <a:latin typeface="Calibri"/>
                          <a:cs typeface="Calibri"/>
                        </a:rPr>
                        <a:t> </a:t>
                      </a:r>
                      <a:r>
                        <a:rPr sz="1100" dirty="0">
                          <a:latin typeface="Calibri"/>
                          <a:cs typeface="Calibri"/>
                        </a:rPr>
                        <a:t>agents</a:t>
                      </a:r>
                      <a:r>
                        <a:rPr sz="1100" spc="-25" dirty="0">
                          <a:latin typeface="Calibri"/>
                          <a:cs typeface="Calibri"/>
                        </a:rPr>
                        <a:t> </a:t>
                      </a:r>
                      <a:r>
                        <a:rPr sz="1100" dirty="0">
                          <a:latin typeface="Calibri"/>
                          <a:cs typeface="Calibri"/>
                        </a:rPr>
                        <a:t>:</a:t>
                      </a:r>
                      <a:r>
                        <a:rPr sz="1100" spc="235" dirty="0">
                          <a:latin typeface="Calibri"/>
                          <a:cs typeface="Calibri"/>
                        </a:rPr>
                        <a:t> </a:t>
                      </a:r>
                      <a:r>
                        <a:rPr sz="1100" dirty="0">
                          <a:latin typeface="Calibri"/>
                          <a:cs typeface="Calibri"/>
                        </a:rPr>
                        <a:t>limité</a:t>
                      </a:r>
                      <a:r>
                        <a:rPr sz="1100" spc="-20" dirty="0">
                          <a:latin typeface="Calibri"/>
                          <a:cs typeface="Calibri"/>
                        </a:rPr>
                        <a:t> </a:t>
                      </a:r>
                      <a:r>
                        <a:rPr sz="1100" dirty="0">
                          <a:latin typeface="Calibri"/>
                          <a:cs typeface="Calibri"/>
                        </a:rPr>
                        <a:t>à</a:t>
                      </a:r>
                      <a:r>
                        <a:rPr sz="1100" spc="-15" dirty="0">
                          <a:latin typeface="Calibri"/>
                          <a:cs typeface="Calibri"/>
                        </a:rPr>
                        <a:t> </a:t>
                      </a:r>
                      <a:r>
                        <a:rPr sz="1100" dirty="0">
                          <a:latin typeface="Calibri"/>
                          <a:cs typeface="Calibri"/>
                        </a:rPr>
                        <a:t>2</a:t>
                      </a:r>
                      <a:r>
                        <a:rPr sz="1100" spc="-5" dirty="0">
                          <a:latin typeface="Calibri"/>
                          <a:cs typeface="Calibri"/>
                        </a:rPr>
                        <a:t> </a:t>
                      </a:r>
                      <a:r>
                        <a:rPr sz="1100" dirty="0">
                          <a:latin typeface="Calibri"/>
                          <a:cs typeface="Calibri"/>
                        </a:rPr>
                        <a:t>000€/an</a:t>
                      </a:r>
                    </a:p>
                    <a:p>
                      <a:pPr marL="1557655">
                        <a:lnSpc>
                          <a:spcPct val="100000"/>
                        </a:lnSpc>
                      </a:pPr>
                      <a:r>
                        <a:rPr sz="1100" dirty="0">
                          <a:latin typeface="Calibri"/>
                          <a:cs typeface="Calibri"/>
                        </a:rPr>
                        <a:t>-</a:t>
                      </a:r>
                      <a:r>
                        <a:rPr sz="1100" spc="-5" dirty="0">
                          <a:latin typeface="Calibri"/>
                          <a:cs typeface="Calibri"/>
                        </a:rPr>
                        <a:t> Entre</a:t>
                      </a:r>
                      <a:r>
                        <a:rPr sz="1100" spc="-10" dirty="0">
                          <a:latin typeface="Calibri"/>
                          <a:cs typeface="Calibri"/>
                        </a:rPr>
                        <a:t> </a:t>
                      </a:r>
                      <a:r>
                        <a:rPr sz="1100" dirty="0">
                          <a:latin typeface="Calibri"/>
                          <a:cs typeface="Calibri"/>
                        </a:rPr>
                        <a:t>250</a:t>
                      </a:r>
                      <a:r>
                        <a:rPr sz="1100" spc="-15" dirty="0">
                          <a:latin typeface="Calibri"/>
                          <a:cs typeface="Calibri"/>
                        </a:rPr>
                        <a:t> </a:t>
                      </a:r>
                      <a:r>
                        <a:rPr sz="1100" dirty="0">
                          <a:latin typeface="Calibri"/>
                          <a:cs typeface="Calibri"/>
                        </a:rPr>
                        <a:t>et</a:t>
                      </a:r>
                      <a:r>
                        <a:rPr sz="1100" spc="-10" dirty="0">
                          <a:latin typeface="Calibri"/>
                          <a:cs typeface="Calibri"/>
                        </a:rPr>
                        <a:t> </a:t>
                      </a:r>
                      <a:r>
                        <a:rPr sz="1100" dirty="0">
                          <a:latin typeface="Calibri"/>
                          <a:cs typeface="Calibri"/>
                        </a:rPr>
                        <a:t>9</a:t>
                      </a:r>
                      <a:r>
                        <a:rPr sz="1100" spc="-5" dirty="0">
                          <a:latin typeface="Calibri"/>
                          <a:cs typeface="Calibri"/>
                        </a:rPr>
                        <a:t> </a:t>
                      </a:r>
                      <a:r>
                        <a:rPr sz="1100" dirty="0">
                          <a:latin typeface="Calibri"/>
                          <a:cs typeface="Calibri"/>
                        </a:rPr>
                        <a:t>999</a:t>
                      </a:r>
                      <a:r>
                        <a:rPr sz="1100" spc="-10" dirty="0">
                          <a:latin typeface="Calibri"/>
                          <a:cs typeface="Calibri"/>
                        </a:rPr>
                        <a:t> </a:t>
                      </a:r>
                      <a:r>
                        <a:rPr sz="1100" dirty="0">
                          <a:latin typeface="Calibri"/>
                          <a:cs typeface="Calibri"/>
                        </a:rPr>
                        <a:t>agents</a:t>
                      </a:r>
                      <a:r>
                        <a:rPr sz="1100" spc="-20"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limité</a:t>
                      </a:r>
                      <a:r>
                        <a:rPr sz="1100" spc="-30" dirty="0">
                          <a:latin typeface="Calibri"/>
                          <a:cs typeface="Calibri"/>
                        </a:rPr>
                        <a:t> </a:t>
                      </a:r>
                      <a:r>
                        <a:rPr sz="1100" dirty="0">
                          <a:latin typeface="Calibri"/>
                          <a:cs typeface="Calibri"/>
                        </a:rPr>
                        <a:t>à</a:t>
                      </a:r>
                      <a:r>
                        <a:rPr sz="1100" spc="-5" dirty="0">
                          <a:latin typeface="Calibri"/>
                          <a:cs typeface="Calibri"/>
                        </a:rPr>
                        <a:t> </a:t>
                      </a:r>
                      <a:r>
                        <a:rPr sz="1100" dirty="0">
                          <a:latin typeface="Calibri"/>
                          <a:cs typeface="Calibri"/>
                        </a:rPr>
                        <a:t>10</a:t>
                      </a:r>
                      <a:r>
                        <a:rPr sz="1100" spc="-10" dirty="0">
                          <a:latin typeface="Calibri"/>
                          <a:cs typeface="Calibri"/>
                        </a:rPr>
                        <a:t> </a:t>
                      </a:r>
                      <a:r>
                        <a:rPr sz="1100" dirty="0">
                          <a:latin typeface="Calibri"/>
                          <a:cs typeface="Calibri"/>
                        </a:rPr>
                        <a:t>000€/an</a:t>
                      </a:r>
                    </a:p>
                    <a:p>
                      <a:pPr marL="1494155" indent="-74930">
                        <a:lnSpc>
                          <a:spcPct val="100000"/>
                        </a:lnSpc>
                        <a:buChar char="-"/>
                        <a:tabLst>
                          <a:tab pos="1494155" algn="l"/>
                        </a:tabLst>
                      </a:pPr>
                      <a:r>
                        <a:rPr sz="1100" spc="-5" dirty="0">
                          <a:latin typeface="Calibri"/>
                          <a:cs typeface="Calibri"/>
                        </a:rPr>
                        <a:t>Entre</a:t>
                      </a:r>
                      <a:r>
                        <a:rPr sz="1100" spc="-15" dirty="0">
                          <a:latin typeface="Calibri"/>
                          <a:cs typeface="Calibri"/>
                        </a:rPr>
                        <a:t> </a:t>
                      </a:r>
                      <a:r>
                        <a:rPr sz="1100" dirty="0">
                          <a:latin typeface="Calibri"/>
                          <a:cs typeface="Calibri"/>
                        </a:rPr>
                        <a:t>10</a:t>
                      </a:r>
                      <a:r>
                        <a:rPr sz="1100" spc="-10" dirty="0">
                          <a:latin typeface="Calibri"/>
                          <a:cs typeface="Calibri"/>
                        </a:rPr>
                        <a:t> </a:t>
                      </a:r>
                      <a:r>
                        <a:rPr sz="1100" dirty="0">
                          <a:latin typeface="Calibri"/>
                          <a:cs typeface="Calibri"/>
                        </a:rPr>
                        <a:t>000</a:t>
                      </a:r>
                      <a:r>
                        <a:rPr sz="1100" spc="-5" dirty="0">
                          <a:latin typeface="Calibri"/>
                          <a:cs typeface="Calibri"/>
                        </a:rPr>
                        <a:t> </a:t>
                      </a:r>
                      <a:r>
                        <a:rPr sz="1100" dirty="0">
                          <a:latin typeface="Calibri"/>
                          <a:cs typeface="Calibri"/>
                        </a:rPr>
                        <a:t>et</a:t>
                      </a:r>
                      <a:r>
                        <a:rPr sz="1100" spc="-10" dirty="0">
                          <a:latin typeface="Calibri"/>
                          <a:cs typeface="Calibri"/>
                        </a:rPr>
                        <a:t> </a:t>
                      </a:r>
                      <a:r>
                        <a:rPr sz="1100" dirty="0">
                          <a:latin typeface="Calibri"/>
                          <a:cs typeface="Calibri"/>
                        </a:rPr>
                        <a:t>49</a:t>
                      </a:r>
                      <a:r>
                        <a:rPr sz="1100" spc="-10" dirty="0">
                          <a:latin typeface="Calibri"/>
                          <a:cs typeface="Calibri"/>
                        </a:rPr>
                        <a:t> </a:t>
                      </a:r>
                      <a:r>
                        <a:rPr sz="1100" dirty="0">
                          <a:latin typeface="Calibri"/>
                          <a:cs typeface="Calibri"/>
                        </a:rPr>
                        <a:t>999</a:t>
                      </a:r>
                      <a:r>
                        <a:rPr sz="1100" spc="-5" dirty="0">
                          <a:latin typeface="Calibri"/>
                          <a:cs typeface="Calibri"/>
                        </a:rPr>
                        <a:t> </a:t>
                      </a:r>
                      <a:r>
                        <a:rPr sz="1100" dirty="0">
                          <a:latin typeface="Calibri"/>
                          <a:cs typeface="Calibri"/>
                        </a:rPr>
                        <a:t>agents</a:t>
                      </a:r>
                      <a:r>
                        <a:rPr sz="1100" spc="-30"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limité</a:t>
                      </a:r>
                      <a:r>
                        <a:rPr sz="1100" spc="-35" dirty="0">
                          <a:latin typeface="Calibri"/>
                          <a:cs typeface="Calibri"/>
                        </a:rPr>
                        <a:t> </a:t>
                      </a:r>
                      <a:r>
                        <a:rPr sz="1100" dirty="0">
                          <a:latin typeface="Calibri"/>
                          <a:cs typeface="Calibri"/>
                        </a:rPr>
                        <a:t>à 15 000€/an</a:t>
                      </a:r>
                    </a:p>
                    <a:p>
                      <a:pPr>
                        <a:lnSpc>
                          <a:spcPct val="100000"/>
                        </a:lnSpc>
                        <a:spcBef>
                          <a:spcPts val="55"/>
                        </a:spcBef>
                        <a:buFont typeface="Calibri"/>
                        <a:buChar char="-"/>
                      </a:pPr>
                      <a:endParaRPr sz="1100" dirty="0">
                        <a:latin typeface="Times New Roman"/>
                        <a:cs typeface="Times New Roman"/>
                      </a:endParaRPr>
                    </a:p>
                    <a:p>
                      <a:pPr marL="1270" algn="ctr">
                        <a:lnSpc>
                          <a:spcPct val="100000"/>
                        </a:lnSpc>
                      </a:pPr>
                      <a:r>
                        <a:rPr sz="1100" dirty="0">
                          <a:latin typeface="Calibri"/>
                          <a:cs typeface="Calibri"/>
                        </a:rPr>
                        <a:t>Employeurs</a:t>
                      </a:r>
                      <a:r>
                        <a:rPr sz="1100" spc="170" dirty="0">
                          <a:latin typeface="Calibri"/>
                          <a:cs typeface="Calibri"/>
                        </a:rPr>
                        <a:t> </a:t>
                      </a:r>
                      <a:r>
                        <a:rPr sz="1100" dirty="0">
                          <a:latin typeface="Calibri"/>
                          <a:cs typeface="Calibri"/>
                        </a:rPr>
                        <a:t>conventionnés</a:t>
                      </a:r>
                      <a:r>
                        <a:rPr sz="1100" spc="-60" dirty="0">
                          <a:latin typeface="Calibri"/>
                          <a:cs typeface="Calibri"/>
                        </a:rPr>
                        <a:t> </a:t>
                      </a:r>
                      <a:r>
                        <a:rPr sz="1100" dirty="0">
                          <a:latin typeface="Calibri"/>
                          <a:cs typeface="Calibri"/>
                        </a:rPr>
                        <a:t>:</a:t>
                      </a:r>
                    </a:p>
                    <a:p>
                      <a:pPr marL="1490980" indent="-1489710">
                        <a:lnSpc>
                          <a:spcPct val="100000"/>
                        </a:lnSpc>
                        <a:buChar char="-"/>
                        <a:tabLst>
                          <a:tab pos="1491615" algn="l"/>
                        </a:tabLst>
                      </a:pPr>
                      <a:r>
                        <a:rPr sz="1100" dirty="0">
                          <a:latin typeface="Calibri"/>
                          <a:cs typeface="Calibri"/>
                        </a:rPr>
                        <a:t>Primo</a:t>
                      </a:r>
                      <a:r>
                        <a:rPr sz="1100" spc="-25" dirty="0">
                          <a:latin typeface="Calibri"/>
                          <a:cs typeface="Calibri"/>
                        </a:rPr>
                        <a:t> </a:t>
                      </a:r>
                      <a:r>
                        <a:rPr sz="1100" spc="-5" dirty="0">
                          <a:latin typeface="Calibri"/>
                          <a:cs typeface="Calibri"/>
                        </a:rPr>
                        <a:t>convention</a:t>
                      </a:r>
                      <a:r>
                        <a:rPr sz="1100" spc="-35"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5%</a:t>
                      </a:r>
                      <a:r>
                        <a:rPr sz="1100" spc="-5" dirty="0">
                          <a:latin typeface="Calibri"/>
                          <a:cs typeface="Calibri"/>
                        </a:rPr>
                        <a:t> du</a:t>
                      </a:r>
                      <a:r>
                        <a:rPr sz="1100" dirty="0">
                          <a:latin typeface="Calibri"/>
                          <a:cs typeface="Calibri"/>
                        </a:rPr>
                        <a:t> montant</a:t>
                      </a:r>
                      <a:r>
                        <a:rPr sz="1100" spc="-40" dirty="0">
                          <a:latin typeface="Calibri"/>
                          <a:cs typeface="Calibri"/>
                        </a:rPr>
                        <a:t> </a:t>
                      </a:r>
                      <a:r>
                        <a:rPr sz="1100" spc="-5" dirty="0">
                          <a:latin typeface="Calibri"/>
                          <a:cs typeface="Calibri"/>
                        </a:rPr>
                        <a:t>de </a:t>
                      </a:r>
                      <a:r>
                        <a:rPr sz="1100" dirty="0">
                          <a:latin typeface="Calibri"/>
                          <a:cs typeface="Calibri"/>
                        </a:rPr>
                        <a:t>la</a:t>
                      </a:r>
                      <a:r>
                        <a:rPr sz="1100" spc="5" dirty="0">
                          <a:latin typeface="Calibri"/>
                          <a:cs typeface="Calibri"/>
                        </a:rPr>
                        <a:t> </a:t>
                      </a:r>
                      <a:r>
                        <a:rPr sz="1100" spc="-5" dirty="0">
                          <a:latin typeface="Calibri"/>
                          <a:cs typeface="Calibri"/>
                        </a:rPr>
                        <a:t>convention</a:t>
                      </a:r>
                      <a:endParaRPr sz="1100" dirty="0">
                        <a:latin typeface="Calibri"/>
                        <a:cs typeface="Calibri"/>
                      </a:endParaRPr>
                    </a:p>
                    <a:p>
                      <a:pPr marL="1525905" indent="-1524000">
                        <a:lnSpc>
                          <a:spcPts val="1280"/>
                        </a:lnSpc>
                        <a:buChar char="-"/>
                        <a:tabLst>
                          <a:tab pos="1526540" algn="l"/>
                        </a:tabLst>
                      </a:pPr>
                      <a:r>
                        <a:rPr sz="1100" dirty="0">
                          <a:latin typeface="Calibri"/>
                          <a:cs typeface="Calibri"/>
                        </a:rPr>
                        <a:t>Renouvellement</a:t>
                      </a:r>
                      <a:r>
                        <a:rPr sz="1100" spc="-50"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2%</a:t>
                      </a:r>
                      <a:r>
                        <a:rPr sz="1100" spc="-10" dirty="0">
                          <a:latin typeface="Calibri"/>
                          <a:cs typeface="Calibri"/>
                        </a:rPr>
                        <a:t> </a:t>
                      </a:r>
                      <a:r>
                        <a:rPr sz="1100" spc="-5" dirty="0">
                          <a:latin typeface="Calibri"/>
                          <a:cs typeface="Calibri"/>
                        </a:rPr>
                        <a:t>du</a:t>
                      </a:r>
                      <a:r>
                        <a:rPr sz="1100" spc="-10" dirty="0">
                          <a:latin typeface="Calibri"/>
                          <a:cs typeface="Calibri"/>
                        </a:rPr>
                        <a:t> </a:t>
                      </a:r>
                      <a:r>
                        <a:rPr sz="1100" dirty="0">
                          <a:latin typeface="Calibri"/>
                          <a:cs typeface="Calibri"/>
                        </a:rPr>
                        <a:t>montant</a:t>
                      </a:r>
                      <a:r>
                        <a:rPr sz="1100" spc="-45" dirty="0">
                          <a:latin typeface="Calibri"/>
                          <a:cs typeface="Calibri"/>
                        </a:rPr>
                        <a:t> </a:t>
                      </a:r>
                      <a:r>
                        <a:rPr sz="1100" spc="-5" dirty="0">
                          <a:latin typeface="Calibri"/>
                          <a:cs typeface="Calibri"/>
                        </a:rPr>
                        <a:t>de</a:t>
                      </a:r>
                      <a:r>
                        <a:rPr sz="1100" spc="-15" dirty="0">
                          <a:latin typeface="Calibri"/>
                          <a:cs typeface="Calibri"/>
                        </a:rPr>
                        <a:t> </a:t>
                      </a:r>
                      <a:r>
                        <a:rPr sz="1100" dirty="0">
                          <a:latin typeface="Calibri"/>
                          <a:cs typeface="Calibri"/>
                        </a:rPr>
                        <a:t>la convention</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CCCC"/>
                    </a:solidFill>
                  </a:tcPr>
                </a:tc>
                <a:tc hMerge="1">
                  <a:txBody>
                    <a:bodyPr/>
                    <a:lstStyle/>
                    <a:p>
                      <a:endParaRPr/>
                    </a:p>
                  </a:txBody>
                  <a:tcPr marL="0" marR="0" marT="0" marB="0"/>
                </a:tc>
                <a:extLst>
                  <a:ext uri="{0D108BD9-81ED-4DB2-BD59-A6C34878D82A}">
                    <a16:rowId xmlns:a16="http://schemas.microsoft.com/office/drawing/2014/main" val="10001"/>
                  </a:ext>
                </a:extLst>
              </a:tr>
              <a:tr h="1391246">
                <a:tc>
                  <a:txBody>
                    <a:bodyPr/>
                    <a:lstStyle/>
                    <a:p>
                      <a:pPr algn="ctr">
                        <a:lnSpc>
                          <a:spcPts val="1375"/>
                        </a:lnSpc>
                      </a:pPr>
                      <a:endParaRPr lang="fr-FR" sz="1200" b="1" spc="-5" dirty="0">
                        <a:latin typeface="Calibri"/>
                        <a:cs typeface="Calibri"/>
                      </a:endParaRPr>
                    </a:p>
                    <a:p>
                      <a:pPr algn="ctr">
                        <a:lnSpc>
                          <a:spcPts val="1375"/>
                        </a:lnSpc>
                      </a:pPr>
                      <a:r>
                        <a:rPr sz="1200" b="1" spc="-5" dirty="0">
                          <a:latin typeface="Calibri"/>
                          <a:cs typeface="Calibri"/>
                        </a:rPr>
                        <a:t>Formation des</a:t>
                      </a:r>
                      <a:r>
                        <a:rPr sz="1200" b="1" dirty="0">
                          <a:latin typeface="Calibri"/>
                          <a:cs typeface="Calibri"/>
                        </a:rPr>
                        <a:t> </a:t>
                      </a:r>
                      <a:r>
                        <a:rPr sz="1200" b="1" spc="-10" dirty="0">
                          <a:latin typeface="Calibri"/>
                          <a:cs typeface="Calibri"/>
                        </a:rPr>
                        <a:t>collaborateurs</a:t>
                      </a:r>
                      <a:r>
                        <a:rPr sz="1200" b="1" spc="-25" dirty="0">
                          <a:latin typeface="Calibri"/>
                          <a:cs typeface="Calibri"/>
                        </a:rPr>
                        <a:t> </a:t>
                      </a:r>
                      <a:r>
                        <a:rPr sz="1200" b="1" spc="-5" dirty="0">
                          <a:latin typeface="Calibri"/>
                          <a:cs typeface="Calibri"/>
                        </a:rPr>
                        <a:t>en</a:t>
                      </a:r>
                      <a:r>
                        <a:rPr sz="1200" b="1" spc="5" dirty="0">
                          <a:latin typeface="Calibri"/>
                          <a:cs typeface="Calibri"/>
                        </a:rPr>
                        <a:t> </a:t>
                      </a:r>
                      <a:r>
                        <a:rPr sz="1200" b="1" spc="-10" dirty="0">
                          <a:latin typeface="Calibri"/>
                          <a:cs typeface="Calibri"/>
                        </a:rPr>
                        <a:t>charge</a:t>
                      </a:r>
                      <a:r>
                        <a:rPr sz="1200" b="1" dirty="0">
                          <a:latin typeface="Calibri"/>
                          <a:cs typeface="Calibri"/>
                        </a:rPr>
                        <a:t> de</a:t>
                      </a:r>
                      <a:endParaRPr sz="1200" dirty="0">
                        <a:latin typeface="Calibri"/>
                        <a:cs typeface="Calibri"/>
                      </a:endParaRPr>
                    </a:p>
                    <a:p>
                      <a:pPr marL="198120" marR="193675" algn="ctr">
                        <a:lnSpc>
                          <a:spcPct val="100000"/>
                        </a:lnSpc>
                      </a:pPr>
                      <a:r>
                        <a:rPr sz="1200" b="1" spc="-5" dirty="0">
                          <a:latin typeface="Calibri"/>
                          <a:cs typeface="Calibri"/>
                        </a:rPr>
                        <a:t>l'accompagnement des personnes en </a:t>
                      </a:r>
                      <a:r>
                        <a:rPr sz="1200" b="1" spc="-260" dirty="0">
                          <a:latin typeface="Calibri"/>
                          <a:cs typeface="Calibri"/>
                        </a:rPr>
                        <a:t> </a:t>
                      </a:r>
                      <a:r>
                        <a:rPr sz="1200" b="1" spc="-5" dirty="0">
                          <a:latin typeface="Calibri"/>
                          <a:cs typeface="Calibri"/>
                        </a:rPr>
                        <a:t>situation</a:t>
                      </a:r>
                      <a:r>
                        <a:rPr sz="1200" b="1" spc="-10" dirty="0">
                          <a:latin typeface="Calibri"/>
                          <a:cs typeface="Calibri"/>
                        </a:rPr>
                        <a:t> </a:t>
                      </a:r>
                      <a:r>
                        <a:rPr sz="1200" b="1" dirty="0">
                          <a:latin typeface="Calibri"/>
                          <a:cs typeface="Calibri"/>
                        </a:rPr>
                        <a:t>de</a:t>
                      </a:r>
                      <a:r>
                        <a:rPr sz="1200" b="1" spc="-5" dirty="0">
                          <a:latin typeface="Calibri"/>
                          <a:cs typeface="Calibri"/>
                        </a:rPr>
                        <a:t> handicap</a:t>
                      </a:r>
                      <a:endParaRPr sz="1200" dirty="0">
                        <a:latin typeface="Calibri"/>
                        <a:cs typeface="Calibri"/>
                      </a:endParaRPr>
                    </a:p>
                    <a:p>
                      <a:pPr algn="ctr">
                        <a:lnSpc>
                          <a:spcPct val="100000"/>
                        </a:lnSpc>
                      </a:pPr>
                      <a:r>
                        <a:rPr sz="1200" b="1" spc="-10" dirty="0">
                          <a:latin typeface="Calibri"/>
                          <a:cs typeface="Calibri"/>
                        </a:rPr>
                        <a:t>(référent,</a:t>
                      </a:r>
                      <a:r>
                        <a:rPr sz="1200" b="1" spc="-40" dirty="0">
                          <a:latin typeface="Calibri"/>
                          <a:cs typeface="Calibri"/>
                        </a:rPr>
                        <a:t> </a:t>
                      </a:r>
                      <a:r>
                        <a:rPr sz="1200" b="1" spc="-5" dirty="0">
                          <a:solidFill>
                            <a:srgbClr val="4471C4"/>
                          </a:solidFill>
                          <a:latin typeface="Calibri"/>
                          <a:cs typeface="Calibri"/>
                        </a:rPr>
                        <a:t>tuteur</a:t>
                      </a:r>
                      <a:endParaRPr sz="1200" dirty="0">
                        <a:latin typeface="Calibri"/>
                        <a:cs typeface="Calibri"/>
                      </a:endParaRPr>
                    </a:p>
                    <a:p>
                      <a:pPr algn="ctr">
                        <a:lnSpc>
                          <a:spcPct val="100000"/>
                        </a:lnSpc>
                      </a:pPr>
                      <a:r>
                        <a:rPr sz="1200" b="1" dirty="0">
                          <a:latin typeface="Calibri"/>
                          <a:cs typeface="Calibri"/>
                        </a:rPr>
                        <a:t>handicap,</a:t>
                      </a:r>
                      <a:r>
                        <a:rPr sz="1200" b="1" spc="-5" dirty="0">
                          <a:latin typeface="Calibri"/>
                          <a:cs typeface="Calibri"/>
                        </a:rPr>
                        <a:t> </a:t>
                      </a:r>
                      <a:r>
                        <a:rPr sz="1200" b="1" spc="-15" dirty="0">
                          <a:solidFill>
                            <a:srgbClr val="4471C4"/>
                          </a:solidFill>
                          <a:latin typeface="Calibri"/>
                          <a:cs typeface="Calibri"/>
                        </a:rPr>
                        <a:t>référent</a:t>
                      </a:r>
                      <a:r>
                        <a:rPr sz="1200" b="1" spc="-40" dirty="0">
                          <a:solidFill>
                            <a:srgbClr val="4471C4"/>
                          </a:solidFill>
                          <a:latin typeface="Calibri"/>
                          <a:cs typeface="Calibri"/>
                        </a:rPr>
                        <a:t> </a:t>
                      </a:r>
                      <a:r>
                        <a:rPr sz="1200" b="1" spc="-5" dirty="0">
                          <a:solidFill>
                            <a:srgbClr val="4471C4"/>
                          </a:solidFill>
                          <a:latin typeface="Calibri"/>
                          <a:cs typeface="Calibri"/>
                        </a:rPr>
                        <a:t>accessibilité</a:t>
                      </a:r>
                      <a:endParaRPr sz="1200" dirty="0">
                        <a:latin typeface="Calibri"/>
                        <a:cs typeface="Calibri"/>
                      </a:endParaRPr>
                    </a:p>
                    <a:p>
                      <a:pPr marL="635" algn="ctr">
                        <a:lnSpc>
                          <a:spcPts val="1400"/>
                        </a:lnSpc>
                      </a:pPr>
                      <a:r>
                        <a:rPr sz="1200" b="1" spc="-5" dirty="0">
                          <a:solidFill>
                            <a:srgbClr val="4471C4"/>
                          </a:solidFill>
                          <a:latin typeface="Calibri"/>
                          <a:cs typeface="Calibri"/>
                        </a:rPr>
                        <a:t>numérique</a:t>
                      </a:r>
                      <a:r>
                        <a:rPr sz="1200" b="1" spc="-5" dirty="0">
                          <a:latin typeface="Calibri"/>
                          <a:cs typeface="Calibri"/>
                        </a:rPr>
                        <a:t>)</a:t>
                      </a:r>
                      <a:endParaRPr sz="12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35"/>
                        </a:spcBef>
                      </a:pPr>
                      <a:endParaRPr sz="900" dirty="0">
                        <a:latin typeface="Times New Roman"/>
                        <a:cs typeface="Times New Roman"/>
                      </a:endParaRPr>
                    </a:p>
                    <a:p>
                      <a:pPr algn="ctr">
                        <a:lnSpc>
                          <a:spcPct val="100000"/>
                        </a:lnSpc>
                      </a:pPr>
                      <a:r>
                        <a:rPr sz="1100" dirty="0">
                          <a:latin typeface="Calibri"/>
                          <a:cs typeface="Calibri"/>
                        </a:rPr>
                        <a:t>10</a:t>
                      </a:r>
                      <a:r>
                        <a:rPr sz="1100" spc="-10" dirty="0">
                          <a:latin typeface="Calibri"/>
                          <a:cs typeface="Calibri"/>
                        </a:rPr>
                        <a:t> </a:t>
                      </a:r>
                      <a:r>
                        <a:rPr sz="1100" dirty="0">
                          <a:latin typeface="Calibri"/>
                          <a:cs typeface="Calibri"/>
                        </a:rPr>
                        <a:t>000€/an,</a:t>
                      </a:r>
                      <a:r>
                        <a:rPr sz="1100" spc="220" dirty="0">
                          <a:latin typeface="Calibri"/>
                          <a:cs typeface="Calibri"/>
                        </a:rPr>
                        <a:t> </a:t>
                      </a:r>
                      <a:r>
                        <a:rPr sz="1100" spc="-5" dirty="0">
                          <a:latin typeface="Calibri"/>
                          <a:cs typeface="Calibri"/>
                        </a:rPr>
                        <a:t>dans</a:t>
                      </a:r>
                      <a:r>
                        <a:rPr sz="1100" spc="-15" dirty="0">
                          <a:latin typeface="Calibri"/>
                          <a:cs typeface="Calibri"/>
                        </a:rPr>
                        <a:t> </a:t>
                      </a:r>
                      <a:r>
                        <a:rPr sz="1100" dirty="0">
                          <a:latin typeface="Calibri"/>
                          <a:cs typeface="Calibri"/>
                        </a:rPr>
                        <a:t>la</a:t>
                      </a:r>
                      <a:r>
                        <a:rPr sz="1100" spc="-20" dirty="0">
                          <a:latin typeface="Calibri"/>
                          <a:cs typeface="Calibri"/>
                        </a:rPr>
                        <a:t> </a:t>
                      </a:r>
                      <a:r>
                        <a:rPr sz="1100" dirty="0">
                          <a:latin typeface="Calibri"/>
                          <a:cs typeface="Calibri"/>
                        </a:rPr>
                        <a:t>limite</a:t>
                      </a:r>
                      <a:r>
                        <a:rPr sz="1100" spc="-35" dirty="0">
                          <a:latin typeface="Calibri"/>
                          <a:cs typeface="Calibri"/>
                        </a:rPr>
                        <a:t> </a:t>
                      </a:r>
                      <a:r>
                        <a:rPr sz="1100" spc="-5" dirty="0">
                          <a:latin typeface="Calibri"/>
                          <a:cs typeface="Calibri"/>
                        </a:rPr>
                        <a:t>de</a:t>
                      </a:r>
                      <a:r>
                        <a:rPr sz="1100" dirty="0">
                          <a:latin typeface="Calibri"/>
                          <a:cs typeface="Calibri"/>
                        </a:rPr>
                        <a:t> 3</a:t>
                      </a:r>
                      <a:r>
                        <a:rPr sz="1100" spc="-5" dirty="0">
                          <a:latin typeface="Calibri"/>
                          <a:cs typeface="Calibri"/>
                        </a:rPr>
                        <a:t> </a:t>
                      </a:r>
                      <a:r>
                        <a:rPr sz="1100" dirty="0">
                          <a:latin typeface="Calibri"/>
                          <a:cs typeface="Calibri"/>
                        </a:rPr>
                        <a:t>ans</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0" name="Espace réservé du pied de page 1"/>
          <p:cNvSpPr>
            <a:spLocks noGrp="1"/>
          </p:cNvSpPr>
          <p:nvPr>
            <p:ph type="ftr" sz="quarter" idx="11"/>
          </p:nvPr>
        </p:nvSpPr>
        <p:spPr>
          <a:xfrm>
            <a:off x="2285664" y="6389251"/>
            <a:ext cx="706188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70C0"/>
                </a:solidFill>
                <a:effectLst/>
                <a:uLnTx/>
                <a:uFillTx/>
                <a:latin typeface="Calibri" panose="020F0502020204030204"/>
                <a:ea typeface="+mn-ea"/>
                <a:cs typeface="+mn-cs"/>
              </a:rPr>
              <a:t>CH de Narbonne – 07/04/2023</a:t>
            </a:r>
          </a:p>
        </p:txBody>
      </p:sp>
    </p:spTree>
    <p:extLst>
      <p:ext uri="{BB962C8B-B14F-4D97-AF65-F5344CB8AC3E}">
        <p14:creationId xmlns:p14="http://schemas.microsoft.com/office/powerpoint/2010/main" val="116610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1FE2F-422D-4640-9E6C-BB11BFB65DCF}"/>
              </a:ext>
            </a:extLst>
          </p:cNvPr>
          <p:cNvSpPr>
            <a:spLocks noGrp="1"/>
          </p:cNvSpPr>
          <p:nvPr>
            <p:ph type="title"/>
          </p:nvPr>
        </p:nvSpPr>
        <p:spPr/>
        <p:txBody>
          <a:bodyPr/>
          <a:lstStyle/>
          <a:p>
            <a:r>
              <a:rPr lang="fr-FR" dirty="0"/>
              <a:t>VIDEO : </a:t>
            </a:r>
            <a:r>
              <a:rPr lang="fr-FR" i="0" u="none" strike="noStrike" dirty="0">
                <a:effectLst/>
                <a:latin typeface="var(--bs-body-font-family)"/>
                <a:hlinkClick r:id="rId2"/>
              </a:rPr>
              <a:t>Trois personnes handicapées racontent ce qu’elles subissent au travail - Bing </a:t>
            </a:r>
            <a:r>
              <a:rPr lang="fr-FR" i="0" u="none" strike="noStrike" dirty="0" err="1">
                <a:effectLst/>
                <a:latin typeface="var(--bs-body-font-family)"/>
                <a:hlinkClick r:id="rId2"/>
              </a:rPr>
              <a:t>video</a:t>
            </a:r>
            <a:endParaRPr lang="fr-FR" dirty="0"/>
          </a:p>
        </p:txBody>
      </p:sp>
    </p:spTree>
    <p:extLst>
      <p:ext uri="{BB962C8B-B14F-4D97-AF65-F5344CB8AC3E}">
        <p14:creationId xmlns:p14="http://schemas.microsoft.com/office/powerpoint/2010/main" val="2465006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1FE2F-422D-4640-9E6C-BB11BFB65DCF}"/>
              </a:ext>
            </a:extLst>
          </p:cNvPr>
          <p:cNvSpPr>
            <a:spLocks noGrp="1"/>
          </p:cNvSpPr>
          <p:nvPr>
            <p:ph type="title"/>
          </p:nvPr>
        </p:nvSpPr>
        <p:spPr/>
        <p:txBody>
          <a:bodyPr/>
          <a:lstStyle/>
          <a:p>
            <a:r>
              <a:rPr lang="fr-FR" dirty="0"/>
              <a:t>CONCLUSION</a:t>
            </a:r>
          </a:p>
        </p:txBody>
      </p:sp>
      <p:pic>
        <p:nvPicPr>
          <p:cNvPr id="3" name="Picture 2" descr="Afficher l’image source">
            <a:extLst>
              <a:ext uri="{FF2B5EF4-FFF2-40B4-BE49-F238E27FC236}">
                <a16:creationId xmlns:a16="http://schemas.microsoft.com/office/drawing/2014/main" id="{BA0258D5-AE18-4787-9201-E64D1A9C8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594" y="4264684"/>
            <a:ext cx="1594402" cy="159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12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1FE2F-422D-4640-9E6C-BB11BFB65DCF}"/>
              </a:ext>
            </a:extLst>
          </p:cNvPr>
          <p:cNvSpPr>
            <a:spLocks noGrp="1"/>
          </p:cNvSpPr>
          <p:nvPr>
            <p:ph type="title"/>
          </p:nvPr>
        </p:nvSpPr>
        <p:spPr/>
        <p:txBody>
          <a:bodyPr/>
          <a:lstStyle/>
          <a:p>
            <a:r>
              <a:rPr lang="fr-FR" dirty="0"/>
              <a:t>EVALUATION</a:t>
            </a:r>
          </a:p>
        </p:txBody>
      </p:sp>
      <p:pic>
        <p:nvPicPr>
          <p:cNvPr id="3" name="Picture 2" descr="Afficher l’image source">
            <a:extLst>
              <a:ext uri="{FF2B5EF4-FFF2-40B4-BE49-F238E27FC236}">
                <a16:creationId xmlns:a16="http://schemas.microsoft.com/office/drawing/2014/main" id="{BA0258D5-AE18-4787-9201-E64D1A9C8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594" y="4264684"/>
            <a:ext cx="1594402" cy="159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2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B0D0A-D17F-4F3C-ACA2-47459FA901E6}"/>
              </a:ext>
            </a:extLst>
          </p:cNvPr>
          <p:cNvSpPr>
            <a:spLocks noGrp="1"/>
          </p:cNvSpPr>
          <p:nvPr>
            <p:ph type="title"/>
          </p:nvPr>
        </p:nvSpPr>
        <p:spPr>
          <a:xfrm>
            <a:off x="3681886" y="2466442"/>
            <a:ext cx="7971397" cy="1095903"/>
          </a:xfrm>
        </p:spPr>
        <p:txBody>
          <a:bodyPr/>
          <a:lstStyle/>
          <a:p>
            <a:r>
              <a:rPr lang="fr-FR" dirty="0"/>
              <a:t>Enjeux et chiffres clé</a:t>
            </a:r>
            <a:br>
              <a:rPr lang="fr-FR" dirty="0"/>
            </a:br>
            <a:endParaRPr lang="fr-FR" dirty="0"/>
          </a:p>
        </p:txBody>
      </p:sp>
      <p:sp>
        <p:nvSpPr>
          <p:cNvPr id="4" name="ZoneTexte 3">
            <a:extLst>
              <a:ext uri="{FF2B5EF4-FFF2-40B4-BE49-F238E27FC236}">
                <a16:creationId xmlns:a16="http://schemas.microsoft.com/office/drawing/2014/main" id="{1C879446-E056-AD77-41DA-073A37D263E7}"/>
              </a:ext>
            </a:extLst>
          </p:cNvPr>
          <p:cNvSpPr txBox="1"/>
          <p:nvPr/>
        </p:nvSpPr>
        <p:spPr>
          <a:xfrm>
            <a:off x="1451982" y="5605229"/>
            <a:ext cx="9288035" cy="757130"/>
          </a:xfrm>
          <a:prstGeom prst="rect">
            <a:avLst/>
          </a:prstGeom>
          <a:noFill/>
        </p:spPr>
        <p:txBody>
          <a:bodyPr wrap="square">
            <a:spAutoFit/>
          </a:bodyPr>
          <a:lstStyle/>
          <a:p>
            <a:pPr algn="r">
              <a:lnSpc>
                <a:spcPct val="90000"/>
              </a:lnSpc>
              <a:spcBef>
                <a:spcPct val="0"/>
              </a:spcBef>
            </a:pPr>
            <a:endParaRPr lang="fr-FR" sz="2400" dirty="0">
              <a:solidFill>
                <a:srgbClr val="6BA42C"/>
              </a:solidFill>
              <a:latin typeface="+mj-lt"/>
              <a:ea typeface="+mj-ea"/>
              <a:cs typeface="+mj-cs"/>
            </a:endParaRPr>
          </a:p>
          <a:p>
            <a:pPr algn="r">
              <a:lnSpc>
                <a:spcPct val="90000"/>
              </a:lnSpc>
              <a:spcBef>
                <a:spcPct val="0"/>
              </a:spcBef>
            </a:pPr>
            <a:r>
              <a:rPr lang="fr-FR" sz="2400" dirty="0">
                <a:solidFill>
                  <a:srgbClr val="6BA42C"/>
                </a:solidFill>
                <a:latin typeface="+mj-lt"/>
                <a:ea typeface="+mj-ea"/>
                <a:cs typeface="+mj-cs"/>
              </a:rPr>
              <a:t>Marc GUERRIER DE DUMAST - FIPHFP</a:t>
            </a:r>
          </a:p>
        </p:txBody>
      </p:sp>
      <p:pic>
        <p:nvPicPr>
          <p:cNvPr id="2052" name="Picture 4" descr="Indice Insee des loyers commerciaux (ILC) - 2021">
            <a:extLst>
              <a:ext uri="{FF2B5EF4-FFF2-40B4-BE49-F238E27FC236}">
                <a16:creationId xmlns:a16="http://schemas.microsoft.com/office/drawing/2014/main" id="{16DB9402-9D5D-3FE7-7D9F-E0CAD845F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793" y="3307119"/>
            <a:ext cx="3314701"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8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6" y="378532"/>
            <a:ext cx="1245368" cy="1332000"/>
          </a:xfrm>
          <a:prstGeom prst="rect">
            <a:avLst/>
          </a:prstGeom>
        </p:spPr>
      </p:pic>
      <p:sp>
        <p:nvSpPr>
          <p:cNvPr id="8" name="Rectangle à coins arrondis 7"/>
          <p:cNvSpPr/>
          <p:nvPr/>
        </p:nvSpPr>
        <p:spPr>
          <a:xfrm>
            <a:off x="2104948" y="2615164"/>
            <a:ext cx="8604240" cy="151605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Chiffres clés de l’emploi dans la fonction publique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et ceux des personnes en situation de handicap</a:t>
            </a:r>
          </a:p>
        </p:txBody>
      </p:sp>
      <p:sp>
        <p:nvSpPr>
          <p:cNvPr id="2" name="Titre 1">
            <a:extLst>
              <a:ext uri="{FF2B5EF4-FFF2-40B4-BE49-F238E27FC236}">
                <a16:creationId xmlns:a16="http://schemas.microsoft.com/office/drawing/2014/main" id="{AECFD7F5-1B30-2B0C-9493-C1347B6B5FC7}"/>
              </a:ext>
            </a:extLst>
          </p:cNvPr>
          <p:cNvSpPr>
            <a:spLocks noGrp="1"/>
          </p:cNvSpPr>
          <p:nvPr>
            <p:ph type="ctrTitle"/>
          </p:nvPr>
        </p:nvSpPr>
        <p:spPr>
          <a:xfrm>
            <a:off x="1662980" y="5035846"/>
            <a:ext cx="9488177" cy="1172424"/>
          </a:xfrm>
        </p:spPr>
        <p:txBody>
          <a:bodyPr>
            <a:normAutofit/>
          </a:bodyPr>
          <a:lstStyle/>
          <a:p>
            <a:r>
              <a:rPr lang="fr-FR" sz="2200" b="1" dirty="0">
                <a:solidFill>
                  <a:schemeClr val="tx2"/>
                </a:solidFill>
                <a:latin typeface="+mn-lt"/>
                <a:ea typeface="+mn-ea"/>
                <a:cs typeface="+mn-cs"/>
              </a:rPr>
              <a:t>Données issues du Rapport de gestion du FIPHFP 2022</a:t>
            </a:r>
            <a:br>
              <a:rPr lang="fr-FR" sz="2200" b="1" dirty="0">
                <a:solidFill>
                  <a:schemeClr val="tx2"/>
                </a:solidFill>
                <a:latin typeface="+mn-lt"/>
                <a:ea typeface="+mn-ea"/>
                <a:cs typeface="+mn-cs"/>
              </a:rPr>
            </a:br>
            <a:r>
              <a:rPr lang="fr-FR" sz="2200" b="1" dirty="0">
                <a:solidFill>
                  <a:schemeClr val="tx2"/>
                </a:solidFill>
                <a:latin typeface="+mn-lt"/>
                <a:ea typeface="+mn-ea"/>
                <a:cs typeface="+mn-cs"/>
              </a:rPr>
              <a:t>et </a:t>
            </a:r>
            <a:br>
              <a:rPr lang="fr-FR" sz="2200" b="1" dirty="0">
                <a:solidFill>
                  <a:schemeClr val="tx2"/>
                </a:solidFill>
                <a:latin typeface="+mn-lt"/>
                <a:ea typeface="+mn-ea"/>
                <a:cs typeface="+mn-cs"/>
              </a:rPr>
            </a:br>
            <a:r>
              <a:rPr lang="fr-FR" sz="2200" b="1" dirty="0">
                <a:solidFill>
                  <a:schemeClr val="tx2"/>
                </a:solidFill>
                <a:latin typeface="+mn-lt"/>
                <a:ea typeface="+mn-ea"/>
                <a:cs typeface="+mn-cs"/>
              </a:rPr>
              <a:t>Données INSEE au 31/12/2020 </a:t>
            </a:r>
            <a:endParaRPr lang="fr-FR" dirty="0"/>
          </a:p>
        </p:txBody>
      </p:sp>
    </p:spTree>
    <p:extLst>
      <p:ext uri="{BB962C8B-B14F-4D97-AF65-F5344CB8AC3E}">
        <p14:creationId xmlns:p14="http://schemas.microsoft.com/office/powerpoint/2010/main" val="89074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3">
            <a:extLst>
              <a:ext uri="{FF2B5EF4-FFF2-40B4-BE49-F238E27FC236}">
                <a16:creationId xmlns:a16="http://schemas.microsoft.com/office/drawing/2014/main" id="{BC72580F-EFEC-4F95-A92E-5789EBAEE997}"/>
              </a:ext>
            </a:extLst>
          </p:cNvPr>
          <p:cNvSpPr txBox="1">
            <a:spLocks/>
          </p:cNvSpPr>
          <p:nvPr/>
        </p:nvSpPr>
        <p:spPr>
          <a:xfrm>
            <a:off x="503060" y="69919"/>
            <a:ext cx="10012540" cy="980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br>
              <a:rPr kumimoji="0" lang="fr-FR" sz="3200" b="0" i="0" u="none" strike="noStrike" kern="1200" cap="none" spc="0" normalizeH="0" baseline="0" noProof="0" dirty="0">
                <a:ln>
                  <a:noFill/>
                </a:ln>
                <a:solidFill>
                  <a:srgbClr val="00959A"/>
                </a:solidFill>
                <a:effectLst/>
                <a:uLnTx/>
                <a:uFillTx/>
                <a:latin typeface="Calibri Light" panose="020F03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Espace réservé du texte 3">
            <a:extLst>
              <a:ext uri="{FF2B5EF4-FFF2-40B4-BE49-F238E27FC236}">
                <a16:creationId xmlns:a16="http://schemas.microsoft.com/office/drawing/2014/main" id="{BCCB80D4-5C60-4EFF-88FB-192A45CFEB3A}"/>
              </a:ext>
            </a:extLst>
          </p:cNvPr>
          <p:cNvSpPr txBox="1">
            <a:spLocks/>
          </p:cNvSpPr>
          <p:nvPr/>
        </p:nvSpPr>
        <p:spPr>
          <a:xfrm>
            <a:off x="242042" y="423403"/>
            <a:ext cx="11065295" cy="6266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3200" b="1" i="0" u="none" strike="noStrike" kern="1200" cap="none" spc="-5" normalizeH="0" baseline="0" noProof="0" dirty="0">
                <a:ln>
                  <a:noFill/>
                </a:ln>
                <a:solidFill>
                  <a:srgbClr val="0070C0"/>
                </a:solidFill>
                <a:effectLst/>
                <a:uLnTx/>
                <a:uFillTx/>
                <a:latin typeface="Calibri" panose="020F0502020204030204"/>
                <a:ea typeface="+mn-ea"/>
                <a:cs typeface="Times New Roman"/>
              </a:rPr>
              <a:t>Poids et </a:t>
            </a:r>
            <a:r>
              <a:rPr lang="fr-FR" sz="3200" b="1" spc="-5" dirty="0">
                <a:solidFill>
                  <a:srgbClr val="0070C0"/>
                </a:solidFill>
                <a:latin typeface="Calibri" panose="020F0502020204030204"/>
                <a:cs typeface="Times New Roman"/>
              </a:rPr>
              <a:t>c</a:t>
            </a:r>
            <a:r>
              <a:rPr kumimoji="0" lang="fr-FR" sz="3200" b="1" i="0" u="none" strike="noStrike" kern="1200" cap="none" spc="-5" normalizeH="0" baseline="0" noProof="0" dirty="0" err="1">
                <a:ln>
                  <a:noFill/>
                </a:ln>
                <a:solidFill>
                  <a:srgbClr val="0070C0"/>
                </a:solidFill>
                <a:effectLst/>
                <a:uLnTx/>
                <a:uFillTx/>
                <a:latin typeface="Calibri" panose="020F0502020204030204"/>
                <a:ea typeface="+mn-ea"/>
                <a:cs typeface="Times New Roman"/>
              </a:rPr>
              <a:t>aractéristiques</a:t>
            </a:r>
            <a:r>
              <a:rPr kumimoji="0" lang="fr-FR" sz="3200" b="1" i="0" u="none" strike="noStrike" kern="1200" cap="none" spc="-5" normalizeH="0" baseline="0" noProof="0" dirty="0">
                <a:ln>
                  <a:noFill/>
                </a:ln>
                <a:solidFill>
                  <a:srgbClr val="0070C0"/>
                </a:solidFill>
                <a:effectLst/>
                <a:uLnTx/>
                <a:uFillTx/>
                <a:latin typeface="Calibri" panose="020F0502020204030204"/>
                <a:ea typeface="+mn-ea"/>
                <a:cs typeface="Times New Roman"/>
              </a:rPr>
              <a:t> de l’emploi public en Occitanie</a:t>
            </a:r>
          </a:p>
        </p:txBody>
      </p:sp>
      <p:sp>
        <p:nvSpPr>
          <p:cNvPr id="2" name="Espace réservé du texte 3">
            <a:extLst>
              <a:ext uri="{FF2B5EF4-FFF2-40B4-BE49-F238E27FC236}">
                <a16:creationId xmlns:a16="http://schemas.microsoft.com/office/drawing/2014/main" id="{CB6D3A2B-79E9-AED5-6126-53984C71A231}"/>
              </a:ext>
            </a:extLst>
          </p:cNvPr>
          <p:cNvSpPr txBox="1">
            <a:spLocks/>
          </p:cNvSpPr>
          <p:nvPr/>
        </p:nvSpPr>
        <p:spPr>
          <a:xfrm>
            <a:off x="2301815" y="1630832"/>
            <a:ext cx="7588369" cy="425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n-ea"/>
                <a:cs typeface="Calibri Light" panose="020F0302020204030204" pitchFamily="34" charset="0"/>
              </a:rPr>
              <a:t>476 800 agents dans la fonction publique en Occitanie</a:t>
            </a:r>
          </a:p>
        </p:txBody>
      </p:sp>
      <p:pic>
        <p:nvPicPr>
          <p:cNvPr id="5" name="Image 4">
            <a:extLst>
              <a:ext uri="{FF2B5EF4-FFF2-40B4-BE49-F238E27FC236}">
                <a16:creationId xmlns:a16="http://schemas.microsoft.com/office/drawing/2014/main" id="{FCA02C0C-537C-A108-A0E8-8C22472451C9}"/>
              </a:ext>
            </a:extLst>
          </p:cNvPr>
          <p:cNvPicPr>
            <a:picLocks noChangeAspect="1"/>
          </p:cNvPicPr>
          <p:nvPr/>
        </p:nvPicPr>
        <p:blipFill>
          <a:blip r:embed="rId2"/>
          <a:stretch>
            <a:fillRect/>
          </a:stretch>
        </p:blipFill>
        <p:spPr>
          <a:xfrm>
            <a:off x="242042" y="2464419"/>
            <a:ext cx="11685204" cy="4379418"/>
          </a:xfrm>
          <a:prstGeom prst="rect">
            <a:avLst/>
          </a:prstGeom>
        </p:spPr>
      </p:pic>
    </p:spTree>
    <p:extLst>
      <p:ext uri="{BB962C8B-B14F-4D97-AF65-F5344CB8AC3E}">
        <p14:creationId xmlns:p14="http://schemas.microsoft.com/office/powerpoint/2010/main" val="3501274548"/>
      </p:ext>
    </p:extLst>
  </p:cSld>
  <p:clrMapOvr>
    <a:masterClrMapping/>
  </p:clrMapOvr>
</p:sld>
</file>

<file path=ppt/theme/theme1.xml><?xml version="1.0" encoding="utf-8"?>
<a:theme xmlns:a="http://schemas.openxmlformats.org/drawingml/2006/main" name="Thème Office">
  <a:themeElements>
    <a:clrScheme name="Palette FIPHFP">
      <a:dk1>
        <a:srgbClr val="000000"/>
      </a:dk1>
      <a:lt1>
        <a:srgbClr val="FFFFFF"/>
      </a:lt1>
      <a:dk2>
        <a:srgbClr val="44546A"/>
      </a:dk2>
      <a:lt2>
        <a:srgbClr val="E7E6E6"/>
      </a:lt2>
      <a:accent1>
        <a:srgbClr val="00959A"/>
      </a:accent1>
      <a:accent2>
        <a:srgbClr val="FFCC00"/>
      </a:accent2>
      <a:accent3>
        <a:srgbClr val="00ADD6"/>
      </a:accent3>
      <a:accent4>
        <a:srgbClr val="D682B5"/>
      </a:accent4>
      <a:accent5>
        <a:srgbClr val="007C66"/>
      </a:accent5>
      <a:accent6>
        <a:srgbClr val="E84E0F"/>
      </a:accent6>
      <a:hlink>
        <a:srgbClr val="1E364E"/>
      </a:hlink>
      <a:folHlink>
        <a:srgbClr val="8722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3200CB8BC454D8CA0BC1B83CDA031" ma:contentTypeVersion="0" ma:contentTypeDescription="Crée un document." ma:contentTypeScope="" ma:versionID="16df6313a4367536a8c1a48f237faffb">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135A8-1432-4CA9-ACD3-817A2C169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9A27705-7BD4-4812-8A44-B53F696E0A0D}">
  <ds:schemaRefs>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C22C4BD-36AE-4B7D-B1EC-1F3022308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2985</TotalTime>
  <Words>5562</Words>
  <Application>Microsoft Office PowerPoint</Application>
  <PresentationFormat>Grand écran</PresentationFormat>
  <Paragraphs>662</Paragraphs>
  <Slides>68</Slides>
  <Notes>1</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68</vt:i4>
      </vt:variant>
    </vt:vector>
  </HeadingPairs>
  <TitlesOfParts>
    <vt:vector size="84" baseType="lpstr">
      <vt:lpstr>Arial</vt:lpstr>
      <vt:lpstr>Arial</vt:lpstr>
      <vt:lpstr>Arial MT</vt:lpstr>
      <vt:lpstr>Arial Narrow</vt:lpstr>
      <vt:lpstr>Calibri</vt:lpstr>
      <vt:lpstr>Calibri Light</vt:lpstr>
      <vt:lpstr>Comic Sans MS</vt:lpstr>
      <vt:lpstr>Inter</vt:lpstr>
      <vt:lpstr>Nunitosans</vt:lpstr>
      <vt:lpstr>Raleway</vt:lpstr>
      <vt:lpstr>Times</vt:lpstr>
      <vt:lpstr>Times New Roman</vt:lpstr>
      <vt:lpstr>var(--bs-body-font-family)</vt:lpstr>
      <vt:lpstr>Wingdings</vt:lpstr>
      <vt:lpstr>Thème Office</vt:lpstr>
      <vt:lpstr>1_Thème Office</vt:lpstr>
      <vt:lpstr>Comment recruter un agent en situation de handicap dans la Fonction Publique  Atelier des correspondants Handicap- 13 octobre 2023</vt:lpstr>
      <vt:lpstr>Introduction    Marc GUERRIER DE DUMAST Directeur Territorial du FIPHFP</vt:lpstr>
      <vt:lpstr>Objectifs de ce webinaire </vt:lpstr>
      <vt:lpstr>Présentation PowerPoint</vt:lpstr>
      <vt:lpstr>Quel film symbolise le mieux votre tout premier entretien de recrutement  </vt:lpstr>
      <vt:lpstr>Présentation PowerPoint</vt:lpstr>
      <vt:lpstr>Enjeux et chiffres clé </vt:lpstr>
      <vt:lpstr>Données issues du Rapport de gestion du FIPHFP 2022 et  Données INSEE au 31/12/2020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Données issues du rapport d’activité et de gestion 2022 du FIPHFP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Recruter un agent en situation de Handicap dans la Fonction Publique</vt:lpstr>
      <vt:lpstr>Présentation PowerPoint</vt:lpstr>
      <vt:lpstr>Présentation PowerPoint</vt:lpstr>
      <vt:lpstr>Le process de recrutement</vt:lpstr>
      <vt:lpstr>Préparer son entretien avec la PSH</vt:lpstr>
      <vt:lpstr>Un entretien se prépare </vt:lpstr>
      <vt:lpstr>Compétence</vt:lpstr>
      <vt:lpstr>Compétence</vt:lpstr>
      <vt:lpstr>Compétences essentielles et secondaires</vt:lpstr>
      <vt:lpstr>Compétences transférables</vt:lpstr>
      <vt:lpstr>Fiches outil</vt:lpstr>
      <vt:lpstr>Fiches outil</vt:lpstr>
      <vt:lpstr>Accessibilité de l’entretien</vt:lpstr>
      <vt:lpstr>Mise en application 15 min</vt:lpstr>
      <vt:lpstr>Préparer son questionnement </vt:lpstr>
      <vt:lpstr>Questionner en entretien</vt:lpstr>
      <vt:lpstr>Le questionnement en entretien</vt:lpstr>
      <vt:lpstr>La posture du recruteur </vt:lpstr>
      <vt:lpstr>Posture recruteur</vt:lpstr>
      <vt:lpstr>Les prophéties auto-réalisatrices</vt:lpstr>
      <vt:lpstr>Les biais du recruteur</vt:lpstr>
      <vt:lpstr>Conseils </vt:lpstr>
      <vt:lpstr>Inspirer confiance au candidat</vt:lpstr>
      <vt:lpstr>Les aides du FIPHFP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VIDEO : Trois personnes handicapées racontent ce qu’elles subissent au travail - Bing video</vt:lpstr>
      <vt:lpstr>CONCLUSION</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Valleix (TBWA Corporate)</dc:creator>
  <cp:lastModifiedBy>Elodie TERRIER</cp:lastModifiedBy>
  <cp:revision>66</cp:revision>
  <dcterms:created xsi:type="dcterms:W3CDTF">2021-05-31T17:33:54Z</dcterms:created>
  <dcterms:modified xsi:type="dcterms:W3CDTF">2023-10-13T13:57:25Z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fbc5b3-0854-499e-ac99-1df59a3241e9_Enabled">
    <vt:lpwstr>true</vt:lpwstr>
  </property>
  <property fmtid="{D5CDD505-2E9C-101B-9397-08002B2CF9AE}" pid="3" name="MSIP_Label_b3fbc5b3-0854-499e-ac99-1df59a3241e9_SetDate">
    <vt:lpwstr>2021-06-30T07:56:15Z</vt:lpwstr>
  </property>
  <property fmtid="{D5CDD505-2E9C-101B-9397-08002B2CF9AE}" pid="4" name="MSIP_Label_b3fbc5b3-0854-499e-ac99-1df59a3241e9_Method">
    <vt:lpwstr>Standard</vt:lpwstr>
  </property>
  <property fmtid="{D5CDD505-2E9C-101B-9397-08002B2CF9AE}" pid="5" name="MSIP_Label_b3fbc5b3-0854-499e-ac99-1df59a3241e9_Name">
    <vt:lpwstr>b3fbc5b3-0854-499e-ac99-1df59a3241e9</vt:lpwstr>
  </property>
  <property fmtid="{D5CDD505-2E9C-101B-9397-08002B2CF9AE}" pid="6" name="MSIP_Label_b3fbc5b3-0854-499e-ac99-1df59a3241e9_SiteId">
    <vt:lpwstr>6eab6365-8194-49c6-a4d0-e2d1a0fbeb74</vt:lpwstr>
  </property>
  <property fmtid="{D5CDD505-2E9C-101B-9397-08002B2CF9AE}" pid="7" name="MSIP_Label_b3fbc5b3-0854-499e-ac99-1df59a3241e9_ActionId">
    <vt:lpwstr>bd98f277-9497-4d47-a037-0b93b61233ab</vt:lpwstr>
  </property>
  <property fmtid="{D5CDD505-2E9C-101B-9397-08002B2CF9AE}" pid="8" name="MSIP_Label_b3fbc5b3-0854-499e-ac99-1df59a3241e9_ContentBits">
    <vt:lpwstr>2</vt:lpwstr>
  </property>
  <property fmtid="{D5CDD505-2E9C-101B-9397-08002B2CF9AE}" pid="9" name="ContentTypeId">
    <vt:lpwstr>0x010100ED93200CB8BC454D8CA0BC1B83CDA031</vt:lpwstr>
  </property>
</Properties>
</file>