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Lst>
  <p:notesMasterIdLst>
    <p:notesMasterId r:id="rId55"/>
  </p:notesMasterIdLst>
  <p:sldIdLst>
    <p:sldId id="256" r:id="rId6"/>
    <p:sldId id="283" r:id="rId7"/>
    <p:sldId id="257" r:id="rId8"/>
    <p:sldId id="329" r:id="rId9"/>
    <p:sldId id="330" r:id="rId10"/>
    <p:sldId id="284" r:id="rId11"/>
    <p:sldId id="285" r:id="rId12"/>
    <p:sldId id="280" r:id="rId13"/>
    <p:sldId id="286" r:id="rId14"/>
    <p:sldId id="327" r:id="rId15"/>
    <p:sldId id="287" r:id="rId16"/>
    <p:sldId id="282" r:id="rId17"/>
    <p:sldId id="289" r:id="rId18"/>
    <p:sldId id="292" r:id="rId19"/>
    <p:sldId id="279" r:id="rId20"/>
    <p:sldId id="293" r:id="rId21"/>
    <p:sldId id="332" r:id="rId22"/>
    <p:sldId id="333" r:id="rId23"/>
    <p:sldId id="334" r:id="rId24"/>
    <p:sldId id="335" r:id="rId25"/>
    <p:sldId id="294" r:id="rId26"/>
    <p:sldId id="297" r:id="rId27"/>
    <p:sldId id="326" r:id="rId28"/>
    <p:sldId id="325" r:id="rId29"/>
    <p:sldId id="299" r:id="rId30"/>
    <p:sldId id="315" r:id="rId31"/>
    <p:sldId id="311" r:id="rId32"/>
    <p:sldId id="303" r:id="rId33"/>
    <p:sldId id="304" r:id="rId34"/>
    <p:sldId id="316" r:id="rId35"/>
    <p:sldId id="314" r:id="rId36"/>
    <p:sldId id="306" r:id="rId37"/>
    <p:sldId id="317" r:id="rId38"/>
    <p:sldId id="328" r:id="rId39"/>
    <p:sldId id="319" r:id="rId40"/>
    <p:sldId id="312" r:id="rId41"/>
    <p:sldId id="320" r:id="rId42"/>
    <p:sldId id="309" r:id="rId43"/>
    <p:sldId id="321" r:id="rId44"/>
    <p:sldId id="313" r:id="rId45"/>
    <p:sldId id="322" r:id="rId46"/>
    <p:sldId id="310" r:id="rId47"/>
    <p:sldId id="323" r:id="rId48"/>
    <p:sldId id="307" r:id="rId49"/>
    <p:sldId id="324" r:id="rId50"/>
    <p:sldId id="336" r:id="rId51"/>
    <p:sldId id="295" r:id="rId52"/>
    <p:sldId id="331" r:id="rId53"/>
    <p:sldId id="277" r:id="rId5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C32"/>
    <a:srgbClr val="007D7A"/>
    <a:srgbClr val="E4E2D9"/>
    <a:srgbClr val="00ADD6"/>
    <a:srgbClr val="009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1419"/>
  </p:normalViewPr>
  <p:slideViewPr>
    <p:cSldViewPr snapToGrid="0" snapToObjects="1">
      <p:cViewPr varScale="1">
        <p:scale>
          <a:sx n="60" d="100"/>
          <a:sy n="60" d="100"/>
        </p:scale>
        <p:origin x="6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odie TERRIER" userId="c0c8f9c914bbc382" providerId="LiveId" clId="{B3AA609C-AAEE-4412-9D9D-C26D358E9ACF}"/>
    <pc:docChg chg="undo custSel addSld delSld modSld">
      <pc:chgData name="Elodie TERRIER" userId="c0c8f9c914bbc382" providerId="LiveId" clId="{B3AA609C-AAEE-4412-9D9D-C26D358E9ACF}" dt="2023-03-17T13:32:22.096" v="311" actId="20577"/>
      <pc:docMkLst>
        <pc:docMk/>
      </pc:docMkLst>
      <pc:sldChg chg="addSp delSp modSp mod">
        <pc:chgData name="Elodie TERRIER" userId="c0c8f9c914bbc382" providerId="LiveId" clId="{B3AA609C-AAEE-4412-9D9D-C26D358E9ACF}" dt="2023-03-13T13:21:44.770" v="100" actId="166"/>
        <pc:sldMkLst>
          <pc:docMk/>
          <pc:sldMk cId="4212935831" sldId="280"/>
        </pc:sldMkLst>
        <pc:spChg chg="add mod">
          <ac:chgData name="Elodie TERRIER" userId="c0c8f9c914bbc382" providerId="LiveId" clId="{B3AA609C-AAEE-4412-9D9D-C26D358E9ACF}" dt="2023-03-13T13:21:36.883" v="98" actId="14100"/>
          <ac:spMkLst>
            <pc:docMk/>
            <pc:sldMk cId="4212935831" sldId="280"/>
            <ac:spMk id="3" creationId="{04357C9D-8C64-C28F-73CA-F27D3970B2CA}"/>
          </ac:spMkLst>
        </pc:spChg>
        <pc:spChg chg="mod">
          <ac:chgData name="Elodie TERRIER" userId="c0c8f9c914bbc382" providerId="LiveId" clId="{B3AA609C-AAEE-4412-9D9D-C26D358E9ACF}" dt="2023-03-13T13:21:09.188" v="93" actId="14100"/>
          <ac:spMkLst>
            <pc:docMk/>
            <pc:sldMk cId="4212935831" sldId="280"/>
            <ac:spMk id="5" creationId="{1A982863-0821-5DC3-D7A8-D0C7D983F563}"/>
          </ac:spMkLst>
        </pc:spChg>
        <pc:spChg chg="mod">
          <ac:chgData name="Elodie TERRIER" userId="c0c8f9c914bbc382" providerId="LiveId" clId="{B3AA609C-AAEE-4412-9D9D-C26D358E9ACF}" dt="2023-03-13T13:20:59.399" v="91" actId="14100"/>
          <ac:spMkLst>
            <pc:docMk/>
            <pc:sldMk cId="4212935831" sldId="280"/>
            <ac:spMk id="14" creationId="{7BA1205B-1933-5C9B-6D55-3CDC2686171E}"/>
          </ac:spMkLst>
        </pc:spChg>
        <pc:spChg chg="del">
          <ac:chgData name="Elodie TERRIER" userId="c0c8f9c914bbc382" providerId="LiveId" clId="{B3AA609C-AAEE-4412-9D9D-C26D358E9ACF}" dt="2023-03-13T13:20:49.172" v="90" actId="478"/>
          <ac:spMkLst>
            <pc:docMk/>
            <pc:sldMk cId="4212935831" sldId="280"/>
            <ac:spMk id="29" creationId="{1E960DB5-865A-671B-F6B7-5FB25B21CC1C}"/>
          </ac:spMkLst>
        </pc:spChg>
        <pc:grpChg chg="mod ord">
          <ac:chgData name="Elodie TERRIER" userId="c0c8f9c914bbc382" providerId="LiveId" clId="{B3AA609C-AAEE-4412-9D9D-C26D358E9ACF}" dt="2023-03-13T13:21:44.770" v="100" actId="166"/>
          <ac:grpSpMkLst>
            <pc:docMk/>
            <pc:sldMk cId="4212935831" sldId="280"/>
            <ac:grpSpMk id="85" creationId="{00000000-0000-0000-0000-000000000000}"/>
          </ac:grpSpMkLst>
        </pc:grpChg>
      </pc:sldChg>
      <pc:sldChg chg="addSp delSp modSp mod">
        <pc:chgData name="Elodie TERRIER" userId="c0c8f9c914bbc382" providerId="LiveId" clId="{B3AA609C-AAEE-4412-9D9D-C26D358E9ACF}" dt="2023-03-13T13:10:26.440" v="72" actId="478"/>
        <pc:sldMkLst>
          <pc:docMk/>
          <pc:sldMk cId="207447982" sldId="317"/>
        </pc:sldMkLst>
        <pc:spChg chg="add del mod">
          <ac:chgData name="Elodie TERRIER" userId="c0c8f9c914bbc382" providerId="LiveId" clId="{B3AA609C-AAEE-4412-9D9D-C26D358E9ACF}" dt="2023-03-13T13:10:26.440" v="72" actId="478"/>
          <ac:spMkLst>
            <pc:docMk/>
            <pc:sldMk cId="207447982" sldId="317"/>
            <ac:spMk id="3" creationId="{1C6AA098-AE1B-3481-A73C-150A5429C005}"/>
          </ac:spMkLst>
        </pc:spChg>
      </pc:sldChg>
      <pc:sldChg chg="addSp delSp modSp mod">
        <pc:chgData name="Elodie TERRIER" userId="c0c8f9c914bbc382" providerId="LiveId" clId="{B3AA609C-AAEE-4412-9D9D-C26D358E9ACF}" dt="2023-03-13T10:48:41.440" v="25" actId="21"/>
        <pc:sldMkLst>
          <pc:docMk/>
          <pc:sldMk cId="2635142472" sldId="319"/>
        </pc:sldMkLst>
        <pc:spChg chg="add del mod">
          <ac:chgData name="Elodie TERRIER" userId="c0c8f9c914bbc382" providerId="LiveId" clId="{B3AA609C-AAEE-4412-9D9D-C26D358E9ACF}" dt="2023-03-13T10:48:41.440" v="25" actId="21"/>
          <ac:spMkLst>
            <pc:docMk/>
            <pc:sldMk cId="2635142472" sldId="319"/>
            <ac:spMk id="3" creationId="{59E4024E-9775-A8A1-ED76-45273947144D}"/>
          </ac:spMkLst>
        </pc:spChg>
        <pc:spChg chg="add del mod">
          <ac:chgData name="Elodie TERRIER" userId="c0c8f9c914bbc382" providerId="LiveId" clId="{B3AA609C-AAEE-4412-9D9D-C26D358E9ACF}" dt="2023-03-13T10:48:37.226" v="24" actId="478"/>
          <ac:spMkLst>
            <pc:docMk/>
            <pc:sldMk cId="2635142472" sldId="319"/>
            <ac:spMk id="4" creationId="{5A7E33B9-C6EE-B1D1-F39A-775C68666842}"/>
          </ac:spMkLst>
        </pc:spChg>
        <pc:spChg chg="mod">
          <ac:chgData name="Elodie TERRIER" userId="c0c8f9c914bbc382" providerId="LiveId" clId="{B3AA609C-AAEE-4412-9D9D-C26D358E9ACF}" dt="2023-03-13T10:47:28.640" v="23" actId="1076"/>
          <ac:spMkLst>
            <pc:docMk/>
            <pc:sldMk cId="2635142472" sldId="319"/>
            <ac:spMk id="41" creationId="{00000000-0000-0000-0000-000000000000}"/>
          </ac:spMkLst>
        </pc:spChg>
        <pc:picChg chg="mod">
          <ac:chgData name="Elodie TERRIER" userId="c0c8f9c914bbc382" providerId="LiveId" clId="{B3AA609C-AAEE-4412-9D9D-C26D358E9ACF}" dt="2023-03-13T10:47:24.801" v="22" actId="1076"/>
          <ac:picMkLst>
            <pc:docMk/>
            <pc:sldMk cId="2635142472" sldId="319"/>
            <ac:picMk id="45" creationId="{00000000-0000-0000-0000-000000000000}"/>
          </ac:picMkLst>
        </pc:picChg>
      </pc:sldChg>
      <pc:sldChg chg="del">
        <pc:chgData name="Elodie TERRIER" userId="c0c8f9c914bbc382" providerId="LiveId" clId="{B3AA609C-AAEE-4412-9D9D-C26D358E9ACF}" dt="2023-03-13T13:08:35.834" v="32" actId="2696"/>
        <pc:sldMkLst>
          <pc:docMk/>
          <pc:sldMk cId="353517290" sldId="327"/>
        </pc:sldMkLst>
      </pc:sldChg>
      <pc:sldChg chg="modSp add mod">
        <pc:chgData name="Elodie TERRIER" userId="c0c8f9c914bbc382" providerId="LiveId" clId="{B3AA609C-AAEE-4412-9D9D-C26D358E9ACF}" dt="2023-03-13T13:09:03.328" v="70" actId="20577"/>
        <pc:sldMkLst>
          <pc:docMk/>
          <pc:sldMk cId="3984296897" sldId="327"/>
        </pc:sldMkLst>
        <pc:spChg chg="mod">
          <ac:chgData name="Elodie TERRIER" userId="c0c8f9c914bbc382" providerId="LiveId" clId="{B3AA609C-AAEE-4412-9D9D-C26D358E9ACF}" dt="2023-03-13T13:09:03.328" v="70" actId="20577"/>
          <ac:spMkLst>
            <pc:docMk/>
            <pc:sldMk cId="3984296897" sldId="327"/>
            <ac:spMk id="2" creationId="{00000000-0000-0000-0000-000000000000}"/>
          </ac:spMkLst>
        </pc:spChg>
      </pc:sldChg>
      <pc:sldChg chg="addSp delSp modSp add mod">
        <pc:chgData name="Elodie TERRIER" userId="c0c8f9c914bbc382" providerId="LiveId" clId="{B3AA609C-AAEE-4412-9D9D-C26D358E9ACF}" dt="2023-03-13T13:11:56.742" v="89" actId="22"/>
        <pc:sldMkLst>
          <pc:docMk/>
          <pc:sldMk cId="1699053586" sldId="328"/>
        </pc:sldMkLst>
        <pc:spChg chg="mod">
          <ac:chgData name="Elodie TERRIER" userId="c0c8f9c914bbc382" providerId="LiveId" clId="{B3AA609C-AAEE-4412-9D9D-C26D358E9ACF}" dt="2023-03-13T13:10:41.970" v="82" actId="20577"/>
          <ac:spMkLst>
            <pc:docMk/>
            <pc:sldMk cId="1699053586" sldId="328"/>
            <ac:spMk id="3" creationId="{1C6AA098-AE1B-3481-A73C-150A5429C005}"/>
          </ac:spMkLst>
        </pc:spChg>
        <pc:spChg chg="del">
          <ac:chgData name="Elodie TERRIER" userId="c0c8f9c914bbc382" providerId="LiveId" clId="{B3AA609C-AAEE-4412-9D9D-C26D358E9ACF}" dt="2023-03-13T13:10:32.697" v="73" actId="478"/>
          <ac:spMkLst>
            <pc:docMk/>
            <pc:sldMk cId="1699053586" sldId="328"/>
            <ac:spMk id="11" creationId="{00000000-0000-0000-0000-000000000000}"/>
          </ac:spMkLst>
        </pc:spChg>
        <pc:spChg chg="del">
          <ac:chgData name="Elodie TERRIER" userId="c0c8f9c914bbc382" providerId="LiveId" clId="{B3AA609C-AAEE-4412-9D9D-C26D358E9ACF}" dt="2023-03-13T13:10:35.581" v="76" actId="478"/>
          <ac:spMkLst>
            <pc:docMk/>
            <pc:sldMk cId="1699053586" sldId="328"/>
            <ac:spMk id="17" creationId="{00000000-0000-0000-0000-000000000000}"/>
          </ac:spMkLst>
        </pc:spChg>
        <pc:spChg chg="del">
          <ac:chgData name="Elodie TERRIER" userId="c0c8f9c914bbc382" providerId="LiveId" clId="{B3AA609C-AAEE-4412-9D9D-C26D358E9ACF}" dt="2023-03-13T13:10:34.837" v="75" actId="478"/>
          <ac:spMkLst>
            <pc:docMk/>
            <pc:sldMk cId="1699053586" sldId="328"/>
            <ac:spMk id="35" creationId="{00000000-0000-0000-0000-000000000000}"/>
          </ac:spMkLst>
        </pc:spChg>
        <pc:picChg chg="add del mod modCrop">
          <ac:chgData name="Elodie TERRIER" userId="c0c8f9c914bbc382" providerId="LiveId" clId="{B3AA609C-AAEE-4412-9D9D-C26D358E9ACF}" dt="2023-03-13T13:11:35.146" v="87" actId="478"/>
          <ac:picMkLst>
            <pc:docMk/>
            <pc:sldMk cId="1699053586" sldId="328"/>
            <ac:picMk id="5" creationId="{167A6AF1-D51C-A8F1-B5E1-D09D75669D31}"/>
          </ac:picMkLst>
        </pc:picChg>
        <pc:picChg chg="add del">
          <ac:chgData name="Elodie TERRIER" userId="c0c8f9c914bbc382" providerId="LiveId" clId="{B3AA609C-AAEE-4412-9D9D-C26D358E9ACF}" dt="2023-03-13T13:11:56.742" v="89" actId="22"/>
          <ac:picMkLst>
            <pc:docMk/>
            <pc:sldMk cId="1699053586" sldId="328"/>
            <ac:picMk id="7" creationId="{6F7FE772-CF03-0194-6B06-72FECCD8F483}"/>
          </ac:picMkLst>
        </pc:picChg>
        <pc:picChg chg="del">
          <ac:chgData name="Elodie TERRIER" userId="c0c8f9c914bbc382" providerId="LiveId" clId="{B3AA609C-AAEE-4412-9D9D-C26D358E9ACF}" dt="2023-03-13T13:10:33.612" v="74" actId="478"/>
          <ac:picMkLst>
            <pc:docMk/>
            <pc:sldMk cId="1699053586" sldId="328"/>
            <ac:picMk id="12" creationId="{00000000-0000-0000-0000-000000000000}"/>
          </ac:picMkLst>
        </pc:picChg>
        <pc:picChg chg="del">
          <ac:chgData name="Elodie TERRIER" userId="c0c8f9c914bbc382" providerId="LiveId" clId="{B3AA609C-AAEE-4412-9D9D-C26D358E9ACF}" dt="2023-03-13T13:10:37.401" v="79" actId="478"/>
          <ac:picMkLst>
            <pc:docMk/>
            <pc:sldMk cId="1699053586" sldId="328"/>
            <ac:picMk id="13" creationId="{00000000-0000-0000-0000-000000000000}"/>
          </ac:picMkLst>
        </pc:picChg>
        <pc:picChg chg="del">
          <ac:chgData name="Elodie TERRIER" userId="c0c8f9c914bbc382" providerId="LiveId" clId="{B3AA609C-AAEE-4412-9D9D-C26D358E9ACF}" dt="2023-03-13T13:10:36.361" v="77" actId="478"/>
          <ac:picMkLst>
            <pc:docMk/>
            <pc:sldMk cId="1699053586" sldId="328"/>
            <ac:picMk id="14" creationId="{00000000-0000-0000-0000-000000000000}"/>
          </ac:picMkLst>
        </pc:picChg>
        <pc:picChg chg="del">
          <ac:chgData name="Elodie TERRIER" userId="c0c8f9c914bbc382" providerId="LiveId" clId="{B3AA609C-AAEE-4412-9D9D-C26D358E9ACF}" dt="2023-03-13T13:10:36.916" v="78" actId="478"/>
          <ac:picMkLst>
            <pc:docMk/>
            <pc:sldMk cId="1699053586" sldId="328"/>
            <ac:picMk id="15" creationId="{00000000-0000-0000-0000-000000000000}"/>
          </ac:picMkLst>
        </pc:picChg>
        <pc:picChg chg="del">
          <ac:chgData name="Elodie TERRIER" userId="c0c8f9c914bbc382" providerId="LiveId" clId="{B3AA609C-AAEE-4412-9D9D-C26D358E9ACF}" dt="2023-03-13T13:10:37.916" v="80" actId="478"/>
          <ac:picMkLst>
            <pc:docMk/>
            <pc:sldMk cId="1699053586" sldId="328"/>
            <ac:picMk id="16" creationId="{00000000-0000-0000-0000-000000000000}"/>
          </ac:picMkLst>
        </pc:picChg>
      </pc:sldChg>
      <pc:sldChg chg="add del">
        <pc:chgData name="Elodie TERRIER" userId="c0c8f9c914bbc382" providerId="LiveId" clId="{B3AA609C-AAEE-4412-9D9D-C26D358E9ACF}" dt="2023-03-13T13:11:11.994" v="84"/>
        <pc:sldMkLst>
          <pc:docMk/>
          <pc:sldMk cId="1161579841" sldId="329"/>
        </pc:sldMkLst>
      </pc:sldChg>
      <pc:sldChg chg="addSp modSp new mod">
        <pc:chgData name="Elodie TERRIER" userId="c0c8f9c914bbc382" providerId="LiveId" clId="{B3AA609C-AAEE-4412-9D9D-C26D358E9ACF}" dt="2023-03-15T07:38:13.959" v="106" actId="732"/>
        <pc:sldMkLst>
          <pc:docMk/>
          <pc:sldMk cId="3671657796" sldId="329"/>
        </pc:sldMkLst>
        <pc:picChg chg="add mod modCrop">
          <ac:chgData name="Elodie TERRIER" userId="c0c8f9c914bbc382" providerId="LiveId" clId="{B3AA609C-AAEE-4412-9D9D-C26D358E9ACF}" dt="2023-03-15T07:38:13.959" v="106" actId="732"/>
          <ac:picMkLst>
            <pc:docMk/>
            <pc:sldMk cId="3671657796" sldId="329"/>
            <ac:picMk id="5" creationId="{6BF486C2-B9E4-C87A-3B85-0D8CA35C2020}"/>
          </ac:picMkLst>
        </pc:picChg>
      </pc:sldChg>
      <pc:sldChg chg="addSp modSp new mod">
        <pc:chgData name="Elodie TERRIER" userId="c0c8f9c914bbc382" providerId="LiveId" clId="{B3AA609C-AAEE-4412-9D9D-C26D358E9ACF}" dt="2023-03-15T07:38:45.797" v="114" actId="1076"/>
        <pc:sldMkLst>
          <pc:docMk/>
          <pc:sldMk cId="3455756656" sldId="330"/>
        </pc:sldMkLst>
        <pc:picChg chg="add mod modCrop">
          <ac:chgData name="Elodie TERRIER" userId="c0c8f9c914bbc382" providerId="LiveId" clId="{B3AA609C-AAEE-4412-9D9D-C26D358E9ACF}" dt="2023-03-15T07:38:45.797" v="114" actId="1076"/>
          <ac:picMkLst>
            <pc:docMk/>
            <pc:sldMk cId="3455756656" sldId="330"/>
            <ac:picMk id="5" creationId="{9BC306DB-08EB-62B9-EBD9-94B488E5762A}"/>
          </ac:picMkLst>
        </pc:picChg>
      </pc:sldChg>
      <pc:sldChg chg="addSp modSp new mod">
        <pc:chgData name="Elodie TERRIER" userId="c0c8f9c914bbc382" providerId="LiveId" clId="{B3AA609C-AAEE-4412-9D9D-C26D358E9ACF}" dt="2023-03-15T07:39:47.389" v="126" actId="1076"/>
        <pc:sldMkLst>
          <pc:docMk/>
          <pc:sldMk cId="722393405" sldId="331"/>
        </pc:sldMkLst>
        <pc:picChg chg="add mod modCrop">
          <ac:chgData name="Elodie TERRIER" userId="c0c8f9c914bbc382" providerId="LiveId" clId="{B3AA609C-AAEE-4412-9D9D-C26D358E9ACF}" dt="2023-03-15T07:39:47.389" v="126" actId="1076"/>
          <ac:picMkLst>
            <pc:docMk/>
            <pc:sldMk cId="722393405" sldId="331"/>
            <ac:picMk id="5" creationId="{DD59D7C6-EAFC-FE00-C073-60873F584B4A}"/>
          </ac:picMkLst>
        </pc:picChg>
      </pc:sldChg>
      <pc:sldChg chg="addSp delSp modSp new mod">
        <pc:chgData name="Elodie TERRIER" userId="c0c8f9c914bbc382" providerId="LiveId" clId="{B3AA609C-AAEE-4412-9D9D-C26D358E9ACF}" dt="2023-03-15T07:44:39.834" v="136" actId="1076"/>
        <pc:sldMkLst>
          <pc:docMk/>
          <pc:sldMk cId="3751862669" sldId="332"/>
        </pc:sldMkLst>
        <pc:spChg chg="del">
          <ac:chgData name="Elodie TERRIER" userId="c0c8f9c914bbc382" providerId="LiveId" clId="{B3AA609C-AAEE-4412-9D9D-C26D358E9ACF}" dt="2023-03-15T07:44:36.884" v="135" actId="478"/>
          <ac:spMkLst>
            <pc:docMk/>
            <pc:sldMk cId="3751862669" sldId="332"/>
            <ac:spMk id="2" creationId="{E3E734BE-1B78-C29F-BA08-AED254B46506}"/>
          </ac:spMkLst>
        </pc:spChg>
        <pc:spChg chg="del">
          <ac:chgData name="Elodie TERRIER" userId="c0c8f9c914bbc382" providerId="LiveId" clId="{B3AA609C-AAEE-4412-9D9D-C26D358E9ACF}" dt="2023-03-15T07:44:30.951" v="133" actId="478"/>
          <ac:spMkLst>
            <pc:docMk/>
            <pc:sldMk cId="3751862669" sldId="332"/>
            <ac:spMk id="3" creationId="{D88970D9-12EE-E9AC-EBB2-187E74C9A1C8}"/>
          </ac:spMkLst>
        </pc:spChg>
        <pc:spChg chg="del">
          <ac:chgData name="Elodie TERRIER" userId="c0c8f9c914bbc382" providerId="LiveId" clId="{B3AA609C-AAEE-4412-9D9D-C26D358E9ACF}" dt="2023-03-15T07:44:31.599" v="134" actId="478"/>
          <ac:spMkLst>
            <pc:docMk/>
            <pc:sldMk cId="3751862669" sldId="332"/>
            <ac:spMk id="4" creationId="{59AE6159-79A0-5228-CCF5-7EB06F0BE1E5}"/>
          </ac:spMkLst>
        </pc:spChg>
        <pc:picChg chg="add mod modCrop">
          <ac:chgData name="Elodie TERRIER" userId="c0c8f9c914bbc382" providerId="LiveId" clId="{B3AA609C-AAEE-4412-9D9D-C26D358E9ACF}" dt="2023-03-15T07:44:39.834" v="136" actId="1076"/>
          <ac:picMkLst>
            <pc:docMk/>
            <pc:sldMk cId="3751862669" sldId="332"/>
            <ac:picMk id="6" creationId="{80AB5D44-9EC7-0548-DD9C-B02FEABFB29A}"/>
          </ac:picMkLst>
        </pc:picChg>
      </pc:sldChg>
      <pc:sldChg chg="addSp delSp modSp add mod">
        <pc:chgData name="Elodie TERRIER" userId="c0c8f9c914bbc382" providerId="LiveId" clId="{B3AA609C-AAEE-4412-9D9D-C26D358E9ACF}" dt="2023-03-15T07:48:19.653" v="143" actId="1076"/>
        <pc:sldMkLst>
          <pc:docMk/>
          <pc:sldMk cId="1779284345" sldId="333"/>
        </pc:sldMkLst>
        <pc:picChg chg="add mod modCrop">
          <ac:chgData name="Elodie TERRIER" userId="c0c8f9c914bbc382" providerId="LiveId" clId="{B3AA609C-AAEE-4412-9D9D-C26D358E9ACF}" dt="2023-03-15T07:48:19.653" v="143" actId="1076"/>
          <ac:picMkLst>
            <pc:docMk/>
            <pc:sldMk cId="1779284345" sldId="333"/>
            <ac:picMk id="3" creationId="{C3ADA252-9F0D-AE0A-EE1A-7014BE5605CD}"/>
          </ac:picMkLst>
        </pc:picChg>
        <pc:picChg chg="del">
          <ac:chgData name="Elodie TERRIER" userId="c0c8f9c914bbc382" providerId="LiveId" clId="{B3AA609C-AAEE-4412-9D9D-C26D358E9ACF}" dt="2023-03-15T07:44:44.278" v="138" actId="478"/>
          <ac:picMkLst>
            <pc:docMk/>
            <pc:sldMk cId="1779284345" sldId="333"/>
            <ac:picMk id="6" creationId="{80AB5D44-9EC7-0548-DD9C-B02FEABFB29A}"/>
          </ac:picMkLst>
        </pc:picChg>
      </pc:sldChg>
      <pc:sldChg chg="addSp delSp modSp add mod">
        <pc:chgData name="Elodie TERRIER" userId="c0c8f9c914bbc382" providerId="LiveId" clId="{B3AA609C-AAEE-4412-9D9D-C26D358E9ACF}" dt="2023-03-15T07:51:19.495" v="151" actId="1076"/>
        <pc:sldMkLst>
          <pc:docMk/>
          <pc:sldMk cId="139425071" sldId="334"/>
        </pc:sldMkLst>
        <pc:picChg chg="del">
          <ac:chgData name="Elodie TERRIER" userId="c0c8f9c914bbc382" providerId="LiveId" clId="{B3AA609C-AAEE-4412-9D9D-C26D358E9ACF}" dt="2023-03-15T07:48:27.445" v="145" actId="478"/>
          <ac:picMkLst>
            <pc:docMk/>
            <pc:sldMk cId="139425071" sldId="334"/>
            <ac:picMk id="3" creationId="{C3ADA252-9F0D-AE0A-EE1A-7014BE5605CD}"/>
          </ac:picMkLst>
        </pc:picChg>
        <pc:picChg chg="add mod modCrop">
          <ac:chgData name="Elodie TERRIER" userId="c0c8f9c914bbc382" providerId="LiveId" clId="{B3AA609C-AAEE-4412-9D9D-C26D358E9ACF}" dt="2023-03-15T07:51:19.495" v="151" actId="1076"/>
          <ac:picMkLst>
            <pc:docMk/>
            <pc:sldMk cId="139425071" sldId="334"/>
            <ac:picMk id="4" creationId="{9FD0092B-50CF-CCCC-CC71-F2B9199CEECD}"/>
          </ac:picMkLst>
        </pc:picChg>
      </pc:sldChg>
      <pc:sldChg chg="addSp delSp modSp add mod">
        <pc:chgData name="Elodie TERRIER" userId="c0c8f9c914bbc382" providerId="LiveId" clId="{B3AA609C-AAEE-4412-9D9D-C26D358E9ACF}" dt="2023-03-15T07:53:09.139" v="158" actId="1076"/>
        <pc:sldMkLst>
          <pc:docMk/>
          <pc:sldMk cId="3440714405" sldId="335"/>
        </pc:sldMkLst>
        <pc:picChg chg="add mod modCrop">
          <ac:chgData name="Elodie TERRIER" userId="c0c8f9c914bbc382" providerId="LiveId" clId="{B3AA609C-AAEE-4412-9D9D-C26D358E9ACF}" dt="2023-03-15T07:53:09.139" v="158" actId="1076"/>
          <ac:picMkLst>
            <pc:docMk/>
            <pc:sldMk cId="3440714405" sldId="335"/>
            <ac:picMk id="3" creationId="{43DAF1D0-C0C1-0B79-264A-71770BA582EC}"/>
          </ac:picMkLst>
        </pc:picChg>
        <pc:picChg chg="del">
          <ac:chgData name="Elodie TERRIER" userId="c0c8f9c914bbc382" providerId="LiveId" clId="{B3AA609C-AAEE-4412-9D9D-C26D358E9ACF}" dt="2023-03-15T07:51:24.433" v="153" actId="478"/>
          <ac:picMkLst>
            <pc:docMk/>
            <pc:sldMk cId="3440714405" sldId="335"/>
            <ac:picMk id="4" creationId="{9FD0092B-50CF-CCCC-CC71-F2B9199CEECD}"/>
          </ac:picMkLst>
        </pc:picChg>
      </pc:sldChg>
      <pc:sldChg chg="addSp delSp modSp new mod">
        <pc:chgData name="Elodie TERRIER" userId="c0c8f9c914bbc382" providerId="LiveId" clId="{B3AA609C-AAEE-4412-9D9D-C26D358E9ACF}" dt="2023-03-17T13:32:22.096" v="311" actId="20577"/>
        <pc:sldMkLst>
          <pc:docMk/>
          <pc:sldMk cId="3045570287" sldId="336"/>
        </pc:sldMkLst>
        <pc:spChg chg="del">
          <ac:chgData name="Elodie TERRIER" userId="c0c8f9c914bbc382" providerId="LiveId" clId="{B3AA609C-AAEE-4412-9D9D-C26D358E9ACF}" dt="2023-03-15T15:09:22.599" v="160" actId="478"/>
          <ac:spMkLst>
            <pc:docMk/>
            <pc:sldMk cId="3045570287" sldId="336"/>
            <ac:spMk id="2" creationId="{41407E82-99B0-CB11-AB43-20EA3B6212D9}"/>
          </ac:spMkLst>
        </pc:spChg>
        <pc:spChg chg="mod">
          <ac:chgData name="Elodie TERRIER" userId="c0c8f9c914bbc382" providerId="LiveId" clId="{B3AA609C-AAEE-4412-9D9D-C26D358E9ACF}" dt="2023-03-15T15:09:44.812" v="205" actId="14100"/>
          <ac:spMkLst>
            <pc:docMk/>
            <pc:sldMk cId="3045570287" sldId="336"/>
            <ac:spMk id="3" creationId="{81026591-D5FD-D7DF-7C5B-9C8DC8FB627B}"/>
          </ac:spMkLst>
        </pc:spChg>
        <pc:spChg chg="add mod">
          <ac:chgData name="Elodie TERRIER" userId="c0c8f9c914bbc382" providerId="LiveId" clId="{B3AA609C-AAEE-4412-9D9D-C26D358E9ACF}" dt="2023-03-17T13:32:22.096" v="311" actId="20577"/>
          <ac:spMkLst>
            <pc:docMk/>
            <pc:sldMk cId="3045570287" sldId="336"/>
            <ac:spMk id="5" creationId="{410BA7DA-C9E3-3B1A-5E38-E8B9DDD3582D}"/>
          </ac:spMkLst>
        </pc:spChg>
        <pc:spChg chg="add mod">
          <ac:chgData name="Elodie TERRIER" userId="c0c8f9c914bbc382" providerId="LiveId" clId="{B3AA609C-AAEE-4412-9D9D-C26D358E9ACF}" dt="2023-03-16T12:51:00.013" v="206"/>
          <ac:spMkLst>
            <pc:docMk/>
            <pc:sldMk cId="3045570287" sldId="336"/>
            <ac:spMk id="6" creationId="{19A046A2-B2C5-DEBC-CB58-32500EE31A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82B0F-385A-4DE5-A7F1-1BEAF47D4E4D}" type="datetimeFigureOut">
              <a:rPr lang="fr-FR" smtClean="0"/>
              <a:t>17/03/2023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9C664-269E-4B71-844A-3ECF66C7F8D4}" type="slidenum">
              <a:rPr lang="fr-FR" smtClean="0"/>
              <a:t>‹N°›</a:t>
            </a:fld>
            <a:endParaRPr lang="fr-FR" dirty="0"/>
          </a:p>
        </p:txBody>
      </p:sp>
    </p:spTree>
    <p:extLst>
      <p:ext uri="{BB962C8B-B14F-4D97-AF65-F5344CB8AC3E}">
        <p14:creationId xmlns:p14="http://schemas.microsoft.com/office/powerpoint/2010/main" val="378076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pett.f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pett.f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pett.f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99C664-269E-4B71-844A-3ECF66C7F8D4}" type="slidenum">
              <a:rPr lang="fr-FR" smtClean="0"/>
              <a:t>2</a:t>
            </a:fld>
            <a:endParaRPr lang="fr-FR" dirty="0"/>
          </a:p>
        </p:txBody>
      </p:sp>
    </p:spTree>
    <p:extLst>
      <p:ext uri="{BB962C8B-B14F-4D97-AF65-F5344CB8AC3E}">
        <p14:creationId xmlns:p14="http://schemas.microsoft.com/office/powerpoint/2010/main" val="720571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99C664-269E-4B71-844A-3ECF66C7F8D4}" type="slidenum">
              <a:rPr lang="fr-FR" smtClean="0"/>
              <a:t>21</a:t>
            </a:fld>
            <a:endParaRPr lang="fr-FR" dirty="0"/>
          </a:p>
        </p:txBody>
      </p:sp>
    </p:spTree>
    <p:extLst>
      <p:ext uri="{BB962C8B-B14F-4D97-AF65-F5344CB8AC3E}">
        <p14:creationId xmlns:p14="http://schemas.microsoft.com/office/powerpoint/2010/main" val="2832487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JM</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9C664-269E-4B71-844A-3ECF66C7F8D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87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fontAlgn="base"/>
            <a:r>
              <a:rPr lang="fr-FR" dirty="0"/>
              <a:t>NB</a:t>
            </a:r>
          </a:p>
          <a:p>
            <a:pPr fontAlgn="base"/>
            <a:r>
              <a:rPr lang="fr-FR" dirty="0"/>
              <a:t>LUA : </a:t>
            </a:r>
            <a:r>
              <a:rPr lang="fr-FR" sz="1200" b="1" kern="1200" cap="all" dirty="0">
                <a:solidFill>
                  <a:schemeClr val="tx1"/>
                </a:solidFill>
                <a:effectLst/>
                <a:latin typeface="+mn-lt"/>
                <a:ea typeface="+mn-ea"/>
                <a:cs typeface="+mn-cs"/>
              </a:rPr>
              <a:t>LES AVANTAGES POUR LES EMPLOYEURS :</a:t>
            </a:r>
          </a:p>
          <a:p>
            <a:pPr fontAlgn="base"/>
            <a:r>
              <a:rPr lang="fr-FR" sz="1200" b="0" i="0" kern="1200" dirty="0">
                <a:solidFill>
                  <a:schemeClr val="tx1"/>
                </a:solidFill>
                <a:effectLst/>
                <a:latin typeface="+mn-lt"/>
                <a:ea typeface="+mn-ea"/>
                <a:cs typeface="+mn-cs"/>
              </a:rPr>
              <a:t>La complémentarité des deux réseaux pour faciliter les recrutements et les sécuriser</a:t>
            </a:r>
          </a:p>
          <a:p>
            <a:pPr fontAlgn="base"/>
            <a:r>
              <a:rPr lang="fr-FR" sz="1200" b="0" i="0" kern="1200" dirty="0">
                <a:solidFill>
                  <a:schemeClr val="tx1"/>
                </a:solidFill>
                <a:effectLst/>
                <a:latin typeface="+mn-lt"/>
                <a:ea typeface="+mn-ea"/>
                <a:cs typeface="+mn-cs"/>
              </a:rPr>
              <a:t>Un point d’entrée unique pour des démarches simplifiées</a:t>
            </a:r>
          </a:p>
          <a:p>
            <a:pPr fontAlgn="base"/>
            <a:r>
              <a:rPr lang="fr-FR" sz="1200" b="0" i="0" kern="1200" dirty="0">
                <a:solidFill>
                  <a:schemeClr val="tx1"/>
                </a:solidFill>
                <a:effectLst/>
                <a:latin typeface="+mn-lt"/>
                <a:ea typeface="+mn-ea"/>
                <a:cs typeface="+mn-cs"/>
              </a:rPr>
              <a:t>Une expertise pe ET CE mobilisable lors de tout recrutement ou d’un besoin de maintien dans l’emploi https://www.cheops-ops.org/actualites/reseau/2021/rapprochement-pole-emploi-cap-emploi-le-lieu-unique-d%E2%80%99accompagnement-,-un-acces-a-un-service-simplifie-et-ameliore-pour-lemploi-des-personnes-en-situation-de-handicap.html</a:t>
            </a:r>
          </a:p>
          <a:p>
            <a:pPr fontAlgn="base"/>
            <a:endParaRPr lang="fr-FR" sz="1200" b="0" i="0" kern="1200" dirty="0">
              <a:solidFill>
                <a:schemeClr val="tx1"/>
              </a:solidFill>
              <a:effectLst/>
              <a:latin typeface="+mn-lt"/>
              <a:ea typeface="+mn-ea"/>
              <a:cs typeface="+mn-cs"/>
            </a:endParaRPr>
          </a:p>
          <a:p>
            <a:pPr fontAlgn="base"/>
            <a:r>
              <a:rPr lang="fr-FR" sz="1200" b="0" i="0" kern="1200" dirty="0">
                <a:solidFill>
                  <a:schemeClr val="tx1"/>
                </a:solidFill>
                <a:effectLst/>
                <a:latin typeface="+mn-lt"/>
                <a:ea typeface="+mn-ea"/>
                <a:cs typeface="+mn-cs"/>
              </a:rPr>
              <a:t>APEC : Convention de partenariat avec l’Agefiph </a:t>
            </a:r>
            <a:r>
              <a:rPr lang="fr-FR" sz="1200" b="0" i="0" kern="1200" baseline="0" dirty="0">
                <a:solidFill>
                  <a:schemeClr val="tx1"/>
                </a:solidFill>
                <a:effectLst/>
                <a:latin typeface="+mn-lt"/>
                <a:ea typeface="+mn-ea"/>
                <a:cs typeface="+mn-cs"/>
              </a:rPr>
              <a:t> dont axes portant sur :</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Sensibiliser et informer les cadres en emploi, demandeurs d’emploi et étudiants en situation de handicap </a:t>
            </a:r>
          </a:p>
          <a:p>
            <a:r>
              <a:rPr lang="fr-FR" sz="1200" b="0" i="0" u="none" strike="noStrike" kern="1200" baseline="0" dirty="0">
                <a:solidFill>
                  <a:schemeClr val="tx1"/>
                </a:solidFill>
                <a:latin typeface="+mn-lt"/>
                <a:ea typeface="+mn-ea"/>
                <a:cs typeface="+mn-cs"/>
              </a:rPr>
              <a:t>De façon transverse, optimiser le rapprochement des offres et demandes d’emploi </a:t>
            </a:r>
          </a:p>
          <a:p>
            <a:pPr fontAlgn="base"/>
            <a:endParaRPr lang="fr-FR" sz="1200" b="0" i="0" kern="1200" dirty="0">
              <a:solidFill>
                <a:schemeClr val="tx1"/>
              </a:solidFill>
              <a:effectLst/>
              <a:latin typeface="+mn-lt"/>
              <a:ea typeface="+mn-ea"/>
              <a:cs typeface="+mn-cs"/>
            </a:endParaRPr>
          </a:p>
          <a:p>
            <a:pPr fontAlgn="base"/>
            <a:endParaRPr lang="fr-FR" sz="1200" b="0"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23</a:t>
            </a:fld>
            <a:endParaRPr lang="fr-FR" dirty="0"/>
          </a:p>
        </p:txBody>
      </p:sp>
    </p:spTree>
    <p:extLst>
      <p:ext uri="{BB962C8B-B14F-4D97-AF65-F5344CB8AC3E}">
        <p14:creationId xmlns:p14="http://schemas.microsoft.com/office/powerpoint/2010/main" val="318807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fontAlgn="base"/>
            <a:r>
              <a:rPr lang="fr-FR" dirty="0"/>
              <a:t>NB</a:t>
            </a:r>
          </a:p>
          <a:p>
            <a:pPr fontAlgn="base"/>
            <a:r>
              <a:rPr lang="fr-FR" dirty="0"/>
              <a:t>LUA : </a:t>
            </a:r>
            <a:r>
              <a:rPr lang="fr-FR" sz="1200" b="1" kern="1200" cap="all" dirty="0">
                <a:solidFill>
                  <a:schemeClr val="tx1"/>
                </a:solidFill>
                <a:effectLst/>
                <a:latin typeface="+mn-lt"/>
                <a:ea typeface="+mn-ea"/>
                <a:cs typeface="+mn-cs"/>
              </a:rPr>
              <a:t>LES AVANTAGES POUR LES EMPLOYEURS :</a:t>
            </a:r>
          </a:p>
          <a:p>
            <a:pPr fontAlgn="base"/>
            <a:r>
              <a:rPr lang="fr-FR" sz="1200" b="0" i="0" kern="1200" dirty="0">
                <a:solidFill>
                  <a:schemeClr val="tx1"/>
                </a:solidFill>
                <a:effectLst/>
                <a:latin typeface="+mn-lt"/>
                <a:ea typeface="+mn-ea"/>
                <a:cs typeface="+mn-cs"/>
              </a:rPr>
              <a:t>La complémentarité des deux réseaux pour faciliter les recrutements et les sécuriser</a:t>
            </a:r>
          </a:p>
          <a:p>
            <a:pPr fontAlgn="base"/>
            <a:r>
              <a:rPr lang="fr-FR" sz="1200" b="0" i="0" kern="1200" dirty="0">
                <a:solidFill>
                  <a:schemeClr val="tx1"/>
                </a:solidFill>
                <a:effectLst/>
                <a:latin typeface="+mn-lt"/>
                <a:ea typeface="+mn-ea"/>
                <a:cs typeface="+mn-cs"/>
              </a:rPr>
              <a:t>Un point d’entrée unique pour des démarches simplifiées</a:t>
            </a:r>
          </a:p>
          <a:p>
            <a:pPr fontAlgn="base"/>
            <a:r>
              <a:rPr lang="fr-FR" sz="1200" b="0" i="0" kern="1200" dirty="0">
                <a:solidFill>
                  <a:schemeClr val="tx1"/>
                </a:solidFill>
                <a:effectLst/>
                <a:latin typeface="+mn-lt"/>
                <a:ea typeface="+mn-ea"/>
                <a:cs typeface="+mn-cs"/>
              </a:rPr>
              <a:t>Une expertise pe ET CE mobilisable lors de tout recrutement ou d’un besoin de maintien dans l’emploi https://www.cheops-ops.org/actualites/reseau/2021/rapprochement-pole-emploi-cap-emploi-le-lieu-unique-d%E2%80%99accompagnement-,-un-acces-a-un-service-simplifie-et-ameliore-pour-lemploi-des-personnes-en-situation-de-handicap.html</a:t>
            </a:r>
          </a:p>
          <a:p>
            <a:pPr fontAlgn="base"/>
            <a:endParaRPr lang="fr-FR" sz="1200" b="0" i="0" kern="1200" dirty="0">
              <a:solidFill>
                <a:schemeClr val="tx1"/>
              </a:solidFill>
              <a:effectLst/>
              <a:latin typeface="+mn-lt"/>
              <a:ea typeface="+mn-ea"/>
              <a:cs typeface="+mn-cs"/>
            </a:endParaRPr>
          </a:p>
          <a:p>
            <a:pPr fontAlgn="base"/>
            <a:r>
              <a:rPr lang="fr-FR" sz="1200" b="0" i="0" kern="1200" dirty="0">
                <a:solidFill>
                  <a:schemeClr val="tx1"/>
                </a:solidFill>
                <a:effectLst/>
                <a:latin typeface="+mn-lt"/>
                <a:ea typeface="+mn-ea"/>
                <a:cs typeface="+mn-cs"/>
              </a:rPr>
              <a:t>APEC : Convention de partenariat avec l’Agefiph </a:t>
            </a:r>
            <a:r>
              <a:rPr lang="fr-FR" sz="1200" b="0" i="0" kern="1200" baseline="0" dirty="0">
                <a:solidFill>
                  <a:schemeClr val="tx1"/>
                </a:solidFill>
                <a:effectLst/>
                <a:latin typeface="+mn-lt"/>
                <a:ea typeface="+mn-ea"/>
                <a:cs typeface="+mn-cs"/>
              </a:rPr>
              <a:t> dont axes portant sur :</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Sensibiliser et informer les cadres en emploi, demandeurs d’emploi et étudiants en situation de handicap </a:t>
            </a:r>
          </a:p>
          <a:p>
            <a:r>
              <a:rPr lang="fr-FR" sz="1200" b="0" i="0" u="none" strike="noStrike" kern="1200" baseline="0" dirty="0">
                <a:solidFill>
                  <a:schemeClr val="tx1"/>
                </a:solidFill>
                <a:latin typeface="+mn-lt"/>
                <a:ea typeface="+mn-ea"/>
                <a:cs typeface="+mn-cs"/>
              </a:rPr>
              <a:t>De façon transverse, optimiser le rapprochement des offres et demandes d’emploi </a:t>
            </a:r>
          </a:p>
          <a:p>
            <a:pPr fontAlgn="base"/>
            <a:endParaRPr lang="fr-FR" sz="1200" b="0" i="0" kern="1200" dirty="0">
              <a:solidFill>
                <a:schemeClr val="tx1"/>
              </a:solidFill>
              <a:effectLst/>
              <a:latin typeface="+mn-lt"/>
              <a:ea typeface="+mn-ea"/>
              <a:cs typeface="+mn-cs"/>
            </a:endParaRPr>
          </a:p>
          <a:p>
            <a:pPr fontAlgn="base"/>
            <a:endParaRPr lang="fr-FR" sz="1200" b="0"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24</a:t>
            </a:fld>
            <a:endParaRPr lang="fr-FR" dirty="0"/>
          </a:p>
        </p:txBody>
      </p:sp>
    </p:spTree>
    <p:extLst>
      <p:ext uri="{BB962C8B-B14F-4D97-AF65-F5344CB8AC3E}">
        <p14:creationId xmlns:p14="http://schemas.microsoft.com/office/powerpoint/2010/main" val="519748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NB</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L’Etat, Pôle emploi, Chéops, l’UNML, l’APEC, l’Agefiph, l’UNEA, Prism’emploi, AKTO le FASTT et l’OIR ont signé une convention cadre pour le recrutement et l’insertion des personnes handicapées dans le travail temporaire le 24 septembre 2019.</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a:t>
            </a:r>
            <a:r>
              <a:rPr lang="fr-FR" sz="1200" u="none" strike="noStrike" kern="1200" dirty="0">
                <a:solidFill>
                  <a:schemeClr val="tx1"/>
                </a:solidFill>
                <a:effectLst/>
                <a:latin typeface="+mn-lt"/>
                <a:ea typeface="+mn-ea"/>
                <a:cs typeface="+mn-cs"/>
                <a:hlinkClick r:id="rId3"/>
              </a:rPr>
              <a:t>Fonds Professionnel pour l’Emploi dans le Travail Temporaire</a:t>
            </a:r>
            <a:r>
              <a:rPr lang="fr-FR" sz="1200" kern="1200" dirty="0">
                <a:solidFill>
                  <a:schemeClr val="tx1"/>
                </a:solidFill>
                <a:effectLst/>
                <a:latin typeface="+mn-lt"/>
                <a:ea typeface="+mn-ea"/>
                <a:cs typeface="+mn-cs"/>
              </a:rPr>
              <a:t> (FPE TT) intervient sur le champ de la formation et de l’emploi au profit des publics intérimaires et des demandeurs d’emploi. Il a pour mission de développer toutes actions ou ingénieries spécifiques permettant le développement des compétences et l’accès à l’emploi des salariés intérimaires et demandeurs d’emploi, quels que soient leurs niveaux et leurs expériences.</a:t>
            </a:r>
          </a:p>
          <a:p>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La branche du travail temporaire a souhaité renforcer l’accompagnement des salariés intérimaires victimes d’un accident du travail, de trajet, ou d’une maladie professionnelle dans leur reconversion professionnelle par la mise en place de deux dispositifs spécifiques financés par le FPETT déployés avec l’appui du FASTT : </a:t>
            </a:r>
          </a:p>
          <a:p>
            <a:pPr lvl="0"/>
            <a:r>
              <a:rPr lang="fr-FR" sz="1200" dirty="0">
                <a:latin typeface="Calibri" panose="020F0502020204030204" pitchFamily="34" charset="0"/>
                <a:cs typeface="Calibri" panose="020F0502020204030204" pitchFamily="34" charset="0"/>
              </a:rPr>
              <a:t>Le bilan de Reconversion : dispositif d’accompagnement ayant pour objectif d’impulser une réflexion sur les perspectives du retour à l’emploi dans le respect des problématiques médico-sociales du salarié intérimaire et du rythme des soins.</a:t>
            </a:r>
          </a:p>
          <a:p>
            <a:pPr lvl="0"/>
            <a:r>
              <a:rPr lang="fr-FR" sz="1200" dirty="0">
                <a:latin typeface="Calibri" panose="020F0502020204030204" pitchFamily="34" charset="0"/>
                <a:cs typeface="Calibri" panose="020F0502020204030204" pitchFamily="34" charset="0"/>
              </a:rPr>
              <a:t>Le Contrat d’Alternance de Reconversion (CAR) : prise en compte des aptitudes et problématiques des publics dans le cadre d’un contrat en alternance spécifique.</a:t>
            </a:r>
          </a:p>
          <a:p>
            <a:endParaRPr lang="fr-FR" dirty="0"/>
          </a:p>
          <a:p>
            <a:r>
              <a:rPr lang="fr-FR" dirty="0"/>
              <a:t>Le partenariat avec AKTO visant à informer/sensibiliser</a:t>
            </a:r>
            <a:r>
              <a:rPr lang="fr-FR" baseline="0" dirty="0"/>
              <a:t> et </a:t>
            </a:r>
            <a:r>
              <a:rPr lang="fr-FR" dirty="0"/>
              <a:t>développer les collaborations entre le SPE et les Agences d’emploi </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25</a:t>
            </a:fld>
            <a:endParaRPr lang="fr-FR" dirty="0"/>
          </a:p>
        </p:txBody>
      </p:sp>
    </p:spTree>
    <p:extLst>
      <p:ext uri="{BB962C8B-B14F-4D97-AF65-F5344CB8AC3E}">
        <p14:creationId xmlns:p14="http://schemas.microsoft.com/office/powerpoint/2010/main" val="22683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NB</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L’Etat, Pôle emploi, Chéops, l’UNML, l’APEC, l’Agefiph, l’UNEA, Prism’emploi, AKTO le FASTT et l’OIR ont signé une convention cadre pour le recrutement et l’insertion des personnes handicapées dans le travail temporaire le 24 septembre 2019.</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a:t>
            </a:r>
            <a:r>
              <a:rPr lang="fr-FR" sz="1200" u="none" strike="noStrike" kern="1200" dirty="0">
                <a:solidFill>
                  <a:schemeClr val="tx1"/>
                </a:solidFill>
                <a:effectLst/>
                <a:latin typeface="+mn-lt"/>
                <a:ea typeface="+mn-ea"/>
                <a:cs typeface="+mn-cs"/>
                <a:hlinkClick r:id="rId3"/>
              </a:rPr>
              <a:t>Fonds Professionnel pour l’Emploi dans le Travail Temporaire</a:t>
            </a:r>
            <a:r>
              <a:rPr lang="fr-FR" sz="1200" kern="1200" dirty="0">
                <a:solidFill>
                  <a:schemeClr val="tx1"/>
                </a:solidFill>
                <a:effectLst/>
                <a:latin typeface="+mn-lt"/>
                <a:ea typeface="+mn-ea"/>
                <a:cs typeface="+mn-cs"/>
              </a:rPr>
              <a:t> (FPE TT) intervient sur le champ de la formation et de l’emploi au profit des publics intérimaires et des demandeurs d’emploi. Il a pour mission de développer toutes actions ou ingénieries spécifiques permettant le développement des compétences et l’accès à l’emploi des salariés intérimaires et demandeurs d’emploi, quels que soient leurs niveaux et leurs expériences.</a:t>
            </a:r>
          </a:p>
          <a:p>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La branche du travail temporaire a souhaité renforcer l’accompagnement des salariés intérimaires victimes d’un accident du travail, de trajet, ou d’une maladie professionnelle dans leur reconversion professionnelle par la mise en place de deux dispositifs spécifiques financés par le FPETT déployés avec l’appui du FASTT : </a:t>
            </a:r>
          </a:p>
          <a:p>
            <a:pPr lvl="0"/>
            <a:r>
              <a:rPr lang="fr-FR" sz="1200" dirty="0">
                <a:latin typeface="Calibri" panose="020F0502020204030204" pitchFamily="34" charset="0"/>
                <a:cs typeface="Calibri" panose="020F0502020204030204" pitchFamily="34" charset="0"/>
              </a:rPr>
              <a:t>Le bilan de Reconversion : dispositif d’accompagnement ayant pour objectif d’impulser une réflexion sur les perspectives du retour à l’emploi dans le respect des problématiques médico-sociales du salarié intérimaire et du rythme des soins.</a:t>
            </a:r>
          </a:p>
          <a:p>
            <a:pPr lvl="0"/>
            <a:r>
              <a:rPr lang="fr-FR" sz="1200" dirty="0">
                <a:latin typeface="Calibri" panose="020F0502020204030204" pitchFamily="34" charset="0"/>
                <a:cs typeface="Calibri" panose="020F0502020204030204" pitchFamily="34" charset="0"/>
              </a:rPr>
              <a:t>Le Contrat d’Alternance de Reconversion (CAR) : prise en compte des aptitudes et problématiques des publics dans le cadre d’un contrat en alternance spécifique.</a:t>
            </a:r>
          </a:p>
          <a:p>
            <a:endParaRPr lang="fr-FR" dirty="0"/>
          </a:p>
          <a:p>
            <a:r>
              <a:rPr lang="fr-FR" dirty="0"/>
              <a:t>Le partenariat avec AKTO visant à informer/sensibiliser</a:t>
            </a:r>
            <a:r>
              <a:rPr lang="fr-FR" baseline="0" dirty="0"/>
              <a:t> et </a:t>
            </a:r>
            <a:r>
              <a:rPr lang="fr-FR" dirty="0"/>
              <a:t>développer les collaborations entre le SPE et les Agences d’emploi </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26</a:t>
            </a:fld>
            <a:endParaRPr lang="fr-FR" dirty="0"/>
          </a:p>
        </p:txBody>
      </p:sp>
    </p:spTree>
    <p:extLst>
      <p:ext uri="{BB962C8B-B14F-4D97-AF65-F5344CB8AC3E}">
        <p14:creationId xmlns:p14="http://schemas.microsoft.com/office/powerpoint/2010/main" val="3236398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NB</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L’Etat, Pôle emploi, Chéops, l’UNML, l’APEC, l’Agefiph, l’UNEA, Prism’emploi, AKTO le FASTT et l’OIR ont signé une convention cadre pour le recrutement et l’insertion des personnes handicapées dans le travail temporaire le 24 septembre 2019.</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a:t>
            </a:r>
            <a:r>
              <a:rPr lang="fr-FR" sz="1200" u="none" strike="noStrike" kern="1200" dirty="0">
                <a:solidFill>
                  <a:schemeClr val="tx1"/>
                </a:solidFill>
                <a:effectLst/>
                <a:latin typeface="+mn-lt"/>
                <a:ea typeface="+mn-ea"/>
                <a:cs typeface="+mn-cs"/>
                <a:hlinkClick r:id="rId3"/>
              </a:rPr>
              <a:t>Fonds Professionnel pour l’Emploi dans le Travail Temporaire</a:t>
            </a:r>
            <a:r>
              <a:rPr lang="fr-FR" sz="1200" kern="1200" dirty="0">
                <a:solidFill>
                  <a:schemeClr val="tx1"/>
                </a:solidFill>
                <a:effectLst/>
                <a:latin typeface="+mn-lt"/>
                <a:ea typeface="+mn-ea"/>
                <a:cs typeface="+mn-cs"/>
              </a:rPr>
              <a:t> (FPE TT) intervient sur le champ de la formation et de l’emploi au profit des publics intérimaires et des demandeurs d’emploi. Il a pour mission de développer toutes actions ou ingénieries spécifiques permettant le développement des compétences et l’accès à l’emploi des salariés intérimaires et demandeurs d’emploi, quels que soient leurs niveaux et leurs expériences.</a:t>
            </a:r>
          </a:p>
          <a:p>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La branche du travail temporaire a souhaité renforcer l’accompagnement des salariés intérimaires victimes d’un accident du travail, de trajet, ou d’une maladie professionnelle dans leur reconversion professionnelle par la mise en place de deux dispositifs spécifiques financés par le FPETT déployés avec l’appui du FASTT : </a:t>
            </a:r>
          </a:p>
          <a:p>
            <a:pPr lvl="0"/>
            <a:r>
              <a:rPr lang="fr-FR" sz="1200" dirty="0">
                <a:latin typeface="Calibri" panose="020F0502020204030204" pitchFamily="34" charset="0"/>
                <a:cs typeface="Calibri" panose="020F0502020204030204" pitchFamily="34" charset="0"/>
              </a:rPr>
              <a:t>Le bilan de Reconversion : dispositif d’accompagnement ayant pour objectif d’impulser une réflexion sur les perspectives du retour à l’emploi dans le respect des problématiques médico-sociales du salarié intérimaire et du rythme des soins.</a:t>
            </a:r>
          </a:p>
          <a:p>
            <a:pPr lvl="0"/>
            <a:r>
              <a:rPr lang="fr-FR" sz="1200" dirty="0">
                <a:latin typeface="Calibri" panose="020F0502020204030204" pitchFamily="34" charset="0"/>
                <a:cs typeface="Calibri" panose="020F0502020204030204" pitchFamily="34" charset="0"/>
              </a:rPr>
              <a:t>Le Contrat d’Alternance de Reconversion (CAR) : prise en compte des aptitudes et problématiques des publics dans le cadre d’un contrat en alternance spécifique.</a:t>
            </a:r>
          </a:p>
          <a:p>
            <a:endParaRPr lang="fr-FR" dirty="0"/>
          </a:p>
          <a:p>
            <a:r>
              <a:rPr lang="fr-FR" dirty="0"/>
              <a:t>Le partenariat avec AKTO visant à informer/sensibiliser</a:t>
            </a:r>
            <a:r>
              <a:rPr lang="fr-FR" baseline="0" dirty="0"/>
              <a:t> et </a:t>
            </a:r>
            <a:r>
              <a:rPr lang="fr-FR" dirty="0"/>
              <a:t>développer les collaborations entre le SPE et les Agences d’emploi </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27</a:t>
            </a:fld>
            <a:endParaRPr lang="fr-FR" dirty="0"/>
          </a:p>
        </p:txBody>
      </p:sp>
    </p:spTree>
    <p:extLst>
      <p:ext uri="{BB962C8B-B14F-4D97-AF65-F5344CB8AC3E}">
        <p14:creationId xmlns:p14="http://schemas.microsoft.com/office/powerpoint/2010/main" val="894092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202124"/>
                </a:solidFill>
                <a:latin typeface="arial" panose="020B0604020202020204" pitchFamily="34" charset="0"/>
              </a:rPr>
              <a:t>Fondation OPTEO ( ADAPEI 12 et 82) </a:t>
            </a:r>
            <a:r>
              <a:rPr lang="fr-FR" sz="1200" dirty="0">
                <a:solidFill>
                  <a:srgbClr val="202124"/>
                </a:solidFill>
                <a:latin typeface="arial" panose="020B0604020202020204" pitchFamily="34" charset="0"/>
              </a:rPr>
              <a:t>couvre les différents âges et degrés de handicap. Elle propose divers types de soutiens et d’accompagnements allant de la petite enfance (CAMSP, SESSAD du Tout Petit) à l’accueil des personnes handicapées mentales âgées (PHMA), en passant par l’éducation spécialisée (IEM, IME et SESSAD), l’accompagnement à l’inclusion éducative (EMAS, unité d’enseignement externalisée), le travail protégé (ESAT et Plateforme emploi accompagné), l’accompagnement à la vie sociale et à l’autonomie (EANM Foyers d’Hébergement, habitat inclusif), l’accompagnement spécialisé pour adultes (EANM-Foyers de vie, MAS, EAM) ainsi qu’une gamme diversifiée de services à domicile (SAVS, SAMSAH, PCPE).</a:t>
            </a:r>
          </a:p>
          <a:p>
            <a:endParaRPr lang="fr-FR" dirty="0"/>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28</a:t>
            </a:fld>
            <a:endParaRPr lang="fr-FR"/>
          </a:p>
        </p:txBody>
      </p:sp>
    </p:spTree>
    <p:extLst>
      <p:ext uri="{BB962C8B-B14F-4D97-AF65-F5344CB8AC3E}">
        <p14:creationId xmlns:p14="http://schemas.microsoft.com/office/powerpoint/2010/main" val="47152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JM</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29</a:t>
            </a:fld>
            <a:endParaRPr lang="fr-FR" dirty="0"/>
          </a:p>
        </p:txBody>
      </p:sp>
    </p:spTree>
    <p:extLst>
      <p:ext uri="{BB962C8B-B14F-4D97-AF65-F5344CB8AC3E}">
        <p14:creationId xmlns:p14="http://schemas.microsoft.com/office/powerpoint/2010/main" val="822443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JM</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30</a:t>
            </a:fld>
            <a:endParaRPr lang="fr-FR" dirty="0"/>
          </a:p>
        </p:txBody>
      </p:sp>
    </p:spTree>
    <p:extLst>
      <p:ext uri="{BB962C8B-B14F-4D97-AF65-F5344CB8AC3E}">
        <p14:creationId xmlns:p14="http://schemas.microsoft.com/office/powerpoint/2010/main" val="261112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99C664-269E-4B71-844A-3ECF66C7F8D4}" type="slidenum">
              <a:rPr lang="fr-FR" smtClean="0"/>
              <a:t>6</a:t>
            </a:fld>
            <a:endParaRPr lang="fr-FR" dirty="0"/>
          </a:p>
        </p:txBody>
      </p:sp>
    </p:spTree>
    <p:extLst>
      <p:ext uri="{BB962C8B-B14F-4D97-AF65-F5344CB8AC3E}">
        <p14:creationId xmlns:p14="http://schemas.microsoft.com/office/powerpoint/2010/main" val="1951698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JM</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31</a:t>
            </a:fld>
            <a:endParaRPr lang="fr-FR" dirty="0"/>
          </a:p>
        </p:txBody>
      </p:sp>
    </p:spTree>
    <p:extLst>
      <p:ext uri="{BB962C8B-B14F-4D97-AF65-F5344CB8AC3E}">
        <p14:creationId xmlns:p14="http://schemas.microsoft.com/office/powerpoint/2010/main" val="1104068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JM</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32</a:t>
            </a:fld>
            <a:endParaRPr lang="fr-FR" dirty="0"/>
          </a:p>
        </p:txBody>
      </p:sp>
    </p:spTree>
    <p:extLst>
      <p:ext uri="{BB962C8B-B14F-4D97-AF65-F5344CB8AC3E}">
        <p14:creationId xmlns:p14="http://schemas.microsoft.com/office/powerpoint/2010/main" val="772430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JM</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33</a:t>
            </a:fld>
            <a:endParaRPr lang="fr-FR" dirty="0"/>
          </a:p>
        </p:txBody>
      </p:sp>
    </p:spTree>
    <p:extLst>
      <p:ext uri="{BB962C8B-B14F-4D97-AF65-F5344CB8AC3E}">
        <p14:creationId xmlns:p14="http://schemas.microsoft.com/office/powerpoint/2010/main" val="3743044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JM</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34</a:t>
            </a:fld>
            <a:endParaRPr lang="fr-FR" dirty="0"/>
          </a:p>
        </p:txBody>
      </p:sp>
    </p:spTree>
    <p:extLst>
      <p:ext uri="{BB962C8B-B14F-4D97-AF65-F5344CB8AC3E}">
        <p14:creationId xmlns:p14="http://schemas.microsoft.com/office/powerpoint/2010/main" val="2529188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JM</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35</a:t>
            </a:fld>
            <a:endParaRPr lang="fr-FR" dirty="0"/>
          </a:p>
        </p:txBody>
      </p:sp>
    </p:spTree>
    <p:extLst>
      <p:ext uri="{BB962C8B-B14F-4D97-AF65-F5344CB8AC3E}">
        <p14:creationId xmlns:p14="http://schemas.microsoft.com/office/powerpoint/2010/main" val="1649740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NB</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36</a:t>
            </a:fld>
            <a:endParaRPr lang="fr-FR" dirty="0"/>
          </a:p>
        </p:txBody>
      </p:sp>
    </p:spTree>
    <p:extLst>
      <p:ext uri="{BB962C8B-B14F-4D97-AF65-F5344CB8AC3E}">
        <p14:creationId xmlns:p14="http://schemas.microsoft.com/office/powerpoint/2010/main" val="680525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NB</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37</a:t>
            </a:fld>
            <a:endParaRPr lang="fr-FR" dirty="0"/>
          </a:p>
        </p:txBody>
      </p:sp>
    </p:spTree>
    <p:extLst>
      <p:ext uri="{BB962C8B-B14F-4D97-AF65-F5344CB8AC3E}">
        <p14:creationId xmlns:p14="http://schemas.microsoft.com/office/powerpoint/2010/main" val="2297668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NB</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38</a:t>
            </a:fld>
            <a:endParaRPr lang="fr-FR" dirty="0"/>
          </a:p>
        </p:txBody>
      </p:sp>
    </p:spTree>
    <p:extLst>
      <p:ext uri="{BB962C8B-B14F-4D97-AF65-F5344CB8AC3E}">
        <p14:creationId xmlns:p14="http://schemas.microsoft.com/office/powerpoint/2010/main" val="4118449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NB</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39</a:t>
            </a:fld>
            <a:endParaRPr lang="fr-FR" dirty="0"/>
          </a:p>
        </p:txBody>
      </p:sp>
    </p:spTree>
    <p:extLst>
      <p:ext uri="{BB962C8B-B14F-4D97-AF65-F5344CB8AC3E}">
        <p14:creationId xmlns:p14="http://schemas.microsoft.com/office/powerpoint/2010/main" val="2350117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NB</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40</a:t>
            </a:fld>
            <a:endParaRPr lang="fr-FR" dirty="0"/>
          </a:p>
        </p:txBody>
      </p:sp>
    </p:spTree>
    <p:extLst>
      <p:ext uri="{BB962C8B-B14F-4D97-AF65-F5344CB8AC3E}">
        <p14:creationId xmlns:p14="http://schemas.microsoft.com/office/powerpoint/2010/main" val="117295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99C664-269E-4B71-844A-3ECF66C7F8D4}" type="slidenum">
              <a:rPr lang="fr-FR" smtClean="0"/>
              <a:t>7</a:t>
            </a:fld>
            <a:endParaRPr lang="fr-FR" dirty="0"/>
          </a:p>
        </p:txBody>
      </p:sp>
    </p:spTree>
    <p:extLst>
      <p:ext uri="{BB962C8B-B14F-4D97-AF65-F5344CB8AC3E}">
        <p14:creationId xmlns:p14="http://schemas.microsoft.com/office/powerpoint/2010/main" val="295773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NB</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41</a:t>
            </a:fld>
            <a:endParaRPr lang="fr-FR" dirty="0"/>
          </a:p>
        </p:txBody>
      </p:sp>
    </p:spTree>
    <p:extLst>
      <p:ext uri="{BB962C8B-B14F-4D97-AF65-F5344CB8AC3E}">
        <p14:creationId xmlns:p14="http://schemas.microsoft.com/office/powerpoint/2010/main" val="3477410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NB</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42</a:t>
            </a:fld>
            <a:endParaRPr lang="fr-FR" dirty="0"/>
          </a:p>
        </p:txBody>
      </p:sp>
    </p:spTree>
    <p:extLst>
      <p:ext uri="{BB962C8B-B14F-4D97-AF65-F5344CB8AC3E}">
        <p14:creationId xmlns:p14="http://schemas.microsoft.com/office/powerpoint/2010/main" val="3212891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NB</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43</a:t>
            </a:fld>
            <a:endParaRPr lang="fr-FR" dirty="0"/>
          </a:p>
        </p:txBody>
      </p:sp>
    </p:spTree>
    <p:extLst>
      <p:ext uri="{BB962C8B-B14F-4D97-AF65-F5344CB8AC3E}">
        <p14:creationId xmlns:p14="http://schemas.microsoft.com/office/powerpoint/2010/main" val="4055338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NB</a:t>
            </a:r>
          </a:p>
          <a:p>
            <a:r>
              <a:rPr lang="fr-FR" dirty="0"/>
              <a:t>Les plateformes emploi accompagné sont porté pour parti par des asso représentatives</a:t>
            </a:r>
            <a:r>
              <a:rPr lang="fr-FR" baseline="0" dirty="0"/>
              <a:t> des PSH (ex ASEI, APF) porteuses de dispositifs d’accompagnement à l’insertion professionnelle, mais également d’EA et/ou ESAT</a:t>
            </a:r>
            <a:endParaRPr lang="fr-FR" dirty="0"/>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44</a:t>
            </a:fld>
            <a:endParaRPr lang="fr-FR" dirty="0"/>
          </a:p>
        </p:txBody>
      </p:sp>
    </p:spTree>
    <p:extLst>
      <p:ext uri="{BB962C8B-B14F-4D97-AF65-F5344CB8AC3E}">
        <p14:creationId xmlns:p14="http://schemas.microsoft.com/office/powerpoint/2010/main" val="4000415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NB</a:t>
            </a:r>
          </a:p>
          <a:p>
            <a:r>
              <a:rPr lang="fr-FR" dirty="0"/>
              <a:t>Les plateformes emploi accompagné sont porté pour parti par des asso représentatives</a:t>
            </a:r>
            <a:r>
              <a:rPr lang="fr-FR" baseline="0" dirty="0"/>
              <a:t> des PSH (ex ASEI, APF) porteuses de dispositifs d’accompagnement à l’insertion professionnelle, mais également d’EA et/ou ESAT</a:t>
            </a:r>
            <a:endParaRPr lang="fr-FR" dirty="0"/>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45</a:t>
            </a:fld>
            <a:endParaRPr lang="fr-FR" dirty="0"/>
          </a:p>
        </p:txBody>
      </p:sp>
    </p:spTree>
    <p:extLst>
      <p:ext uri="{BB962C8B-B14F-4D97-AF65-F5344CB8AC3E}">
        <p14:creationId xmlns:p14="http://schemas.microsoft.com/office/powerpoint/2010/main" val="4218168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99C664-269E-4B71-844A-3ECF66C7F8D4}" type="slidenum">
              <a:rPr lang="fr-FR" smtClean="0"/>
              <a:t>47</a:t>
            </a:fld>
            <a:endParaRPr lang="fr-FR" dirty="0"/>
          </a:p>
        </p:txBody>
      </p:sp>
    </p:spTree>
    <p:extLst>
      <p:ext uri="{BB962C8B-B14F-4D97-AF65-F5344CB8AC3E}">
        <p14:creationId xmlns:p14="http://schemas.microsoft.com/office/powerpoint/2010/main" val="129023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MDD/NB</a:t>
            </a:r>
          </a:p>
          <a:p>
            <a:endParaRPr lang="fr-FR" dirty="0"/>
          </a:p>
          <a:p>
            <a:r>
              <a:rPr lang="fr-FR" dirty="0"/>
              <a:t>/ stages : jeunes de plus de seize ans bénéficiaires de droits à la prestation de compensation du handicap, de l’allocation compensatrice pour tierce personne ou de l’allocation d’éducation de l’enfant handicapé qui disposent d’une convention de stage</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8</a:t>
            </a:fld>
            <a:endParaRPr lang="fr-FR" dirty="0"/>
          </a:p>
        </p:txBody>
      </p:sp>
    </p:spTree>
    <p:extLst>
      <p:ext uri="{BB962C8B-B14F-4D97-AF65-F5344CB8AC3E}">
        <p14:creationId xmlns:p14="http://schemas.microsoft.com/office/powerpoint/2010/main" val="42316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MDD/NB</a:t>
            </a:r>
          </a:p>
          <a:p>
            <a:endParaRPr lang="fr-FR" dirty="0"/>
          </a:p>
          <a:p>
            <a:r>
              <a:rPr lang="fr-FR" dirty="0"/>
              <a:t>/ stages : jeunes de plus de seize ans bénéficiaires de droits à la prestation de compensation du handicap, de l’allocation compensatrice pour tierce personne ou de l’allocation d’éducation de l’enfant handicapé qui disposent d’une convention de stage</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9</a:t>
            </a:fld>
            <a:endParaRPr lang="fr-FR" dirty="0"/>
          </a:p>
        </p:txBody>
      </p:sp>
    </p:spTree>
    <p:extLst>
      <p:ext uri="{BB962C8B-B14F-4D97-AF65-F5344CB8AC3E}">
        <p14:creationId xmlns:p14="http://schemas.microsoft.com/office/powerpoint/2010/main" val="295298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plateformes emploi accompagné sont porté pour parti par des </a:t>
            </a:r>
            <a:r>
              <a:rPr lang="fr-FR" dirty="0" err="1"/>
              <a:t>asso</a:t>
            </a:r>
            <a:r>
              <a:rPr lang="fr-FR" dirty="0"/>
              <a:t> représentatives</a:t>
            </a:r>
            <a:r>
              <a:rPr lang="fr-FR" baseline="0" dirty="0"/>
              <a:t> des PSH (ex ASEI, APF) porteuses de dispositifs d’accompagnement à l’insertion professionnelle, mais également d’EA et/ou ESAT</a:t>
            </a:r>
            <a:endParaRPr lang="fr-FR" dirty="0"/>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10</a:t>
            </a:fld>
            <a:endParaRPr lang="fr-FR"/>
          </a:p>
        </p:txBody>
      </p:sp>
    </p:spTree>
    <p:extLst>
      <p:ext uri="{BB962C8B-B14F-4D97-AF65-F5344CB8AC3E}">
        <p14:creationId xmlns:p14="http://schemas.microsoft.com/office/powerpoint/2010/main" val="5937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99C664-269E-4B71-844A-3ECF66C7F8D4}" type="slidenum">
              <a:rPr lang="fr-FR" smtClean="0"/>
              <a:t>11</a:t>
            </a:fld>
            <a:endParaRPr lang="fr-FR" dirty="0"/>
          </a:p>
        </p:txBody>
      </p:sp>
    </p:spTree>
    <p:extLst>
      <p:ext uri="{BB962C8B-B14F-4D97-AF65-F5344CB8AC3E}">
        <p14:creationId xmlns:p14="http://schemas.microsoft.com/office/powerpoint/2010/main" val="889269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JM</a:t>
            </a:r>
          </a:p>
        </p:txBody>
      </p:sp>
      <p:sp>
        <p:nvSpPr>
          <p:cNvPr id="4" name="Espace réservé du numéro de diapositive 3"/>
          <p:cNvSpPr>
            <a:spLocks noGrp="1"/>
          </p:cNvSpPr>
          <p:nvPr>
            <p:ph type="sldNum" sz="quarter" idx="10"/>
          </p:nvPr>
        </p:nvSpPr>
        <p:spPr/>
        <p:txBody>
          <a:bodyPr/>
          <a:lstStyle/>
          <a:p>
            <a:fld id="{2E99C664-269E-4B71-844A-3ECF66C7F8D4}" type="slidenum">
              <a:rPr lang="fr-FR" smtClean="0"/>
              <a:t>12</a:t>
            </a:fld>
            <a:endParaRPr lang="fr-FR" dirty="0"/>
          </a:p>
        </p:txBody>
      </p:sp>
    </p:spTree>
    <p:extLst>
      <p:ext uri="{BB962C8B-B14F-4D97-AF65-F5344CB8AC3E}">
        <p14:creationId xmlns:p14="http://schemas.microsoft.com/office/powerpoint/2010/main" val="378873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99C664-269E-4B71-844A-3ECF66C7F8D4}" type="slidenum">
              <a:rPr lang="fr-FR" smtClean="0"/>
              <a:t>13</a:t>
            </a:fld>
            <a:endParaRPr lang="fr-FR" dirty="0"/>
          </a:p>
        </p:txBody>
      </p:sp>
    </p:spTree>
    <p:extLst>
      <p:ext uri="{BB962C8B-B14F-4D97-AF65-F5344CB8AC3E}">
        <p14:creationId xmlns:p14="http://schemas.microsoft.com/office/powerpoint/2010/main" val="244470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la présentation">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D7AEDB6D-2DBB-4D70-A885-598CBCC23D4F}"/>
              </a:ext>
            </a:extLst>
          </p:cNvPr>
          <p:cNvGrpSpPr/>
          <p:nvPr userDrawn="1"/>
        </p:nvGrpSpPr>
        <p:grpSpPr>
          <a:xfrm>
            <a:off x="-2" y="1652859"/>
            <a:ext cx="3330223" cy="2651962"/>
            <a:chOff x="-2" y="1652859"/>
            <a:chExt cx="3330222" cy="2651962"/>
          </a:xfrm>
        </p:grpSpPr>
        <p:pic>
          <p:nvPicPr>
            <p:cNvPr id="7" name="Image 6">
              <a:extLst>
                <a:ext uri="{FF2B5EF4-FFF2-40B4-BE49-F238E27FC236}">
                  <a16:creationId xmlns:a16="http://schemas.microsoft.com/office/drawing/2014/main" id="{12A29754-7186-2C47-BAAC-D71F2C987472}"/>
                </a:ext>
              </a:extLst>
            </p:cNvPr>
            <p:cNvPicPr>
              <a:picLocks noChangeAspect="1"/>
            </p:cNvPicPr>
            <p:nvPr userDrawn="1"/>
          </p:nvPicPr>
          <p:blipFill rotWithShape="1">
            <a:blip r:embed="rId2">
              <a:alphaModFix amt="59000"/>
            </a:blip>
            <a:srcRect b="30791"/>
            <a:stretch/>
          </p:blipFill>
          <p:spPr>
            <a:xfrm rot="5400000">
              <a:off x="339128" y="1313729"/>
              <a:ext cx="2651962" cy="3330222"/>
            </a:xfrm>
            <a:prstGeom prst="rect">
              <a:avLst/>
            </a:prstGeom>
          </p:spPr>
        </p:pic>
        <p:pic>
          <p:nvPicPr>
            <p:cNvPr id="8" name="Image 7">
              <a:extLst>
                <a:ext uri="{FF2B5EF4-FFF2-40B4-BE49-F238E27FC236}">
                  <a16:creationId xmlns:a16="http://schemas.microsoft.com/office/drawing/2014/main" id="{1DADF2A2-1D69-674E-80BF-3CDFF1FA8B01}"/>
                </a:ext>
              </a:extLst>
            </p:cNvPr>
            <p:cNvPicPr>
              <a:picLocks noChangeAspect="1"/>
            </p:cNvPicPr>
            <p:nvPr userDrawn="1"/>
          </p:nvPicPr>
          <p:blipFill rotWithShape="1">
            <a:blip r:embed="rId2"/>
            <a:srcRect b="29371"/>
            <a:stretch/>
          </p:blipFill>
          <p:spPr>
            <a:xfrm rot="5400000">
              <a:off x="346808" y="1319457"/>
              <a:ext cx="2463800" cy="3157416"/>
            </a:xfrm>
            <a:prstGeom prst="rect">
              <a:avLst/>
            </a:prstGeom>
          </p:spPr>
        </p:pic>
      </p:grpSp>
      <p:pic>
        <p:nvPicPr>
          <p:cNvPr id="9" name="Image 8">
            <a:extLst>
              <a:ext uri="{FF2B5EF4-FFF2-40B4-BE49-F238E27FC236}">
                <a16:creationId xmlns:a16="http://schemas.microsoft.com/office/drawing/2014/main" id="{8C204612-85DF-5243-A498-BA2A1F4CF4F5}"/>
              </a:ext>
            </a:extLst>
          </p:cNvPr>
          <p:cNvPicPr>
            <a:picLocks noChangeAspect="1"/>
          </p:cNvPicPr>
          <p:nvPr userDrawn="1"/>
        </p:nvPicPr>
        <p:blipFill>
          <a:blip r:embed="rId3"/>
          <a:stretch>
            <a:fillRect/>
          </a:stretch>
        </p:blipFill>
        <p:spPr>
          <a:xfrm rot="16200000">
            <a:off x="2893551" y="1101295"/>
            <a:ext cx="430122" cy="780428"/>
          </a:xfrm>
          <a:prstGeom prst="rect">
            <a:avLst/>
          </a:prstGeom>
        </p:spPr>
      </p:pic>
      <p:pic>
        <p:nvPicPr>
          <p:cNvPr id="10" name="Image 9">
            <a:extLst>
              <a:ext uri="{FF2B5EF4-FFF2-40B4-BE49-F238E27FC236}">
                <a16:creationId xmlns:a16="http://schemas.microsoft.com/office/drawing/2014/main" id="{FC3CDFD9-1615-3140-B5B1-F6F143017204}"/>
              </a:ext>
            </a:extLst>
          </p:cNvPr>
          <p:cNvPicPr>
            <a:picLocks noChangeAspect="1"/>
          </p:cNvPicPr>
          <p:nvPr userDrawn="1"/>
        </p:nvPicPr>
        <p:blipFill>
          <a:blip r:embed="rId3"/>
          <a:stretch>
            <a:fillRect/>
          </a:stretch>
        </p:blipFill>
        <p:spPr>
          <a:xfrm>
            <a:off x="3581402" y="1248322"/>
            <a:ext cx="732183" cy="1328498"/>
          </a:xfrm>
          <a:prstGeom prst="rect">
            <a:avLst/>
          </a:prstGeom>
        </p:spPr>
      </p:pic>
      <p:pic>
        <p:nvPicPr>
          <p:cNvPr id="11" name="Image 10">
            <a:extLst>
              <a:ext uri="{FF2B5EF4-FFF2-40B4-BE49-F238E27FC236}">
                <a16:creationId xmlns:a16="http://schemas.microsoft.com/office/drawing/2014/main" id="{ABC98D65-4CF6-4848-B3BE-35BFB878A827}"/>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0464800" y="167242"/>
            <a:ext cx="1334957" cy="1447744"/>
          </a:xfrm>
          <a:prstGeom prst="rect">
            <a:avLst/>
          </a:prstGeom>
        </p:spPr>
      </p:pic>
      <p:sp>
        <p:nvSpPr>
          <p:cNvPr id="12" name="Titre 11">
            <a:extLst>
              <a:ext uri="{FF2B5EF4-FFF2-40B4-BE49-F238E27FC236}">
                <a16:creationId xmlns:a16="http://schemas.microsoft.com/office/drawing/2014/main" id="{95196ACD-C87F-6A40-90DF-D77EAFAC5695}"/>
              </a:ext>
            </a:extLst>
          </p:cNvPr>
          <p:cNvSpPr>
            <a:spLocks noGrp="1"/>
          </p:cNvSpPr>
          <p:nvPr>
            <p:ph type="title" hasCustomPrompt="1"/>
          </p:nvPr>
        </p:nvSpPr>
        <p:spPr>
          <a:xfrm>
            <a:off x="3690832" y="2782731"/>
            <a:ext cx="7098960" cy="1522090"/>
          </a:xfrm>
          <a:prstGeom prst="rect">
            <a:avLst/>
          </a:prstGeom>
        </p:spPr>
        <p:txBody>
          <a:bodyPr/>
          <a:lstStyle>
            <a:lvl1pPr>
              <a:defRPr sz="5400" b="0">
                <a:latin typeface="+mj-lt"/>
              </a:defRPr>
            </a:lvl1pPr>
          </a:lstStyle>
          <a:p>
            <a:r>
              <a:rPr lang="fr-FR" dirty="0"/>
              <a:t>TITRE DE LA </a:t>
            </a:r>
            <a:br>
              <a:rPr lang="fr-FR" dirty="0"/>
            </a:br>
            <a:r>
              <a:rPr lang="fr-FR" dirty="0"/>
              <a:t>PRÉSENTATION</a:t>
            </a:r>
          </a:p>
        </p:txBody>
      </p:sp>
      <p:pic>
        <p:nvPicPr>
          <p:cNvPr id="2" name="Imag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0533" y="167242"/>
            <a:ext cx="1821003" cy="1285620"/>
          </a:xfrm>
          <a:prstGeom prst="rect">
            <a:avLst/>
          </a:prstGeom>
        </p:spPr>
      </p:pic>
    </p:spTree>
    <p:extLst>
      <p:ext uri="{BB962C8B-B14F-4D97-AF65-F5344CB8AC3E}">
        <p14:creationId xmlns:p14="http://schemas.microsoft.com/office/powerpoint/2010/main" val="329768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act">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C6890FB-38C8-394C-946B-28254183F264}"/>
              </a:ext>
            </a:extLst>
          </p:cNvPr>
          <p:cNvPicPr>
            <a:picLocks noChangeAspect="1"/>
          </p:cNvPicPr>
          <p:nvPr userDrawn="1"/>
        </p:nvPicPr>
        <p:blipFill>
          <a:blip r:embed="rId2"/>
          <a:stretch>
            <a:fillRect/>
          </a:stretch>
        </p:blipFill>
        <p:spPr>
          <a:xfrm>
            <a:off x="1663701" y="1411358"/>
            <a:ext cx="1039743" cy="1886543"/>
          </a:xfrm>
          <a:prstGeom prst="rect">
            <a:avLst/>
          </a:prstGeom>
        </p:spPr>
      </p:pic>
      <p:pic>
        <p:nvPicPr>
          <p:cNvPr id="8" name="Image 7">
            <a:extLst>
              <a:ext uri="{FF2B5EF4-FFF2-40B4-BE49-F238E27FC236}">
                <a16:creationId xmlns:a16="http://schemas.microsoft.com/office/drawing/2014/main" id="{06A057C2-B45F-744A-834B-281579F1E016}"/>
              </a:ext>
            </a:extLst>
          </p:cNvPr>
          <p:cNvPicPr>
            <a:picLocks noChangeAspect="1"/>
          </p:cNvPicPr>
          <p:nvPr userDrawn="1"/>
        </p:nvPicPr>
        <p:blipFill>
          <a:blip r:embed="rId2"/>
          <a:stretch>
            <a:fillRect/>
          </a:stretch>
        </p:blipFill>
        <p:spPr>
          <a:xfrm rot="16200000">
            <a:off x="749512" y="1252518"/>
            <a:ext cx="579030" cy="1050611"/>
          </a:xfrm>
          <a:prstGeom prst="rect">
            <a:avLst/>
          </a:prstGeom>
        </p:spPr>
      </p:pic>
      <p:sp>
        <p:nvSpPr>
          <p:cNvPr id="6" name="Espace réservé du texte 3">
            <a:extLst>
              <a:ext uri="{FF2B5EF4-FFF2-40B4-BE49-F238E27FC236}">
                <a16:creationId xmlns:a16="http://schemas.microsoft.com/office/drawing/2014/main" id="{5E0DE27C-3200-0F45-A0F0-088E3D6171A7}"/>
              </a:ext>
            </a:extLst>
          </p:cNvPr>
          <p:cNvSpPr>
            <a:spLocks noGrp="1"/>
          </p:cNvSpPr>
          <p:nvPr>
            <p:ph type="body" sz="half" idx="10" hasCustomPrompt="1"/>
          </p:nvPr>
        </p:nvSpPr>
        <p:spPr>
          <a:xfrm>
            <a:off x="2484439" y="3429001"/>
            <a:ext cx="7703171" cy="2723323"/>
          </a:xfrm>
          <a:prstGeom prst="rect">
            <a:avLst/>
          </a:prstGeom>
        </p:spPr>
        <p:txBody>
          <a:bodyPr/>
          <a:lstStyle>
            <a:lvl1pPr marL="0" indent="0">
              <a:buNone/>
              <a:defRPr sz="1600" b="0">
                <a:latin typeface="Times"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p:txBody>
      </p:sp>
      <p:pic>
        <p:nvPicPr>
          <p:cNvPr id="9" name="Image 8">
            <a:extLst>
              <a:ext uri="{FF2B5EF4-FFF2-40B4-BE49-F238E27FC236}">
                <a16:creationId xmlns:a16="http://schemas.microsoft.com/office/drawing/2014/main" id="{5A2D2764-F4C5-F642-8450-16248CAB635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0797" y="5837702"/>
            <a:ext cx="1234803" cy="871766"/>
          </a:xfrm>
          <a:prstGeom prst="rect">
            <a:avLst/>
          </a:prstGeom>
        </p:spPr>
      </p:pic>
    </p:spTree>
    <p:extLst>
      <p:ext uri="{BB962C8B-B14F-4D97-AF65-F5344CB8AC3E}">
        <p14:creationId xmlns:p14="http://schemas.microsoft.com/office/powerpoint/2010/main" val="106638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 de présenta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C6890FB-38C8-394C-946B-28254183F264}"/>
              </a:ext>
            </a:extLst>
          </p:cNvPr>
          <p:cNvPicPr>
            <a:picLocks noChangeAspect="1"/>
          </p:cNvPicPr>
          <p:nvPr userDrawn="1"/>
        </p:nvPicPr>
        <p:blipFill>
          <a:blip r:embed="rId2"/>
          <a:stretch>
            <a:fillRect/>
          </a:stretch>
        </p:blipFill>
        <p:spPr>
          <a:xfrm>
            <a:off x="1663701" y="1411358"/>
            <a:ext cx="1039743" cy="1886543"/>
          </a:xfrm>
          <a:prstGeom prst="rect">
            <a:avLst/>
          </a:prstGeom>
        </p:spPr>
      </p:pic>
      <p:pic>
        <p:nvPicPr>
          <p:cNvPr id="8" name="Image 7">
            <a:extLst>
              <a:ext uri="{FF2B5EF4-FFF2-40B4-BE49-F238E27FC236}">
                <a16:creationId xmlns:a16="http://schemas.microsoft.com/office/drawing/2014/main" id="{06A057C2-B45F-744A-834B-281579F1E016}"/>
              </a:ext>
            </a:extLst>
          </p:cNvPr>
          <p:cNvPicPr>
            <a:picLocks noChangeAspect="1"/>
          </p:cNvPicPr>
          <p:nvPr userDrawn="1"/>
        </p:nvPicPr>
        <p:blipFill>
          <a:blip r:embed="rId2"/>
          <a:stretch>
            <a:fillRect/>
          </a:stretch>
        </p:blipFill>
        <p:spPr>
          <a:xfrm rot="16200000">
            <a:off x="749512" y="1252518"/>
            <a:ext cx="579030" cy="1050611"/>
          </a:xfrm>
          <a:prstGeom prst="rect">
            <a:avLst/>
          </a:prstGeom>
        </p:spPr>
      </p:pic>
      <p:sp>
        <p:nvSpPr>
          <p:cNvPr id="10" name="Espace réservé du texte 9">
            <a:extLst>
              <a:ext uri="{FF2B5EF4-FFF2-40B4-BE49-F238E27FC236}">
                <a16:creationId xmlns:a16="http://schemas.microsoft.com/office/drawing/2014/main" id="{0E2CD597-AC4C-C64C-85A3-14C78C108350}"/>
              </a:ext>
            </a:extLst>
          </p:cNvPr>
          <p:cNvSpPr>
            <a:spLocks noGrp="1"/>
          </p:cNvSpPr>
          <p:nvPr>
            <p:ph type="body" sz="quarter" idx="10" hasCustomPrompt="1"/>
          </p:nvPr>
        </p:nvSpPr>
        <p:spPr>
          <a:xfrm>
            <a:off x="2484439" y="3428999"/>
            <a:ext cx="4910276" cy="1242392"/>
          </a:xfrm>
          <a:prstGeom prst="rect">
            <a:avLst/>
          </a:prstGeom>
        </p:spPr>
        <p:txBody>
          <a:bodyPr/>
          <a:lstStyle>
            <a:lvl1pPr marL="0" indent="0">
              <a:buNone/>
              <a:defRPr sz="4000" b="0">
                <a:solidFill>
                  <a:schemeClr val="bg1"/>
                </a:solidFill>
                <a:highlight>
                  <a:srgbClr val="00ADD6"/>
                </a:highlight>
                <a:latin typeface="+mj-lt"/>
              </a:defRPr>
            </a:lvl1pPr>
          </a:lstStyle>
          <a:p>
            <a:pPr lvl="0"/>
            <a:r>
              <a:rPr lang="fr-FR" dirty="0"/>
              <a:t>MERCI DE VOTRE ATTENTION</a:t>
            </a:r>
          </a:p>
        </p:txBody>
      </p:sp>
      <p:pic>
        <p:nvPicPr>
          <p:cNvPr id="6" name="Image 5">
            <a:extLst>
              <a:ext uri="{FF2B5EF4-FFF2-40B4-BE49-F238E27FC236}">
                <a16:creationId xmlns:a16="http://schemas.microsoft.com/office/drawing/2014/main" id="{26CE0A63-4C2A-164A-BDD6-A6BBEE39C7A1}"/>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0797" y="5837702"/>
            <a:ext cx="1234803" cy="871766"/>
          </a:xfrm>
          <a:prstGeom prst="rect">
            <a:avLst/>
          </a:prstGeom>
        </p:spPr>
      </p:pic>
    </p:spTree>
    <p:extLst>
      <p:ext uri="{BB962C8B-B14F-4D97-AF65-F5344CB8AC3E}">
        <p14:creationId xmlns:p14="http://schemas.microsoft.com/office/powerpoint/2010/main" val="3375510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blanch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944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age contenu 1">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9894475" cy="4343400"/>
          </a:xfrm>
          <a:prstGeom prst="rect">
            <a:avLst/>
          </a:prstGeom>
        </p:spPr>
        <p:txBody>
          <a:bodyPr/>
          <a:lstStyle>
            <a:lvl1pPr marL="0" indent="0">
              <a:buNone/>
              <a:defRPr sz="1600" b="0">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34262" y="79607"/>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71077"/>
            <a:ext cx="370030" cy="671395"/>
          </a:xfrm>
          <a:prstGeom prst="rect">
            <a:avLst/>
          </a:prstGeom>
        </p:spPr>
      </p:pic>
      <p:sp>
        <p:nvSpPr>
          <p:cNvPr id="15" name="Espace réservé du contenu 14">
            <a:extLst>
              <a:ext uri="{FF2B5EF4-FFF2-40B4-BE49-F238E27FC236}">
                <a16:creationId xmlns:a16="http://schemas.microsoft.com/office/drawing/2014/main" id="{57C021EE-DB5A-454E-A171-FA60365CFD1E}"/>
              </a:ext>
            </a:extLst>
          </p:cNvPr>
          <p:cNvSpPr>
            <a:spLocks noGrp="1"/>
          </p:cNvSpPr>
          <p:nvPr>
            <p:ph sz="quarter" idx="11" hasCustomPrompt="1"/>
          </p:nvPr>
        </p:nvSpPr>
        <p:spPr>
          <a:xfrm>
            <a:off x="742968" y="264621"/>
            <a:ext cx="3932237" cy="740230"/>
          </a:xfrm>
          <a:prstGeom prst="rect">
            <a:avLst/>
          </a:prstGeom>
        </p:spPr>
        <p:txBody>
          <a:bodyPr/>
          <a:lstStyle>
            <a:lvl1pPr marL="0" indent="0">
              <a:buNone/>
              <a:defRPr sz="3200" b="0" i="0">
                <a:solidFill>
                  <a:schemeClr val="accent6"/>
                </a:solidFill>
                <a:latin typeface="+mj-lt"/>
              </a:defRPr>
            </a:lvl1pPr>
          </a:lstStyle>
          <a:p>
            <a:pPr lvl="0"/>
            <a:r>
              <a:rPr lang="fr-FR" dirty="0"/>
              <a:t>Sous-titre</a:t>
            </a:r>
          </a:p>
        </p:txBody>
      </p:sp>
      <p:pic>
        <p:nvPicPr>
          <p:cNvPr id="8" name="Image 7">
            <a:extLst>
              <a:ext uri="{FF2B5EF4-FFF2-40B4-BE49-F238E27FC236}">
                <a16:creationId xmlns:a16="http://schemas.microsoft.com/office/drawing/2014/main" id="{C1672FFF-57C6-8E47-BE52-2D7A583309B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573933" y="6223000"/>
            <a:ext cx="406707" cy="486468"/>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80" y="6166128"/>
            <a:ext cx="769608" cy="543340"/>
          </a:xfrm>
          <a:prstGeom prst="rect">
            <a:avLst/>
          </a:prstGeom>
        </p:spPr>
      </p:pic>
    </p:spTree>
    <p:extLst>
      <p:ext uri="{BB962C8B-B14F-4D97-AF65-F5344CB8AC3E}">
        <p14:creationId xmlns:p14="http://schemas.microsoft.com/office/powerpoint/2010/main" val="2444630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la présentation">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D7AEDB6D-2DBB-4D70-A885-598CBCC23D4F}"/>
              </a:ext>
            </a:extLst>
          </p:cNvPr>
          <p:cNvGrpSpPr/>
          <p:nvPr userDrawn="1"/>
        </p:nvGrpSpPr>
        <p:grpSpPr>
          <a:xfrm>
            <a:off x="-2" y="1652859"/>
            <a:ext cx="3330223" cy="2651962"/>
            <a:chOff x="-2" y="1652859"/>
            <a:chExt cx="3330222" cy="2651962"/>
          </a:xfrm>
        </p:grpSpPr>
        <p:pic>
          <p:nvPicPr>
            <p:cNvPr id="7" name="Image 6">
              <a:extLst>
                <a:ext uri="{FF2B5EF4-FFF2-40B4-BE49-F238E27FC236}">
                  <a16:creationId xmlns:a16="http://schemas.microsoft.com/office/drawing/2014/main" id="{12A29754-7186-2C47-BAAC-D71F2C987472}"/>
                </a:ext>
              </a:extLst>
            </p:cNvPr>
            <p:cNvPicPr>
              <a:picLocks noChangeAspect="1"/>
            </p:cNvPicPr>
            <p:nvPr userDrawn="1"/>
          </p:nvPicPr>
          <p:blipFill rotWithShape="1">
            <a:blip r:embed="rId2">
              <a:alphaModFix amt="59000"/>
            </a:blip>
            <a:srcRect b="30791"/>
            <a:stretch/>
          </p:blipFill>
          <p:spPr>
            <a:xfrm rot="5400000">
              <a:off x="339128" y="1313729"/>
              <a:ext cx="2651962" cy="3330222"/>
            </a:xfrm>
            <a:prstGeom prst="rect">
              <a:avLst/>
            </a:prstGeom>
          </p:spPr>
        </p:pic>
        <p:pic>
          <p:nvPicPr>
            <p:cNvPr id="8" name="Image 7">
              <a:extLst>
                <a:ext uri="{FF2B5EF4-FFF2-40B4-BE49-F238E27FC236}">
                  <a16:creationId xmlns:a16="http://schemas.microsoft.com/office/drawing/2014/main" id="{1DADF2A2-1D69-674E-80BF-3CDFF1FA8B01}"/>
                </a:ext>
              </a:extLst>
            </p:cNvPr>
            <p:cNvPicPr>
              <a:picLocks noChangeAspect="1"/>
            </p:cNvPicPr>
            <p:nvPr userDrawn="1"/>
          </p:nvPicPr>
          <p:blipFill rotWithShape="1">
            <a:blip r:embed="rId2"/>
            <a:srcRect b="29371"/>
            <a:stretch/>
          </p:blipFill>
          <p:spPr>
            <a:xfrm rot="5400000">
              <a:off x="346808" y="1319457"/>
              <a:ext cx="2463800" cy="3157416"/>
            </a:xfrm>
            <a:prstGeom prst="rect">
              <a:avLst/>
            </a:prstGeom>
          </p:spPr>
        </p:pic>
      </p:grpSp>
      <p:pic>
        <p:nvPicPr>
          <p:cNvPr id="9" name="Image 8">
            <a:extLst>
              <a:ext uri="{FF2B5EF4-FFF2-40B4-BE49-F238E27FC236}">
                <a16:creationId xmlns:a16="http://schemas.microsoft.com/office/drawing/2014/main" id="{8C204612-85DF-5243-A498-BA2A1F4CF4F5}"/>
              </a:ext>
            </a:extLst>
          </p:cNvPr>
          <p:cNvPicPr>
            <a:picLocks noChangeAspect="1"/>
          </p:cNvPicPr>
          <p:nvPr userDrawn="1"/>
        </p:nvPicPr>
        <p:blipFill>
          <a:blip r:embed="rId3"/>
          <a:stretch>
            <a:fillRect/>
          </a:stretch>
        </p:blipFill>
        <p:spPr>
          <a:xfrm rot="16200000">
            <a:off x="2893551" y="1101295"/>
            <a:ext cx="430122" cy="780428"/>
          </a:xfrm>
          <a:prstGeom prst="rect">
            <a:avLst/>
          </a:prstGeom>
        </p:spPr>
      </p:pic>
      <p:pic>
        <p:nvPicPr>
          <p:cNvPr id="10" name="Image 9">
            <a:extLst>
              <a:ext uri="{FF2B5EF4-FFF2-40B4-BE49-F238E27FC236}">
                <a16:creationId xmlns:a16="http://schemas.microsoft.com/office/drawing/2014/main" id="{FC3CDFD9-1615-3140-B5B1-F6F143017204}"/>
              </a:ext>
            </a:extLst>
          </p:cNvPr>
          <p:cNvPicPr>
            <a:picLocks noChangeAspect="1"/>
          </p:cNvPicPr>
          <p:nvPr userDrawn="1"/>
        </p:nvPicPr>
        <p:blipFill>
          <a:blip r:embed="rId3"/>
          <a:stretch>
            <a:fillRect/>
          </a:stretch>
        </p:blipFill>
        <p:spPr>
          <a:xfrm>
            <a:off x="3581402" y="1248322"/>
            <a:ext cx="732183" cy="1328498"/>
          </a:xfrm>
          <a:prstGeom prst="rect">
            <a:avLst/>
          </a:prstGeom>
        </p:spPr>
      </p:pic>
      <p:pic>
        <p:nvPicPr>
          <p:cNvPr id="11" name="Image 10">
            <a:extLst>
              <a:ext uri="{FF2B5EF4-FFF2-40B4-BE49-F238E27FC236}">
                <a16:creationId xmlns:a16="http://schemas.microsoft.com/office/drawing/2014/main" id="{ABC98D65-4CF6-4848-B3BE-35BFB878A827}"/>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0464800" y="312090"/>
            <a:ext cx="1334957" cy="1447744"/>
          </a:xfrm>
          <a:prstGeom prst="rect">
            <a:avLst/>
          </a:prstGeom>
        </p:spPr>
      </p:pic>
      <p:sp>
        <p:nvSpPr>
          <p:cNvPr id="12" name="Titre 11">
            <a:extLst>
              <a:ext uri="{FF2B5EF4-FFF2-40B4-BE49-F238E27FC236}">
                <a16:creationId xmlns:a16="http://schemas.microsoft.com/office/drawing/2014/main" id="{95196ACD-C87F-6A40-90DF-D77EAFAC5695}"/>
              </a:ext>
            </a:extLst>
          </p:cNvPr>
          <p:cNvSpPr>
            <a:spLocks noGrp="1"/>
          </p:cNvSpPr>
          <p:nvPr>
            <p:ph type="title" hasCustomPrompt="1"/>
          </p:nvPr>
        </p:nvSpPr>
        <p:spPr>
          <a:xfrm>
            <a:off x="3690832" y="2782731"/>
            <a:ext cx="7098960" cy="1522090"/>
          </a:xfrm>
          <a:prstGeom prst="rect">
            <a:avLst/>
          </a:prstGeom>
        </p:spPr>
        <p:txBody>
          <a:bodyPr/>
          <a:lstStyle>
            <a:lvl1pPr>
              <a:defRPr sz="5400" b="0">
                <a:latin typeface="+mj-lt"/>
              </a:defRPr>
            </a:lvl1pPr>
          </a:lstStyle>
          <a:p>
            <a:r>
              <a:rPr lang="fr-FR" dirty="0"/>
              <a:t>TITRE DE LA </a:t>
            </a:r>
            <a:br>
              <a:rPr lang="fr-FR" dirty="0"/>
            </a:br>
            <a:r>
              <a:rPr lang="fr-FR" dirty="0"/>
              <a:t>PRÉSENTATION</a:t>
            </a:r>
          </a:p>
        </p:txBody>
      </p:sp>
    </p:spTree>
    <p:extLst>
      <p:ext uri="{BB962C8B-B14F-4D97-AF65-F5344CB8AC3E}">
        <p14:creationId xmlns:p14="http://schemas.microsoft.com/office/powerpoint/2010/main" val="3400625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4A9DE-20C2-4842-B064-255DF87E1B7F}"/>
              </a:ext>
            </a:extLst>
          </p:cNvPr>
          <p:cNvSpPr>
            <a:spLocks noGrp="1"/>
          </p:cNvSpPr>
          <p:nvPr>
            <p:ph type="title" hasCustomPrompt="1"/>
          </p:nvPr>
        </p:nvSpPr>
        <p:spPr>
          <a:xfrm>
            <a:off x="3463013" y="1869534"/>
            <a:ext cx="3288961" cy="637562"/>
          </a:xfrm>
          <a:prstGeom prst="rect">
            <a:avLst/>
          </a:prstGeom>
        </p:spPr>
        <p:txBody>
          <a:bodyPr/>
          <a:lstStyle>
            <a:lvl1pPr>
              <a:defRPr sz="4000" b="0">
                <a:latin typeface="+mj-lt"/>
              </a:defRPr>
            </a:lvl1pPr>
          </a:lstStyle>
          <a:p>
            <a:r>
              <a:rPr lang="fr-FR" dirty="0"/>
              <a:t>SOMMAIRE</a:t>
            </a:r>
          </a:p>
        </p:txBody>
      </p:sp>
      <p:pic>
        <p:nvPicPr>
          <p:cNvPr id="7" name="Image 6">
            <a:extLst>
              <a:ext uri="{FF2B5EF4-FFF2-40B4-BE49-F238E27FC236}">
                <a16:creationId xmlns:a16="http://schemas.microsoft.com/office/drawing/2014/main" id="{1CF14C58-45CA-034A-99A5-901848B3CB8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grpSp>
        <p:nvGrpSpPr>
          <p:cNvPr id="3" name="Groupe 2">
            <a:extLst>
              <a:ext uri="{FF2B5EF4-FFF2-40B4-BE49-F238E27FC236}">
                <a16:creationId xmlns:a16="http://schemas.microsoft.com/office/drawing/2014/main" id="{4D23237A-99DF-4F2B-B884-0D0AE26911BE}"/>
              </a:ext>
            </a:extLst>
          </p:cNvPr>
          <p:cNvGrpSpPr/>
          <p:nvPr userDrawn="1"/>
        </p:nvGrpSpPr>
        <p:grpSpPr>
          <a:xfrm>
            <a:off x="670577" y="-2"/>
            <a:ext cx="2536751" cy="3121650"/>
            <a:chOff x="670575" y="-2"/>
            <a:chExt cx="2536751" cy="3121650"/>
          </a:xfrm>
        </p:grpSpPr>
        <p:pic>
          <p:nvPicPr>
            <p:cNvPr id="9" name="Image 8">
              <a:extLst>
                <a:ext uri="{FF2B5EF4-FFF2-40B4-BE49-F238E27FC236}">
                  <a16:creationId xmlns:a16="http://schemas.microsoft.com/office/drawing/2014/main" id="{BC9EDE4A-BA25-DD4B-AA8D-3FFE38CC737B}"/>
                </a:ext>
              </a:extLst>
            </p:cNvPr>
            <p:cNvPicPr>
              <a:picLocks noChangeAspect="1"/>
            </p:cNvPicPr>
            <p:nvPr userDrawn="1"/>
          </p:nvPicPr>
          <p:blipFill rotWithShape="1">
            <a:blip r:embed="rId3"/>
            <a:srcRect b="25128"/>
            <a:stretch/>
          </p:blipFill>
          <p:spPr>
            <a:xfrm rot="10800000">
              <a:off x="838200" y="-2"/>
              <a:ext cx="2165824" cy="2942265"/>
            </a:xfrm>
            <a:prstGeom prst="rect">
              <a:avLst/>
            </a:prstGeom>
          </p:spPr>
        </p:pic>
        <p:pic>
          <p:nvPicPr>
            <p:cNvPr id="12" name="Image 11">
              <a:extLst>
                <a:ext uri="{FF2B5EF4-FFF2-40B4-BE49-F238E27FC236}">
                  <a16:creationId xmlns:a16="http://schemas.microsoft.com/office/drawing/2014/main" id="{67CEAA5B-DED3-E24A-8E11-53FE6C71BC07}"/>
                </a:ext>
              </a:extLst>
            </p:cNvPr>
            <p:cNvPicPr>
              <a:picLocks noChangeAspect="1"/>
            </p:cNvPicPr>
            <p:nvPr userDrawn="1"/>
          </p:nvPicPr>
          <p:blipFill rotWithShape="1">
            <a:blip r:embed="rId3">
              <a:alphaModFix amt="59000"/>
            </a:blip>
            <a:srcRect b="27193"/>
            <a:stretch/>
          </p:blipFill>
          <p:spPr>
            <a:xfrm rot="10800000">
              <a:off x="670575" y="-1"/>
              <a:ext cx="2363052" cy="3121649"/>
            </a:xfrm>
            <a:prstGeom prst="rect">
              <a:avLst/>
            </a:prstGeom>
          </p:spPr>
        </p:pic>
        <p:pic>
          <p:nvPicPr>
            <p:cNvPr id="14" name="Image 13">
              <a:extLst>
                <a:ext uri="{FF2B5EF4-FFF2-40B4-BE49-F238E27FC236}">
                  <a16:creationId xmlns:a16="http://schemas.microsoft.com/office/drawing/2014/main" id="{F26E98FA-C775-E249-8D62-C0EAD77C9350}"/>
                </a:ext>
              </a:extLst>
            </p:cNvPr>
            <p:cNvPicPr>
              <a:picLocks noChangeAspect="1"/>
            </p:cNvPicPr>
            <p:nvPr userDrawn="1"/>
          </p:nvPicPr>
          <p:blipFill>
            <a:blip r:embed="rId4"/>
            <a:stretch>
              <a:fillRect/>
            </a:stretch>
          </p:blipFill>
          <p:spPr>
            <a:xfrm rot="16200000">
              <a:off x="2501217" y="1602695"/>
              <a:ext cx="501777" cy="910441"/>
            </a:xfrm>
            <a:prstGeom prst="rect">
              <a:avLst/>
            </a:prstGeom>
          </p:spPr>
        </p:pic>
      </p:grpSp>
      <p:sp>
        <p:nvSpPr>
          <p:cNvPr id="18" name="Espace réservé du texte 17">
            <a:extLst>
              <a:ext uri="{FF2B5EF4-FFF2-40B4-BE49-F238E27FC236}">
                <a16:creationId xmlns:a16="http://schemas.microsoft.com/office/drawing/2014/main" id="{6C174540-A011-B14B-AF35-966C9B2A0863}"/>
              </a:ext>
            </a:extLst>
          </p:cNvPr>
          <p:cNvSpPr>
            <a:spLocks noGrp="1"/>
          </p:cNvSpPr>
          <p:nvPr>
            <p:ph type="body" sz="quarter" idx="10" hasCustomPrompt="1"/>
          </p:nvPr>
        </p:nvSpPr>
        <p:spPr>
          <a:xfrm>
            <a:off x="3463013" y="3193996"/>
            <a:ext cx="4244975" cy="2068670"/>
          </a:xfrm>
          <a:prstGeom prst="rect">
            <a:avLst/>
          </a:prstGeom>
        </p:spPr>
        <p:txBody>
          <a:bodyPr/>
          <a:lstStyle>
            <a:lvl1pPr marL="0" indent="0">
              <a:buNone/>
              <a:defRPr sz="2800" b="0" i="0">
                <a:latin typeface="+mj-lt"/>
              </a:defRPr>
            </a:lvl1pPr>
          </a:lstStyle>
          <a:p>
            <a:pPr lvl="0"/>
            <a:r>
              <a:rPr lang="fr-FR" dirty="0"/>
              <a:t>TITRE 01</a:t>
            </a:r>
          </a:p>
          <a:p>
            <a:pPr lvl="0"/>
            <a:r>
              <a:rPr lang="fr-FR" dirty="0"/>
              <a:t>TITRE 02</a:t>
            </a:r>
          </a:p>
          <a:p>
            <a:pPr lvl="0"/>
            <a:r>
              <a:rPr lang="fr-FR" dirty="0"/>
              <a:t>TITRE 03</a:t>
            </a:r>
          </a:p>
          <a:p>
            <a:pPr lvl="0"/>
            <a:r>
              <a:rPr lang="fr-FR" dirty="0"/>
              <a:t>TITRE 04</a:t>
            </a:r>
          </a:p>
        </p:txBody>
      </p:sp>
    </p:spTree>
    <p:extLst>
      <p:ext uri="{BB962C8B-B14F-4D97-AF65-F5344CB8AC3E}">
        <p14:creationId xmlns:p14="http://schemas.microsoft.com/office/powerpoint/2010/main" val="2057431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de chap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7D98462-69EC-7E46-8E4C-54004F5FD89B}"/>
              </a:ext>
            </a:extLst>
          </p:cNvPr>
          <p:cNvPicPr>
            <a:picLocks noChangeAspect="1"/>
          </p:cNvPicPr>
          <p:nvPr userDrawn="1"/>
        </p:nvPicPr>
        <p:blipFill rotWithShape="1">
          <a:blip r:embed="rId2"/>
          <a:srcRect l="46983" t="14045" r="7513" b="14045"/>
          <a:stretch/>
        </p:blipFill>
        <p:spPr>
          <a:xfrm rot="5400000">
            <a:off x="3901440" y="-3901441"/>
            <a:ext cx="4389120" cy="12192003"/>
          </a:xfrm>
          <a:prstGeom prst="rect">
            <a:avLst/>
          </a:prstGeom>
        </p:spPr>
      </p:pic>
      <p:sp>
        <p:nvSpPr>
          <p:cNvPr id="2" name="Titre 1">
            <a:extLst>
              <a:ext uri="{FF2B5EF4-FFF2-40B4-BE49-F238E27FC236}">
                <a16:creationId xmlns:a16="http://schemas.microsoft.com/office/drawing/2014/main" id="{C02B8D42-F975-8A4C-9BA7-751CF6C6EA96}"/>
              </a:ext>
            </a:extLst>
          </p:cNvPr>
          <p:cNvSpPr>
            <a:spLocks noGrp="1"/>
          </p:cNvSpPr>
          <p:nvPr>
            <p:ph type="title" hasCustomPrompt="1"/>
          </p:nvPr>
        </p:nvSpPr>
        <p:spPr>
          <a:xfrm>
            <a:off x="3681887" y="2466444"/>
            <a:ext cx="7098960" cy="1095903"/>
          </a:xfrm>
          <a:prstGeom prst="rect">
            <a:avLst/>
          </a:prstGeom>
        </p:spPr>
        <p:txBody>
          <a:bodyPr/>
          <a:lstStyle>
            <a:lvl1pPr>
              <a:defRPr sz="3600" b="0">
                <a:latin typeface="+mj-lt"/>
              </a:defRPr>
            </a:lvl1pPr>
          </a:lstStyle>
          <a:p>
            <a:r>
              <a:rPr lang="fr-FR" dirty="0"/>
              <a:t>TITRE DU </a:t>
            </a:r>
            <a:br>
              <a:rPr lang="fr-FR" dirty="0"/>
            </a:br>
            <a:r>
              <a:rPr lang="fr-FR" dirty="0"/>
              <a:t>CHAPITRE</a:t>
            </a:r>
          </a:p>
        </p:txBody>
      </p:sp>
      <p:pic>
        <p:nvPicPr>
          <p:cNvPr id="9" name="Image 8">
            <a:extLst>
              <a:ext uri="{FF2B5EF4-FFF2-40B4-BE49-F238E27FC236}">
                <a16:creationId xmlns:a16="http://schemas.microsoft.com/office/drawing/2014/main" id="{CDED1EC2-6D10-D943-BF30-3F07B44A99CE}"/>
              </a:ext>
            </a:extLst>
          </p:cNvPr>
          <p:cNvPicPr>
            <a:picLocks noChangeAspect="1"/>
          </p:cNvPicPr>
          <p:nvPr userDrawn="1"/>
        </p:nvPicPr>
        <p:blipFill>
          <a:blip r:embed="rId3"/>
          <a:stretch>
            <a:fillRect/>
          </a:stretch>
        </p:blipFill>
        <p:spPr>
          <a:xfrm>
            <a:off x="1634867" y="1057915"/>
            <a:ext cx="1808647" cy="3281670"/>
          </a:xfrm>
          <a:prstGeom prst="rect">
            <a:avLst/>
          </a:prstGeom>
        </p:spPr>
      </p:pic>
      <p:pic>
        <p:nvPicPr>
          <p:cNvPr id="8" name="Image 7">
            <a:extLst>
              <a:ext uri="{FF2B5EF4-FFF2-40B4-BE49-F238E27FC236}">
                <a16:creationId xmlns:a16="http://schemas.microsoft.com/office/drawing/2014/main" id="{A5B624CD-7CB1-A142-96CA-39EBFA3AE707}"/>
              </a:ext>
            </a:extLst>
          </p:cNvPr>
          <p:cNvPicPr>
            <a:picLocks noChangeAspect="1"/>
          </p:cNvPicPr>
          <p:nvPr userDrawn="1"/>
        </p:nvPicPr>
        <p:blipFill>
          <a:blip r:embed="rId3">
            <a:alphaModFix amt="59000"/>
          </a:blip>
          <a:stretch>
            <a:fillRect/>
          </a:stretch>
        </p:blipFill>
        <p:spPr>
          <a:xfrm>
            <a:off x="1607655" y="908795"/>
            <a:ext cx="1973019" cy="3579910"/>
          </a:xfrm>
          <a:prstGeom prst="rect">
            <a:avLst/>
          </a:prstGeom>
        </p:spPr>
      </p:pic>
      <p:pic>
        <p:nvPicPr>
          <p:cNvPr id="10" name="Image 9">
            <a:extLst>
              <a:ext uri="{FF2B5EF4-FFF2-40B4-BE49-F238E27FC236}">
                <a16:creationId xmlns:a16="http://schemas.microsoft.com/office/drawing/2014/main" id="{33B14BF2-EA95-7B4F-A247-F6E6D4412A3A}"/>
              </a:ext>
            </a:extLst>
          </p:cNvPr>
          <p:cNvPicPr>
            <a:picLocks noChangeAspect="1"/>
          </p:cNvPicPr>
          <p:nvPr userDrawn="1"/>
        </p:nvPicPr>
        <p:blipFill>
          <a:blip r:embed="rId4"/>
          <a:stretch>
            <a:fillRect/>
          </a:stretch>
        </p:blipFill>
        <p:spPr>
          <a:xfrm rot="16200000">
            <a:off x="3873586" y="1686822"/>
            <a:ext cx="484071" cy="878315"/>
          </a:xfrm>
          <a:prstGeom prst="rect">
            <a:avLst/>
          </a:prstGeom>
        </p:spPr>
      </p:pic>
      <p:pic>
        <p:nvPicPr>
          <p:cNvPr id="12" name="Image 11">
            <a:extLst>
              <a:ext uri="{FF2B5EF4-FFF2-40B4-BE49-F238E27FC236}">
                <a16:creationId xmlns:a16="http://schemas.microsoft.com/office/drawing/2014/main" id="{6EAD02A5-A1C8-E248-BC71-F33668E15D18}"/>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spTree>
    <p:extLst>
      <p:ext uri="{BB962C8B-B14F-4D97-AF65-F5344CB8AC3E}">
        <p14:creationId xmlns:p14="http://schemas.microsoft.com/office/powerpoint/2010/main" val="2049428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contenu 1">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9894475" cy="4343400"/>
          </a:xfrm>
          <a:prstGeom prst="rect">
            <a:avLst/>
          </a:prstGeom>
        </p:spPr>
        <p:txBody>
          <a:bodyPr/>
          <a:lstStyle>
            <a:lvl1pPr marL="0" indent="0">
              <a:buNone/>
              <a:defRPr sz="1600" b="0">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7" y="634738"/>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1"/>
            <a:ext cx="370030" cy="671395"/>
          </a:xfrm>
          <a:prstGeom prst="rect">
            <a:avLst/>
          </a:prstGeom>
        </p:spPr>
      </p:pic>
      <p:sp>
        <p:nvSpPr>
          <p:cNvPr id="13" name="Titre 1">
            <a:extLst>
              <a:ext uri="{FF2B5EF4-FFF2-40B4-BE49-F238E27FC236}">
                <a16:creationId xmlns:a16="http://schemas.microsoft.com/office/drawing/2014/main" id="{94068393-6057-7441-BA77-2ABA3C6EAC2D}"/>
              </a:ext>
            </a:extLst>
          </p:cNvPr>
          <p:cNvSpPr>
            <a:spLocks noGrp="1"/>
          </p:cNvSpPr>
          <p:nvPr>
            <p:ph type="title" hasCustomPrompt="1"/>
          </p:nvPr>
        </p:nvSpPr>
        <p:spPr>
          <a:xfrm>
            <a:off x="839788" y="552806"/>
            <a:ext cx="3932237" cy="740229"/>
          </a:xfrm>
          <a:prstGeom prst="rect">
            <a:avLst/>
          </a:prstGeom>
        </p:spPr>
        <p:txBody>
          <a:bodyPr anchor="b"/>
          <a:lstStyle>
            <a:lvl1pPr>
              <a:defRPr sz="3200" b="0">
                <a:solidFill>
                  <a:srgbClr val="00959A"/>
                </a:solidFill>
                <a:latin typeface="+mj-lt"/>
              </a:defRPr>
            </a:lvl1pPr>
          </a:lstStyle>
          <a:p>
            <a:r>
              <a:rPr lang="fr-FR" dirty="0"/>
              <a:t>Titre 1</a:t>
            </a:r>
          </a:p>
        </p:txBody>
      </p:sp>
      <p:sp>
        <p:nvSpPr>
          <p:cNvPr id="15" name="Espace réservé du contenu 14">
            <a:extLst>
              <a:ext uri="{FF2B5EF4-FFF2-40B4-BE49-F238E27FC236}">
                <a16:creationId xmlns:a16="http://schemas.microsoft.com/office/drawing/2014/main" id="{57C021EE-DB5A-454E-A171-FA60365CFD1E}"/>
              </a:ext>
            </a:extLst>
          </p:cNvPr>
          <p:cNvSpPr>
            <a:spLocks noGrp="1"/>
          </p:cNvSpPr>
          <p:nvPr>
            <p:ph sz="quarter" idx="11" hasCustomPrompt="1"/>
          </p:nvPr>
        </p:nvSpPr>
        <p:spPr>
          <a:xfrm>
            <a:off x="839788" y="1343866"/>
            <a:ext cx="3932237" cy="740230"/>
          </a:xfrm>
          <a:prstGeom prst="rect">
            <a:avLst/>
          </a:prstGeom>
        </p:spPr>
        <p:txBody>
          <a:bodyPr/>
          <a:lstStyle>
            <a:lvl1pPr marL="0" indent="0">
              <a:buNone/>
              <a:defRPr sz="3200" b="0" i="0">
                <a:solidFill>
                  <a:schemeClr val="accent6"/>
                </a:solidFill>
                <a:latin typeface="+mj-lt"/>
              </a:defRPr>
            </a:lvl1pPr>
          </a:lstStyle>
          <a:p>
            <a:pPr lvl="0"/>
            <a:r>
              <a:rPr lang="fr-FR" dirty="0"/>
              <a:t>Sous-titre</a:t>
            </a:r>
          </a:p>
        </p:txBody>
      </p:sp>
      <p:pic>
        <p:nvPicPr>
          <p:cNvPr id="8" name="Image 7">
            <a:extLst>
              <a:ext uri="{FF2B5EF4-FFF2-40B4-BE49-F238E27FC236}">
                <a16:creationId xmlns:a16="http://schemas.microsoft.com/office/drawing/2014/main" id="{C1672FFF-57C6-8E47-BE52-2D7A583309B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spTree>
    <p:extLst>
      <p:ext uri="{BB962C8B-B14F-4D97-AF65-F5344CB8AC3E}">
        <p14:creationId xmlns:p14="http://schemas.microsoft.com/office/powerpoint/2010/main" val="3570503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contenu 1bis">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9894475" cy="4343400"/>
          </a:xfrm>
          <a:prstGeom prst="rect">
            <a:avLst/>
          </a:prstGeom>
        </p:spPr>
        <p:txBody>
          <a:bodyPr/>
          <a:lstStyle>
            <a:lvl1pPr marL="0" indent="0">
              <a:buNone/>
              <a:defRPr sz="1600" b="0">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7" y="634738"/>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1"/>
            <a:ext cx="370030" cy="671395"/>
          </a:xfrm>
          <a:prstGeom prst="rect">
            <a:avLst/>
          </a:prstGeom>
        </p:spPr>
      </p:pic>
      <p:sp>
        <p:nvSpPr>
          <p:cNvPr id="13" name="Titre 1">
            <a:extLst>
              <a:ext uri="{FF2B5EF4-FFF2-40B4-BE49-F238E27FC236}">
                <a16:creationId xmlns:a16="http://schemas.microsoft.com/office/drawing/2014/main" id="{94068393-6057-7441-BA77-2ABA3C6EAC2D}"/>
              </a:ext>
            </a:extLst>
          </p:cNvPr>
          <p:cNvSpPr>
            <a:spLocks noGrp="1"/>
          </p:cNvSpPr>
          <p:nvPr>
            <p:ph type="title" hasCustomPrompt="1"/>
          </p:nvPr>
        </p:nvSpPr>
        <p:spPr>
          <a:xfrm>
            <a:off x="839788" y="1079579"/>
            <a:ext cx="3932237" cy="740229"/>
          </a:xfrm>
          <a:prstGeom prst="rect">
            <a:avLst/>
          </a:prstGeom>
        </p:spPr>
        <p:txBody>
          <a:bodyPr anchor="b"/>
          <a:lstStyle>
            <a:lvl1pPr>
              <a:defRPr sz="3200" b="0">
                <a:solidFill>
                  <a:srgbClr val="00959A"/>
                </a:solidFill>
                <a:latin typeface="+mj-lt"/>
              </a:defRPr>
            </a:lvl1pPr>
          </a:lstStyle>
          <a:p>
            <a:r>
              <a:rPr lang="fr-FR" dirty="0"/>
              <a:t>Titre unique</a:t>
            </a:r>
          </a:p>
        </p:txBody>
      </p:sp>
      <p:pic>
        <p:nvPicPr>
          <p:cNvPr id="8" name="Image 7">
            <a:extLst>
              <a:ext uri="{FF2B5EF4-FFF2-40B4-BE49-F238E27FC236}">
                <a16:creationId xmlns:a16="http://schemas.microsoft.com/office/drawing/2014/main" id="{ED96489C-ACD1-E244-BE67-15A2DFC3C6F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spTree>
    <p:extLst>
      <p:ext uri="{BB962C8B-B14F-4D97-AF65-F5344CB8AC3E}">
        <p14:creationId xmlns:p14="http://schemas.microsoft.com/office/powerpoint/2010/main" val="296777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contenu 2">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F9B18C37-71A5-3F40-ABA0-8AF7CB028CE4}"/>
              </a:ext>
            </a:extLst>
          </p:cNvPr>
          <p:cNvSpPr>
            <a:spLocks noGrp="1"/>
          </p:cNvSpPr>
          <p:nvPr>
            <p:ph type="body" sz="quarter" idx="10"/>
          </p:nvPr>
        </p:nvSpPr>
        <p:spPr>
          <a:xfrm>
            <a:off x="8043181" y="2318545"/>
            <a:ext cx="3416400" cy="2220913"/>
          </a:xfrm>
          <a:prstGeom prst="rect">
            <a:avLst/>
          </a:prstGeom>
          <a:solidFill>
            <a:srgbClr val="E4E2D9"/>
          </a:solidFill>
          <a:ln>
            <a:noFill/>
          </a:ln>
        </p:spPr>
        <p:txBody>
          <a:bodyPr lIns="144000" tIns="360000" rIns="144000" bIns="144000"/>
          <a:lstStyle>
            <a:lvl1pPr marL="0" indent="0">
              <a:buNone/>
              <a:defRPr sz="1600" b="1" i="0">
                <a:solidFill>
                  <a:schemeClr val="accent6"/>
                </a:solidFill>
                <a:latin typeface="Times" pitchFamily="2" charset="0"/>
              </a:defRPr>
            </a:lvl1pPr>
          </a:lstStyle>
          <a:p>
            <a:pPr lvl="0"/>
            <a:r>
              <a:rPr lang="fr-FR" dirty="0"/>
              <a:t>Cliquez pour modifier les styles du texte du masque</a:t>
            </a:r>
          </a:p>
        </p:txBody>
      </p:sp>
      <p:sp>
        <p:nvSpPr>
          <p:cNvPr id="2" name="Titre 1">
            <a:extLst>
              <a:ext uri="{FF2B5EF4-FFF2-40B4-BE49-F238E27FC236}">
                <a16:creationId xmlns:a16="http://schemas.microsoft.com/office/drawing/2014/main" id="{7EF6115F-D13A-B540-9305-3DE41D9E54ED}"/>
              </a:ext>
            </a:extLst>
          </p:cNvPr>
          <p:cNvSpPr>
            <a:spLocks noGrp="1"/>
          </p:cNvSpPr>
          <p:nvPr>
            <p:ph type="title" hasCustomPrompt="1"/>
          </p:nvPr>
        </p:nvSpPr>
        <p:spPr>
          <a:xfrm>
            <a:off x="839788" y="552806"/>
            <a:ext cx="3932237" cy="740229"/>
          </a:xfrm>
          <a:prstGeom prst="rect">
            <a:avLst/>
          </a:prstGeom>
        </p:spPr>
        <p:txBody>
          <a:bodyPr anchor="b"/>
          <a:lstStyle>
            <a:lvl1pPr>
              <a:defRPr sz="3200" b="0">
                <a:solidFill>
                  <a:srgbClr val="00959A"/>
                </a:solidFill>
                <a:latin typeface="+mj-lt"/>
              </a:defRPr>
            </a:lvl1pPr>
          </a:lstStyle>
          <a:p>
            <a:r>
              <a:rPr lang="fr-FR" dirty="0"/>
              <a:t>Titre 1</a:t>
            </a:r>
          </a:p>
        </p:txBody>
      </p:sp>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6366556" cy="4343400"/>
          </a:xfrm>
          <a:prstGeom prst="rect">
            <a:avLst/>
          </a:prstGeom>
        </p:spPr>
        <p:txBody>
          <a:bodyPr/>
          <a:lstStyle>
            <a:lvl1pPr marL="0" indent="0">
              <a:buNone/>
              <a:defRPr sz="1600" b="0">
                <a:latin typeface="Times"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7" y="634738"/>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1"/>
            <a:ext cx="370030" cy="671395"/>
          </a:xfrm>
          <a:prstGeom prst="rect">
            <a:avLst/>
          </a:prstGeom>
        </p:spPr>
      </p:pic>
      <p:sp>
        <p:nvSpPr>
          <p:cNvPr id="15" name="Espace réservé du contenu 14">
            <a:extLst>
              <a:ext uri="{FF2B5EF4-FFF2-40B4-BE49-F238E27FC236}">
                <a16:creationId xmlns:a16="http://schemas.microsoft.com/office/drawing/2014/main" id="{193096DF-576A-7E42-8AF8-A96DE8B5541A}"/>
              </a:ext>
            </a:extLst>
          </p:cNvPr>
          <p:cNvSpPr>
            <a:spLocks noGrp="1"/>
          </p:cNvSpPr>
          <p:nvPr>
            <p:ph sz="quarter" idx="11" hasCustomPrompt="1"/>
          </p:nvPr>
        </p:nvSpPr>
        <p:spPr>
          <a:xfrm>
            <a:off x="839788" y="1343866"/>
            <a:ext cx="3932237" cy="740230"/>
          </a:xfrm>
          <a:prstGeom prst="rect">
            <a:avLst/>
          </a:prstGeom>
        </p:spPr>
        <p:txBody>
          <a:bodyPr/>
          <a:lstStyle>
            <a:lvl1pPr marL="0" indent="0">
              <a:buNone/>
              <a:defRPr sz="3200" b="0" i="0">
                <a:solidFill>
                  <a:schemeClr val="accent6"/>
                </a:solidFill>
                <a:latin typeface="+mj-lt"/>
              </a:defRPr>
            </a:lvl1pPr>
          </a:lstStyle>
          <a:p>
            <a:pPr lvl="0"/>
            <a:r>
              <a:rPr lang="fr-FR" dirty="0"/>
              <a:t>Sous-titre</a:t>
            </a:r>
          </a:p>
        </p:txBody>
      </p:sp>
      <p:pic>
        <p:nvPicPr>
          <p:cNvPr id="9" name="Image 8">
            <a:extLst>
              <a:ext uri="{FF2B5EF4-FFF2-40B4-BE49-F238E27FC236}">
                <a16:creationId xmlns:a16="http://schemas.microsoft.com/office/drawing/2014/main" id="{0BE38EDD-399A-084D-8F50-1CBC6B682536}"/>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spTree>
    <p:extLst>
      <p:ext uri="{BB962C8B-B14F-4D97-AF65-F5344CB8AC3E}">
        <p14:creationId xmlns:p14="http://schemas.microsoft.com/office/powerpoint/2010/main" val="131042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4A9DE-20C2-4842-B064-255DF87E1B7F}"/>
              </a:ext>
            </a:extLst>
          </p:cNvPr>
          <p:cNvSpPr>
            <a:spLocks noGrp="1"/>
          </p:cNvSpPr>
          <p:nvPr>
            <p:ph type="title" hasCustomPrompt="1"/>
          </p:nvPr>
        </p:nvSpPr>
        <p:spPr>
          <a:xfrm>
            <a:off x="3463013" y="1869534"/>
            <a:ext cx="3288961" cy="637562"/>
          </a:xfrm>
          <a:prstGeom prst="rect">
            <a:avLst/>
          </a:prstGeom>
        </p:spPr>
        <p:txBody>
          <a:bodyPr/>
          <a:lstStyle>
            <a:lvl1pPr>
              <a:defRPr sz="4000" b="0">
                <a:latin typeface="+mj-lt"/>
              </a:defRPr>
            </a:lvl1pPr>
          </a:lstStyle>
          <a:p>
            <a:r>
              <a:rPr lang="fr-FR" dirty="0"/>
              <a:t>SOMMAIRE</a:t>
            </a:r>
          </a:p>
        </p:txBody>
      </p:sp>
      <p:pic>
        <p:nvPicPr>
          <p:cNvPr id="7" name="Image 6">
            <a:extLst>
              <a:ext uri="{FF2B5EF4-FFF2-40B4-BE49-F238E27FC236}">
                <a16:creationId xmlns:a16="http://schemas.microsoft.com/office/drawing/2014/main" id="{1CF14C58-45CA-034A-99A5-901848B3CB8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grpSp>
        <p:nvGrpSpPr>
          <p:cNvPr id="3" name="Groupe 2">
            <a:extLst>
              <a:ext uri="{FF2B5EF4-FFF2-40B4-BE49-F238E27FC236}">
                <a16:creationId xmlns:a16="http://schemas.microsoft.com/office/drawing/2014/main" id="{4D23237A-99DF-4F2B-B884-0D0AE26911BE}"/>
              </a:ext>
            </a:extLst>
          </p:cNvPr>
          <p:cNvGrpSpPr/>
          <p:nvPr userDrawn="1"/>
        </p:nvGrpSpPr>
        <p:grpSpPr>
          <a:xfrm>
            <a:off x="670577" y="-2"/>
            <a:ext cx="2536751" cy="3121650"/>
            <a:chOff x="670575" y="-2"/>
            <a:chExt cx="2536751" cy="3121650"/>
          </a:xfrm>
        </p:grpSpPr>
        <p:pic>
          <p:nvPicPr>
            <p:cNvPr id="9" name="Image 8">
              <a:extLst>
                <a:ext uri="{FF2B5EF4-FFF2-40B4-BE49-F238E27FC236}">
                  <a16:creationId xmlns:a16="http://schemas.microsoft.com/office/drawing/2014/main" id="{BC9EDE4A-BA25-DD4B-AA8D-3FFE38CC737B}"/>
                </a:ext>
              </a:extLst>
            </p:cNvPr>
            <p:cNvPicPr>
              <a:picLocks noChangeAspect="1"/>
            </p:cNvPicPr>
            <p:nvPr userDrawn="1"/>
          </p:nvPicPr>
          <p:blipFill rotWithShape="1">
            <a:blip r:embed="rId3"/>
            <a:srcRect b="25128"/>
            <a:stretch/>
          </p:blipFill>
          <p:spPr>
            <a:xfrm rot="10800000">
              <a:off x="838200" y="-2"/>
              <a:ext cx="2165824" cy="2942265"/>
            </a:xfrm>
            <a:prstGeom prst="rect">
              <a:avLst/>
            </a:prstGeom>
          </p:spPr>
        </p:pic>
        <p:pic>
          <p:nvPicPr>
            <p:cNvPr id="12" name="Image 11">
              <a:extLst>
                <a:ext uri="{FF2B5EF4-FFF2-40B4-BE49-F238E27FC236}">
                  <a16:creationId xmlns:a16="http://schemas.microsoft.com/office/drawing/2014/main" id="{67CEAA5B-DED3-E24A-8E11-53FE6C71BC07}"/>
                </a:ext>
              </a:extLst>
            </p:cNvPr>
            <p:cNvPicPr>
              <a:picLocks noChangeAspect="1"/>
            </p:cNvPicPr>
            <p:nvPr userDrawn="1"/>
          </p:nvPicPr>
          <p:blipFill rotWithShape="1">
            <a:blip r:embed="rId3">
              <a:alphaModFix amt="59000"/>
            </a:blip>
            <a:srcRect b="27193"/>
            <a:stretch/>
          </p:blipFill>
          <p:spPr>
            <a:xfrm rot="10800000">
              <a:off x="670575" y="-1"/>
              <a:ext cx="2363052" cy="3121649"/>
            </a:xfrm>
            <a:prstGeom prst="rect">
              <a:avLst/>
            </a:prstGeom>
          </p:spPr>
        </p:pic>
        <p:pic>
          <p:nvPicPr>
            <p:cNvPr id="14" name="Image 13">
              <a:extLst>
                <a:ext uri="{FF2B5EF4-FFF2-40B4-BE49-F238E27FC236}">
                  <a16:creationId xmlns:a16="http://schemas.microsoft.com/office/drawing/2014/main" id="{F26E98FA-C775-E249-8D62-C0EAD77C9350}"/>
                </a:ext>
              </a:extLst>
            </p:cNvPr>
            <p:cNvPicPr>
              <a:picLocks noChangeAspect="1"/>
            </p:cNvPicPr>
            <p:nvPr userDrawn="1"/>
          </p:nvPicPr>
          <p:blipFill>
            <a:blip r:embed="rId4"/>
            <a:stretch>
              <a:fillRect/>
            </a:stretch>
          </p:blipFill>
          <p:spPr>
            <a:xfrm rot="16200000">
              <a:off x="2501217" y="1602695"/>
              <a:ext cx="501777" cy="910441"/>
            </a:xfrm>
            <a:prstGeom prst="rect">
              <a:avLst/>
            </a:prstGeom>
          </p:spPr>
        </p:pic>
      </p:grpSp>
      <p:sp>
        <p:nvSpPr>
          <p:cNvPr id="18" name="Espace réservé du texte 17">
            <a:extLst>
              <a:ext uri="{FF2B5EF4-FFF2-40B4-BE49-F238E27FC236}">
                <a16:creationId xmlns:a16="http://schemas.microsoft.com/office/drawing/2014/main" id="{6C174540-A011-B14B-AF35-966C9B2A0863}"/>
              </a:ext>
            </a:extLst>
          </p:cNvPr>
          <p:cNvSpPr>
            <a:spLocks noGrp="1"/>
          </p:cNvSpPr>
          <p:nvPr>
            <p:ph type="body" sz="quarter" idx="10" hasCustomPrompt="1"/>
          </p:nvPr>
        </p:nvSpPr>
        <p:spPr>
          <a:xfrm>
            <a:off x="3463013" y="3193996"/>
            <a:ext cx="4244975" cy="2068670"/>
          </a:xfrm>
          <a:prstGeom prst="rect">
            <a:avLst/>
          </a:prstGeom>
        </p:spPr>
        <p:txBody>
          <a:bodyPr/>
          <a:lstStyle>
            <a:lvl1pPr marL="0" indent="0">
              <a:buNone/>
              <a:defRPr sz="2800" b="0" i="0">
                <a:latin typeface="+mj-lt"/>
              </a:defRPr>
            </a:lvl1pPr>
          </a:lstStyle>
          <a:p>
            <a:pPr lvl="0"/>
            <a:r>
              <a:rPr lang="fr-FR" dirty="0"/>
              <a:t>TITRE 01</a:t>
            </a:r>
          </a:p>
          <a:p>
            <a:pPr lvl="0"/>
            <a:r>
              <a:rPr lang="fr-FR" dirty="0"/>
              <a:t>TITRE 02</a:t>
            </a:r>
          </a:p>
          <a:p>
            <a:pPr lvl="0"/>
            <a:r>
              <a:rPr lang="fr-FR" dirty="0"/>
              <a:t>TITRE 03</a:t>
            </a:r>
          </a:p>
          <a:p>
            <a:pPr lvl="0"/>
            <a:r>
              <a:rPr lang="fr-FR" dirty="0"/>
              <a:t>TITRE 04</a:t>
            </a:r>
          </a:p>
        </p:txBody>
      </p:sp>
      <p:pic>
        <p:nvPicPr>
          <p:cNvPr id="4" name="Imag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0797" y="5837702"/>
            <a:ext cx="1234803" cy="871766"/>
          </a:xfrm>
          <a:prstGeom prst="rect">
            <a:avLst/>
          </a:prstGeom>
        </p:spPr>
      </p:pic>
    </p:spTree>
    <p:extLst>
      <p:ext uri="{BB962C8B-B14F-4D97-AF65-F5344CB8AC3E}">
        <p14:creationId xmlns:p14="http://schemas.microsoft.com/office/powerpoint/2010/main" val="2153469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contenu 2bis">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F9B18C37-71A5-3F40-ABA0-8AF7CB028CE4}"/>
              </a:ext>
            </a:extLst>
          </p:cNvPr>
          <p:cNvSpPr>
            <a:spLocks noGrp="1"/>
          </p:cNvSpPr>
          <p:nvPr>
            <p:ph type="body" sz="quarter" idx="10"/>
          </p:nvPr>
        </p:nvSpPr>
        <p:spPr>
          <a:xfrm>
            <a:off x="8043181" y="2318545"/>
            <a:ext cx="3416400" cy="2220913"/>
          </a:xfrm>
          <a:prstGeom prst="rect">
            <a:avLst/>
          </a:prstGeom>
          <a:solidFill>
            <a:srgbClr val="E4E2D9"/>
          </a:solidFill>
          <a:ln>
            <a:noFill/>
          </a:ln>
        </p:spPr>
        <p:txBody>
          <a:bodyPr lIns="144000" tIns="360000" rIns="144000" bIns="144000"/>
          <a:lstStyle>
            <a:lvl1pPr marL="0" indent="0">
              <a:buNone/>
              <a:defRPr sz="1600" b="1" i="0">
                <a:solidFill>
                  <a:schemeClr val="accent6"/>
                </a:solidFill>
                <a:latin typeface="Times" pitchFamily="2" charset="0"/>
              </a:defRPr>
            </a:lvl1pPr>
          </a:lstStyle>
          <a:p>
            <a:pPr lvl="0"/>
            <a:r>
              <a:rPr lang="fr-FR" dirty="0"/>
              <a:t>Cliquez pour modifier les styles du texte du masque</a:t>
            </a:r>
          </a:p>
        </p:txBody>
      </p:sp>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6366556" cy="4343400"/>
          </a:xfrm>
          <a:prstGeom prst="rect">
            <a:avLst/>
          </a:prstGeom>
        </p:spPr>
        <p:txBody>
          <a:bodyPr/>
          <a:lstStyle>
            <a:lvl1pPr marL="0" indent="0">
              <a:buNone/>
              <a:defRPr sz="1600" b="0">
                <a:latin typeface="Times"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7" y="634738"/>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1"/>
            <a:ext cx="370030" cy="671395"/>
          </a:xfrm>
          <a:prstGeom prst="rect">
            <a:avLst/>
          </a:prstGeom>
        </p:spPr>
      </p:pic>
      <p:sp>
        <p:nvSpPr>
          <p:cNvPr id="9" name="Titre 1">
            <a:extLst>
              <a:ext uri="{FF2B5EF4-FFF2-40B4-BE49-F238E27FC236}">
                <a16:creationId xmlns:a16="http://schemas.microsoft.com/office/drawing/2014/main" id="{75B04DE9-7217-F141-ACE0-D597FF8BD093}"/>
              </a:ext>
            </a:extLst>
          </p:cNvPr>
          <p:cNvSpPr>
            <a:spLocks noGrp="1"/>
          </p:cNvSpPr>
          <p:nvPr>
            <p:ph type="title" hasCustomPrompt="1"/>
          </p:nvPr>
        </p:nvSpPr>
        <p:spPr>
          <a:xfrm>
            <a:off x="839788" y="1079579"/>
            <a:ext cx="3932237" cy="740229"/>
          </a:xfrm>
          <a:prstGeom prst="rect">
            <a:avLst/>
          </a:prstGeom>
        </p:spPr>
        <p:txBody>
          <a:bodyPr anchor="b"/>
          <a:lstStyle>
            <a:lvl1pPr>
              <a:defRPr sz="3200" b="0">
                <a:solidFill>
                  <a:srgbClr val="00959A"/>
                </a:solidFill>
                <a:latin typeface="+mj-lt"/>
              </a:defRPr>
            </a:lvl1pPr>
          </a:lstStyle>
          <a:p>
            <a:r>
              <a:rPr lang="fr-FR" dirty="0"/>
              <a:t>Titre unique</a:t>
            </a:r>
          </a:p>
        </p:txBody>
      </p:sp>
      <p:pic>
        <p:nvPicPr>
          <p:cNvPr id="8" name="Image 7">
            <a:extLst>
              <a:ext uri="{FF2B5EF4-FFF2-40B4-BE49-F238E27FC236}">
                <a16:creationId xmlns:a16="http://schemas.microsoft.com/office/drawing/2014/main" id="{19D7CDFC-0D59-FF4B-BCEB-20224EEF2429}"/>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spTree>
    <p:extLst>
      <p:ext uri="{BB962C8B-B14F-4D97-AF65-F5344CB8AC3E}">
        <p14:creationId xmlns:p14="http://schemas.microsoft.com/office/powerpoint/2010/main" val="2121822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contenu 3">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740702"/>
            <a:ext cx="6366556" cy="5660098"/>
          </a:xfrm>
          <a:prstGeom prst="rect">
            <a:avLst/>
          </a:prstGeom>
        </p:spPr>
        <p:txBody>
          <a:bodyPr/>
          <a:lstStyle>
            <a:lvl1pPr marL="0" indent="0">
              <a:buNone/>
              <a:defRPr sz="1600" b="0">
                <a:latin typeface="Times"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7" y="634738"/>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1"/>
            <a:ext cx="370030" cy="671395"/>
          </a:xfrm>
          <a:prstGeom prst="rect">
            <a:avLst/>
          </a:prstGeom>
        </p:spPr>
      </p:pic>
      <p:sp>
        <p:nvSpPr>
          <p:cNvPr id="9" name="Espace réservé du texte 3">
            <a:extLst>
              <a:ext uri="{FF2B5EF4-FFF2-40B4-BE49-F238E27FC236}">
                <a16:creationId xmlns:a16="http://schemas.microsoft.com/office/drawing/2014/main" id="{B6CBE18F-372F-9B44-98E4-F63853451752}"/>
              </a:ext>
            </a:extLst>
          </p:cNvPr>
          <p:cNvSpPr>
            <a:spLocks noGrp="1"/>
          </p:cNvSpPr>
          <p:nvPr>
            <p:ph type="body" sz="half" idx="10" hasCustomPrompt="1"/>
          </p:nvPr>
        </p:nvSpPr>
        <p:spPr>
          <a:xfrm>
            <a:off x="7454347" y="2057400"/>
            <a:ext cx="3999147" cy="4343400"/>
          </a:xfrm>
          <a:prstGeom prst="rect">
            <a:avLst/>
          </a:prstGeom>
        </p:spPr>
        <p:txBody>
          <a:bodyPr/>
          <a:lstStyle>
            <a:lvl1pPr marL="0" indent="0">
              <a:buNone/>
              <a:defRPr sz="1600" b="0">
                <a:latin typeface="Times"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endParaRPr lang="fr-FR" dirty="0">
              <a:effectLst/>
              <a:latin typeface="Times" pitchFamily="2" charset="0"/>
            </a:endParaRPr>
          </a:p>
        </p:txBody>
      </p:sp>
      <p:pic>
        <p:nvPicPr>
          <p:cNvPr id="6" name="Image 5">
            <a:extLst>
              <a:ext uri="{FF2B5EF4-FFF2-40B4-BE49-F238E27FC236}">
                <a16:creationId xmlns:a16="http://schemas.microsoft.com/office/drawing/2014/main" id="{66C12795-1B09-D54F-992D-76BF3D31A6FF}"/>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spTree>
    <p:extLst>
      <p:ext uri="{BB962C8B-B14F-4D97-AF65-F5344CB8AC3E}">
        <p14:creationId xmlns:p14="http://schemas.microsoft.com/office/powerpoint/2010/main" val="979457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double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B6C0A35-4EB9-5341-8B8E-CA3C20DDBE68}"/>
              </a:ext>
            </a:extLst>
          </p:cNvPr>
          <p:cNvSpPr>
            <a:spLocks noGrp="1"/>
          </p:cNvSpPr>
          <p:nvPr>
            <p:ph sz="half" idx="1" hasCustomPrompt="1"/>
          </p:nvPr>
        </p:nvSpPr>
        <p:spPr>
          <a:xfrm>
            <a:off x="838200" y="2286001"/>
            <a:ext cx="5181600" cy="3890962"/>
          </a:xfrm>
          <a:prstGeom prst="rect">
            <a:avLst/>
          </a:prstGeom>
        </p:spPr>
        <p:txBody>
          <a:bodyPr/>
          <a:lstStyle>
            <a:lvl1pPr marL="0" indent="0">
              <a:buNone/>
              <a:defRPr b="0">
                <a:latin typeface="+mj-lt"/>
              </a:defRPr>
            </a:lvl1pPr>
          </a:lstStyle>
          <a:p>
            <a:pPr lvl="0"/>
            <a:r>
              <a:rPr lang="fr-FR" dirty="0"/>
              <a:t>TITRE</a:t>
            </a:r>
          </a:p>
        </p:txBody>
      </p:sp>
      <p:sp>
        <p:nvSpPr>
          <p:cNvPr id="4" name="Espace réservé du contenu 3">
            <a:extLst>
              <a:ext uri="{FF2B5EF4-FFF2-40B4-BE49-F238E27FC236}">
                <a16:creationId xmlns:a16="http://schemas.microsoft.com/office/drawing/2014/main" id="{8CBF8C14-E4F4-F34B-9F09-8FC954F2DBBC}"/>
              </a:ext>
            </a:extLst>
          </p:cNvPr>
          <p:cNvSpPr>
            <a:spLocks noGrp="1"/>
          </p:cNvSpPr>
          <p:nvPr>
            <p:ph sz="half" idx="2" hasCustomPrompt="1"/>
          </p:nvPr>
        </p:nvSpPr>
        <p:spPr>
          <a:xfrm>
            <a:off x="6172200" y="2286001"/>
            <a:ext cx="5181600" cy="3890962"/>
          </a:xfrm>
          <a:prstGeom prst="rect">
            <a:avLst/>
          </a:prstGeom>
        </p:spPr>
        <p:txBody>
          <a:bodyPr/>
          <a:lstStyle>
            <a:lvl1pPr marL="0" indent="0">
              <a:buNone/>
              <a:defRPr sz="2800" b="0">
                <a:latin typeface="+mj-lt"/>
              </a:defRPr>
            </a:lvl1pPr>
          </a:lstStyle>
          <a:p>
            <a:pPr lvl="0"/>
            <a:r>
              <a:rPr lang="fr-FR" dirty="0"/>
              <a:t>TITRE</a:t>
            </a:r>
          </a:p>
        </p:txBody>
      </p:sp>
      <p:pic>
        <p:nvPicPr>
          <p:cNvPr id="8" name="Image 7">
            <a:extLst>
              <a:ext uri="{FF2B5EF4-FFF2-40B4-BE49-F238E27FC236}">
                <a16:creationId xmlns:a16="http://schemas.microsoft.com/office/drawing/2014/main" id="{2F771CBB-6C43-4D49-9822-911140128A94}"/>
              </a:ext>
            </a:extLst>
          </p:cNvPr>
          <p:cNvPicPr>
            <a:picLocks noChangeAspect="1"/>
          </p:cNvPicPr>
          <p:nvPr userDrawn="1"/>
        </p:nvPicPr>
        <p:blipFill>
          <a:blip r:embed="rId2"/>
          <a:stretch>
            <a:fillRect/>
          </a:stretch>
        </p:blipFill>
        <p:spPr>
          <a:xfrm>
            <a:off x="10782097" y="634738"/>
            <a:ext cx="671396" cy="1218203"/>
          </a:xfrm>
          <a:prstGeom prst="rect">
            <a:avLst/>
          </a:prstGeom>
        </p:spPr>
      </p:pic>
      <p:pic>
        <p:nvPicPr>
          <p:cNvPr id="9" name="Image 8">
            <a:extLst>
              <a:ext uri="{FF2B5EF4-FFF2-40B4-BE49-F238E27FC236}">
                <a16:creationId xmlns:a16="http://schemas.microsoft.com/office/drawing/2014/main" id="{BA57C513-CA84-0348-8E00-D1660F540B4E}"/>
              </a:ext>
            </a:extLst>
          </p:cNvPr>
          <p:cNvPicPr>
            <a:picLocks noChangeAspect="1"/>
          </p:cNvPicPr>
          <p:nvPr userDrawn="1"/>
        </p:nvPicPr>
        <p:blipFill>
          <a:blip r:embed="rId2"/>
          <a:stretch>
            <a:fillRect/>
          </a:stretch>
        </p:blipFill>
        <p:spPr>
          <a:xfrm rot="16200000">
            <a:off x="10213548" y="590021"/>
            <a:ext cx="370030" cy="671395"/>
          </a:xfrm>
          <a:prstGeom prst="rect">
            <a:avLst/>
          </a:prstGeom>
        </p:spPr>
      </p:pic>
      <p:pic>
        <p:nvPicPr>
          <p:cNvPr id="11" name="Image 10">
            <a:extLst>
              <a:ext uri="{FF2B5EF4-FFF2-40B4-BE49-F238E27FC236}">
                <a16:creationId xmlns:a16="http://schemas.microsoft.com/office/drawing/2014/main" id="{AE4EB570-BBEC-884D-83E7-31CC10013F03}"/>
              </a:ext>
            </a:extLst>
          </p:cNvPr>
          <p:cNvPicPr>
            <a:picLocks noChangeAspect="1"/>
          </p:cNvPicPr>
          <p:nvPr userDrawn="1"/>
        </p:nvPicPr>
        <p:blipFill>
          <a:blip r:embed="rId3"/>
          <a:stretch>
            <a:fillRect/>
          </a:stretch>
        </p:blipFill>
        <p:spPr>
          <a:xfrm rot="16200000">
            <a:off x="671900" y="1853198"/>
            <a:ext cx="307561" cy="558049"/>
          </a:xfrm>
          <a:prstGeom prst="rect">
            <a:avLst/>
          </a:prstGeom>
        </p:spPr>
      </p:pic>
      <p:pic>
        <p:nvPicPr>
          <p:cNvPr id="12" name="Image 11">
            <a:extLst>
              <a:ext uri="{FF2B5EF4-FFF2-40B4-BE49-F238E27FC236}">
                <a16:creationId xmlns:a16="http://schemas.microsoft.com/office/drawing/2014/main" id="{27F790B0-1850-E94F-867F-E535C4692494}"/>
              </a:ext>
            </a:extLst>
          </p:cNvPr>
          <p:cNvPicPr>
            <a:picLocks noChangeAspect="1"/>
          </p:cNvPicPr>
          <p:nvPr userDrawn="1"/>
        </p:nvPicPr>
        <p:blipFill>
          <a:blip r:embed="rId3"/>
          <a:stretch>
            <a:fillRect/>
          </a:stretch>
        </p:blipFill>
        <p:spPr>
          <a:xfrm rot="16200000">
            <a:off x="6018421" y="1853197"/>
            <a:ext cx="307561" cy="558049"/>
          </a:xfrm>
          <a:prstGeom prst="rect">
            <a:avLst/>
          </a:prstGeom>
        </p:spPr>
      </p:pic>
      <p:pic>
        <p:nvPicPr>
          <p:cNvPr id="10" name="Image 9">
            <a:extLst>
              <a:ext uri="{FF2B5EF4-FFF2-40B4-BE49-F238E27FC236}">
                <a16:creationId xmlns:a16="http://schemas.microsoft.com/office/drawing/2014/main" id="{B3C2D0AD-DC8C-5248-A69D-503E251BB1F3}"/>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spTree>
    <p:extLst>
      <p:ext uri="{BB962C8B-B14F-4D97-AF65-F5344CB8AC3E}">
        <p14:creationId xmlns:p14="http://schemas.microsoft.com/office/powerpoint/2010/main" val="685612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de contact">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C6890FB-38C8-394C-946B-28254183F264}"/>
              </a:ext>
            </a:extLst>
          </p:cNvPr>
          <p:cNvPicPr>
            <a:picLocks noChangeAspect="1"/>
          </p:cNvPicPr>
          <p:nvPr userDrawn="1"/>
        </p:nvPicPr>
        <p:blipFill>
          <a:blip r:embed="rId2"/>
          <a:stretch>
            <a:fillRect/>
          </a:stretch>
        </p:blipFill>
        <p:spPr>
          <a:xfrm>
            <a:off x="1663701" y="1411358"/>
            <a:ext cx="1039743" cy="1886543"/>
          </a:xfrm>
          <a:prstGeom prst="rect">
            <a:avLst/>
          </a:prstGeom>
        </p:spPr>
      </p:pic>
      <p:pic>
        <p:nvPicPr>
          <p:cNvPr id="8" name="Image 7">
            <a:extLst>
              <a:ext uri="{FF2B5EF4-FFF2-40B4-BE49-F238E27FC236}">
                <a16:creationId xmlns:a16="http://schemas.microsoft.com/office/drawing/2014/main" id="{06A057C2-B45F-744A-834B-281579F1E016}"/>
              </a:ext>
            </a:extLst>
          </p:cNvPr>
          <p:cNvPicPr>
            <a:picLocks noChangeAspect="1"/>
          </p:cNvPicPr>
          <p:nvPr userDrawn="1"/>
        </p:nvPicPr>
        <p:blipFill>
          <a:blip r:embed="rId2"/>
          <a:stretch>
            <a:fillRect/>
          </a:stretch>
        </p:blipFill>
        <p:spPr>
          <a:xfrm rot="16200000">
            <a:off x="749512" y="1252518"/>
            <a:ext cx="579030" cy="1050611"/>
          </a:xfrm>
          <a:prstGeom prst="rect">
            <a:avLst/>
          </a:prstGeom>
        </p:spPr>
      </p:pic>
      <p:sp>
        <p:nvSpPr>
          <p:cNvPr id="6" name="Espace réservé du texte 3">
            <a:extLst>
              <a:ext uri="{FF2B5EF4-FFF2-40B4-BE49-F238E27FC236}">
                <a16:creationId xmlns:a16="http://schemas.microsoft.com/office/drawing/2014/main" id="{5E0DE27C-3200-0F45-A0F0-088E3D6171A7}"/>
              </a:ext>
            </a:extLst>
          </p:cNvPr>
          <p:cNvSpPr>
            <a:spLocks noGrp="1"/>
          </p:cNvSpPr>
          <p:nvPr>
            <p:ph type="body" sz="half" idx="10" hasCustomPrompt="1"/>
          </p:nvPr>
        </p:nvSpPr>
        <p:spPr>
          <a:xfrm>
            <a:off x="2484439" y="3429001"/>
            <a:ext cx="7703171" cy="2723323"/>
          </a:xfrm>
          <a:prstGeom prst="rect">
            <a:avLst/>
          </a:prstGeom>
        </p:spPr>
        <p:txBody>
          <a:bodyPr/>
          <a:lstStyle>
            <a:lvl1pPr marL="0" indent="0">
              <a:buNone/>
              <a:defRPr sz="1600" b="0">
                <a:latin typeface="Times"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p:txBody>
      </p:sp>
      <p:pic>
        <p:nvPicPr>
          <p:cNvPr id="9" name="Image 8">
            <a:extLst>
              <a:ext uri="{FF2B5EF4-FFF2-40B4-BE49-F238E27FC236}">
                <a16:creationId xmlns:a16="http://schemas.microsoft.com/office/drawing/2014/main" id="{5A2D2764-F4C5-F642-8450-16248CAB635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spTree>
    <p:extLst>
      <p:ext uri="{BB962C8B-B14F-4D97-AF65-F5344CB8AC3E}">
        <p14:creationId xmlns:p14="http://schemas.microsoft.com/office/powerpoint/2010/main" val="2246260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 de présenta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C6890FB-38C8-394C-946B-28254183F264}"/>
              </a:ext>
            </a:extLst>
          </p:cNvPr>
          <p:cNvPicPr>
            <a:picLocks noChangeAspect="1"/>
          </p:cNvPicPr>
          <p:nvPr userDrawn="1"/>
        </p:nvPicPr>
        <p:blipFill>
          <a:blip r:embed="rId2"/>
          <a:stretch>
            <a:fillRect/>
          </a:stretch>
        </p:blipFill>
        <p:spPr>
          <a:xfrm>
            <a:off x="1663701" y="1411358"/>
            <a:ext cx="1039743" cy="1886543"/>
          </a:xfrm>
          <a:prstGeom prst="rect">
            <a:avLst/>
          </a:prstGeom>
        </p:spPr>
      </p:pic>
      <p:pic>
        <p:nvPicPr>
          <p:cNvPr id="8" name="Image 7">
            <a:extLst>
              <a:ext uri="{FF2B5EF4-FFF2-40B4-BE49-F238E27FC236}">
                <a16:creationId xmlns:a16="http://schemas.microsoft.com/office/drawing/2014/main" id="{06A057C2-B45F-744A-834B-281579F1E016}"/>
              </a:ext>
            </a:extLst>
          </p:cNvPr>
          <p:cNvPicPr>
            <a:picLocks noChangeAspect="1"/>
          </p:cNvPicPr>
          <p:nvPr userDrawn="1"/>
        </p:nvPicPr>
        <p:blipFill>
          <a:blip r:embed="rId2"/>
          <a:stretch>
            <a:fillRect/>
          </a:stretch>
        </p:blipFill>
        <p:spPr>
          <a:xfrm rot="16200000">
            <a:off x="749512" y="1252518"/>
            <a:ext cx="579030" cy="1050611"/>
          </a:xfrm>
          <a:prstGeom prst="rect">
            <a:avLst/>
          </a:prstGeom>
        </p:spPr>
      </p:pic>
      <p:sp>
        <p:nvSpPr>
          <p:cNvPr id="10" name="Espace réservé du texte 9">
            <a:extLst>
              <a:ext uri="{FF2B5EF4-FFF2-40B4-BE49-F238E27FC236}">
                <a16:creationId xmlns:a16="http://schemas.microsoft.com/office/drawing/2014/main" id="{0E2CD597-AC4C-C64C-85A3-14C78C108350}"/>
              </a:ext>
            </a:extLst>
          </p:cNvPr>
          <p:cNvSpPr>
            <a:spLocks noGrp="1"/>
          </p:cNvSpPr>
          <p:nvPr>
            <p:ph type="body" sz="quarter" idx="10" hasCustomPrompt="1"/>
          </p:nvPr>
        </p:nvSpPr>
        <p:spPr>
          <a:xfrm>
            <a:off x="2484439" y="3428999"/>
            <a:ext cx="4910276" cy="1242392"/>
          </a:xfrm>
          <a:prstGeom prst="rect">
            <a:avLst/>
          </a:prstGeom>
        </p:spPr>
        <p:txBody>
          <a:bodyPr/>
          <a:lstStyle>
            <a:lvl1pPr marL="0" indent="0">
              <a:buNone/>
              <a:defRPr sz="4000" b="0">
                <a:solidFill>
                  <a:schemeClr val="bg1"/>
                </a:solidFill>
                <a:highlight>
                  <a:srgbClr val="00ADD6"/>
                </a:highlight>
                <a:latin typeface="+mj-lt"/>
              </a:defRPr>
            </a:lvl1pPr>
          </a:lstStyle>
          <a:p>
            <a:pPr lvl="0"/>
            <a:r>
              <a:rPr lang="fr-FR" dirty="0"/>
              <a:t>MERCI DE VOTRE ATTENTION</a:t>
            </a:r>
          </a:p>
        </p:txBody>
      </p:sp>
      <p:pic>
        <p:nvPicPr>
          <p:cNvPr id="6" name="Image 5">
            <a:extLst>
              <a:ext uri="{FF2B5EF4-FFF2-40B4-BE49-F238E27FC236}">
                <a16:creationId xmlns:a16="http://schemas.microsoft.com/office/drawing/2014/main" id="{26CE0A63-4C2A-164A-BDD6-A6BBEE39C7A1}"/>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spTree>
    <p:extLst>
      <p:ext uri="{BB962C8B-B14F-4D97-AF65-F5344CB8AC3E}">
        <p14:creationId xmlns:p14="http://schemas.microsoft.com/office/powerpoint/2010/main" val="3358783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ge blanch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831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age contenu 1">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9894475" cy="4343400"/>
          </a:xfrm>
          <a:prstGeom prst="rect">
            <a:avLst/>
          </a:prstGeom>
        </p:spPr>
        <p:txBody>
          <a:bodyPr/>
          <a:lstStyle>
            <a:lvl1pPr marL="0" indent="0">
              <a:buNone/>
              <a:defRPr sz="1600" b="0">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34262" y="79607"/>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71077"/>
            <a:ext cx="370030" cy="671395"/>
          </a:xfrm>
          <a:prstGeom prst="rect">
            <a:avLst/>
          </a:prstGeom>
        </p:spPr>
      </p:pic>
      <p:sp>
        <p:nvSpPr>
          <p:cNvPr id="15" name="Espace réservé du contenu 14">
            <a:extLst>
              <a:ext uri="{FF2B5EF4-FFF2-40B4-BE49-F238E27FC236}">
                <a16:creationId xmlns:a16="http://schemas.microsoft.com/office/drawing/2014/main" id="{57C021EE-DB5A-454E-A171-FA60365CFD1E}"/>
              </a:ext>
            </a:extLst>
          </p:cNvPr>
          <p:cNvSpPr>
            <a:spLocks noGrp="1"/>
          </p:cNvSpPr>
          <p:nvPr>
            <p:ph sz="quarter" idx="11" hasCustomPrompt="1"/>
          </p:nvPr>
        </p:nvSpPr>
        <p:spPr>
          <a:xfrm>
            <a:off x="742968" y="264621"/>
            <a:ext cx="3932237" cy="740230"/>
          </a:xfrm>
          <a:prstGeom prst="rect">
            <a:avLst/>
          </a:prstGeom>
        </p:spPr>
        <p:txBody>
          <a:bodyPr/>
          <a:lstStyle>
            <a:lvl1pPr marL="0" indent="0">
              <a:buNone/>
              <a:defRPr sz="3200" b="0" i="0">
                <a:solidFill>
                  <a:schemeClr val="accent6"/>
                </a:solidFill>
                <a:latin typeface="+mj-lt"/>
              </a:defRPr>
            </a:lvl1pPr>
          </a:lstStyle>
          <a:p>
            <a:pPr lvl="0"/>
            <a:r>
              <a:rPr lang="fr-FR" dirty="0"/>
              <a:t>Sous-titre</a:t>
            </a:r>
          </a:p>
        </p:txBody>
      </p:sp>
      <p:pic>
        <p:nvPicPr>
          <p:cNvPr id="8" name="Image 7">
            <a:extLst>
              <a:ext uri="{FF2B5EF4-FFF2-40B4-BE49-F238E27FC236}">
                <a16:creationId xmlns:a16="http://schemas.microsoft.com/office/drawing/2014/main" id="{C1672FFF-57C6-8E47-BE52-2D7A583309B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573933" y="6223000"/>
            <a:ext cx="406707" cy="486468"/>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80" y="6166128"/>
            <a:ext cx="769608" cy="543340"/>
          </a:xfrm>
          <a:prstGeom prst="rect">
            <a:avLst/>
          </a:prstGeom>
        </p:spPr>
      </p:pic>
    </p:spTree>
    <p:extLst>
      <p:ext uri="{BB962C8B-B14F-4D97-AF65-F5344CB8AC3E}">
        <p14:creationId xmlns:p14="http://schemas.microsoft.com/office/powerpoint/2010/main" val="318293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de chap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7D98462-69EC-7E46-8E4C-54004F5FD89B}"/>
              </a:ext>
            </a:extLst>
          </p:cNvPr>
          <p:cNvPicPr>
            <a:picLocks noChangeAspect="1"/>
          </p:cNvPicPr>
          <p:nvPr userDrawn="1"/>
        </p:nvPicPr>
        <p:blipFill rotWithShape="1">
          <a:blip r:embed="rId2"/>
          <a:srcRect l="46983" t="14045" r="7513" b="14045"/>
          <a:stretch/>
        </p:blipFill>
        <p:spPr>
          <a:xfrm rot="5400000">
            <a:off x="3901440" y="-3901441"/>
            <a:ext cx="4389120" cy="12192003"/>
          </a:xfrm>
          <a:prstGeom prst="rect">
            <a:avLst/>
          </a:prstGeom>
        </p:spPr>
      </p:pic>
      <p:sp>
        <p:nvSpPr>
          <p:cNvPr id="2" name="Titre 1">
            <a:extLst>
              <a:ext uri="{FF2B5EF4-FFF2-40B4-BE49-F238E27FC236}">
                <a16:creationId xmlns:a16="http://schemas.microsoft.com/office/drawing/2014/main" id="{C02B8D42-F975-8A4C-9BA7-751CF6C6EA96}"/>
              </a:ext>
            </a:extLst>
          </p:cNvPr>
          <p:cNvSpPr>
            <a:spLocks noGrp="1"/>
          </p:cNvSpPr>
          <p:nvPr>
            <p:ph type="title" hasCustomPrompt="1"/>
          </p:nvPr>
        </p:nvSpPr>
        <p:spPr>
          <a:xfrm>
            <a:off x="3681887" y="2466444"/>
            <a:ext cx="7098960" cy="1095903"/>
          </a:xfrm>
          <a:prstGeom prst="rect">
            <a:avLst/>
          </a:prstGeom>
        </p:spPr>
        <p:txBody>
          <a:bodyPr/>
          <a:lstStyle>
            <a:lvl1pPr>
              <a:defRPr sz="3600" b="0">
                <a:latin typeface="+mj-lt"/>
              </a:defRPr>
            </a:lvl1pPr>
          </a:lstStyle>
          <a:p>
            <a:r>
              <a:rPr lang="fr-FR" dirty="0"/>
              <a:t>TITRE DU </a:t>
            </a:r>
            <a:br>
              <a:rPr lang="fr-FR" dirty="0"/>
            </a:br>
            <a:r>
              <a:rPr lang="fr-FR" dirty="0"/>
              <a:t>CHAPITRE</a:t>
            </a:r>
          </a:p>
        </p:txBody>
      </p:sp>
      <p:pic>
        <p:nvPicPr>
          <p:cNvPr id="9" name="Image 8">
            <a:extLst>
              <a:ext uri="{FF2B5EF4-FFF2-40B4-BE49-F238E27FC236}">
                <a16:creationId xmlns:a16="http://schemas.microsoft.com/office/drawing/2014/main" id="{CDED1EC2-6D10-D943-BF30-3F07B44A99CE}"/>
              </a:ext>
            </a:extLst>
          </p:cNvPr>
          <p:cNvPicPr>
            <a:picLocks noChangeAspect="1"/>
          </p:cNvPicPr>
          <p:nvPr userDrawn="1"/>
        </p:nvPicPr>
        <p:blipFill>
          <a:blip r:embed="rId3"/>
          <a:stretch>
            <a:fillRect/>
          </a:stretch>
        </p:blipFill>
        <p:spPr>
          <a:xfrm>
            <a:off x="1634867" y="1057915"/>
            <a:ext cx="1808647" cy="3281670"/>
          </a:xfrm>
          <a:prstGeom prst="rect">
            <a:avLst/>
          </a:prstGeom>
        </p:spPr>
      </p:pic>
      <p:pic>
        <p:nvPicPr>
          <p:cNvPr id="8" name="Image 7">
            <a:extLst>
              <a:ext uri="{FF2B5EF4-FFF2-40B4-BE49-F238E27FC236}">
                <a16:creationId xmlns:a16="http://schemas.microsoft.com/office/drawing/2014/main" id="{A5B624CD-7CB1-A142-96CA-39EBFA3AE707}"/>
              </a:ext>
            </a:extLst>
          </p:cNvPr>
          <p:cNvPicPr>
            <a:picLocks noChangeAspect="1"/>
          </p:cNvPicPr>
          <p:nvPr userDrawn="1"/>
        </p:nvPicPr>
        <p:blipFill>
          <a:blip r:embed="rId3">
            <a:alphaModFix amt="59000"/>
          </a:blip>
          <a:stretch>
            <a:fillRect/>
          </a:stretch>
        </p:blipFill>
        <p:spPr>
          <a:xfrm>
            <a:off x="1607655" y="908795"/>
            <a:ext cx="1973019" cy="3579910"/>
          </a:xfrm>
          <a:prstGeom prst="rect">
            <a:avLst/>
          </a:prstGeom>
        </p:spPr>
      </p:pic>
      <p:pic>
        <p:nvPicPr>
          <p:cNvPr id="10" name="Image 9">
            <a:extLst>
              <a:ext uri="{FF2B5EF4-FFF2-40B4-BE49-F238E27FC236}">
                <a16:creationId xmlns:a16="http://schemas.microsoft.com/office/drawing/2014/main" id="{33B14BF2-EA95-7B4F-A247-F6E6D4412A3A}"/>
              </a:ext>
            </a:extLst>
          </p:cNvPr>
          <p:cNvPicPr>
            <a:picLocks noChangeAspect="1"/>
          </p:cNvPicPr>
          <p:nvPr userDrawn="1"/>
        </p:nvPicPr>
        <p:blipFill>
          <a:blip r:embed="rId4"/>
          <a:stretch>
            <a:fillRect/>
          </a:stretch>
        </p:blipFill>
        <p:spPr>
          <a:xfrm rot="16200000">
            <a:off x="3873586" y="1686822"/>
            <a:ext cx="484071" cy="878315"/>
          </a:xfrm>
          <a:prstGeom prst="rect">
            <a:avLst/>
          </a:prstGeom>
        </p:spPr>
      </p:pic>
      <p:pic>
        <p:nvPicPr>
          <p:cNvPr id="12" name="Image 11">
            <a:extLst>
              <a:ext uri="{FF2B5EF4-FFF2-40B4-BE49-F238E27FC236}">
                <a16:creationId xmlns:a16="http://schemas.microsoft.com/office/drawing/2014/main" id="{6EAD02A5-A1C8-E248-BC71-F33668E15D18}"/>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spTree>
    <p:extLst>
      <p:ext uri="{BB962C8B-B14F-4D97-AF65-F5344CB8AC3E}">
        <p14:creationId xmlns:p14="http://schemas.microsoft.com/office/powerpoint/2010/main" val="41701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contenu 1">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9894475" cy="4343400"/>
          </a:xfrm>
          <a:prstGeom prst="rect">
            <a:avLst/>
          </a:prstGeom>
        </p:spPr>
        <p:txBody>
          <a:bodyPr/>
          <a:lstStyle>
            <a:lvl1pPr marL="0" indent="0">
              <a:buNone/>
              <a:defRPr sz="1600" b="0">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7" y="634738"/>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1"/>
            <a:ext cx="370030" cy="671395"/>
          </a:xfrm>
          <a:prstGeom prst="rect">
            <a:avLst/>
          </a:prstGeom>
        </p:spPr>
      </p:pic>
      <p:sp>
        <p:nvSpPr>
          <p:cNvPr id="13" name="Titre 1">
            <a:extLst>
              <a:ext uri="{FF2B5EF4-FFF2-40B4-BE49-F238E27FC236}">
                <a16:creationId xmlns:a16="http://schemas.microsoft.com/office/drawing/2014/main" id="{94068393-6057-7441-BA77-2ABA3C6EAC2D}"/>
              </a:ext>
            </a:extLst>
          </p:cNvPr>
          <p:cNvSpPr>
            <a:spLocks noGrp="1"/>
          </p:cNvSpPr>
          <p:nvPr>
            <p:ph type="title" hasCustomPrompt="1"/>
          </p:nvPr>
        </p:nvSpPr>
        <p:spPr>
          <a:xfrm>
            <a:off x="839788" y="552806"/>
            <a:ext cx="3932237" cy="740229"/>
          </a:xfrm>
          <a:prstGeom prst="rect">
            <a:avLst/>
          </a:prstGeom>
        </p:spPr>
        <p:txBody>
          <a:bodyPr anchor="b"/>
          <a:lstStyle>
            <a:lvl1pPr>
              <a:defRPr sz="3200" b="0">
                <a:solidFill>
                  <a:srgbClr val="00959A"/>
                </a:solidFill>
                <a:latin typeface="+mj-lt"/>
              </a:defRPr>
            </a:lvl1pPr>
          </a:lstStyle>
          <a:p>
            <a:r>
              <a:rPr lang="fr-FR" dirty="0"/>
              <a:t>Titre 1</a:t>
            </a:r>
          </a:p>
        </p:txBody>
      </p:sp>
      <p:sp>
        <p:nvSpPr>
          <p:cNvPr id="15" name="Espace réservé du contenu 14">
            <a:extLst>
              <a:ext uri="{FF2B5EF4-FFF2-40B4-BE49-F238E27FC236}">
                <a16:creationId xmlns:a16="http://schemas.microsoft.com/office/drawing/2014/main" id="{57C021EE-DB5A-454E-A171-FA60365CFD1E}"/>
              </a:ext>
            </a:extLst>
          </p:cNvPr>
          <p:cNvSpPr>
            <a:spLocks noGrp="1"/>
          </p:cNvSpPr>
          <p:nvPr>
            <p:ph sz="quarter" idx="11" hasCustomPrompt="1"/>
          </p:nvPr>
        </p:nvSpPr>
        <p:spPr>
          <a:xfrm>
            <a:off x="839788" y="1343866"/>
            <a:ext cx="3932237" cy="740230"/>
          </a:xfrm>
          <a:prstGeom prst="rect">
            <a:avLst/>
          </a:prstGeom>
        </p:spPr>
        <p:txBody>
          <a:bodyPr/>
          <a:lstStyle>
            <a:lvl1pPr marL="0" indent="0">
              <a:buNone/>
              <a:defRPr sz="3200" b="0" i="0">
                <a:solidFill>
                  <a:schemeClr val="accent6"/>
                </a:solidFill>
                <a:latin typeface="+mj-lt"/>
              </a:defRPr>
            </a:lvl1pPr>
          </a:lstStyle>
          <a:p>
            <a:pPr lvl="0"/>
            <a:r>
              <a:rPr lang="fr-FR" dirty="0"/>
              <a:t>Sous-titre</a:t>
            </a:r>
          </a:p>
        </p:txBody>
      </p:sp>
      <p:pic>
        <p:nvPicPr>
          <p:cNvPr id="8" name="Image 7">
            <a:extLst>
              <a:ext uri="{FF2B5EF4-FFF2-40B4-BE49-F238E27FC236}">
                <a16:creationId xmlns:a16="http://schemas.microsoft.com/office/drawing/2014/main" id="{C1672FFF-57C6-8E47-BE52-2D7A583309B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0797" y="5837702"/>
            <a:ext cx="1234803" cy="871766"/>
          </a:xfrm>
          <a:prstGeom prst="rect">
            <a:avLst/>
          </a:prstGeom>
        </p:spPr>
      </p:pic>
    </p:spTree>
    <p:extLst>
      <p:ext uri="{BB962C8B-B14F-4D97-AF65-F5344CB8AC3E}">
        <p14:creationId xmlns:p14="http://schemas.microsoft.com/office/powerpoint/2010/main" val="276335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contenu 1bis">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9894475" cy="4343400"/>
          </a:xfrm>
          <a:prstGeom prst="rect">
            <a:avLst/>
          </a:prstGeom>
        </p:spPr>
        <p:txBody>
          <a:bodyPr/>
          <a:lstStyle>
            <a:lvl1pPr marL="0" indent="0">
              <a:buNone/>
              <a:defRPr sz="1600" b="0">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7" y="634738"/>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1"/>
            <a:ext cx="370030" cy="671395"/>
          </a:xfrm>
          <a:prstGeom prst="rect">
            <a:avLst/>
          </a:prstGeom>
        </p:spPr>
      </p:pic>
      <p:sp>
        <p:nvSpPr>
          <p:cNvPr id="13" name="Titre 1">
            <a:extLst>
              <a:ext uri="{FF2B5EF4-FFF2-40B4-BE49-F238E27FC236}">
                <a16:creationId xmlns:a16="http://schemas.microsoft.com/office/drawing/2014/main" id="{94068393-6057-7441-BA77-2ABA3C6EAC2D}"/>
              </a:ext>
            </a:extLst>
          </p:cNvPr>
          <p:cNvSpPr>
            <a:spLocks noGrp="1"/>
          </p:cNvSpPr>
          <p:nvPr>
            <p:ph type="title" hasCustomPrompt="1"/>
          </p:nvPr>
        </p:nvSpPr>
        <p:spPr>
          <a:xfrm>
            <a:off x="839788" y="1079579"/>
            <a:ext cx="3932237" cy="740229"/>
          </a:xfrm>
          <a:prstGeom prst="rect">
            <a:avLst/>
          </a:prstGeom>
        </p:spPr>
        <p:txBody>
          <a:bodyPr anchor="b"/>
          <a:lstStyle>
            <a:lvl1pPr>
              <a:defRPr sz="3200" b="0">
                <a:solidFill>
                  <a:srgbClr val="00959A"/>
                </a:solidFill>
                <a:latin typeface="+mj-lt"/>
              </a:defRPr>
            </a:lvl1pPr>
          </a:lstStyle>
          <a:p>
            <a:r>
              <a:rPr lang="fr-FR" dirty="0"/>
              <a:t>Titre unique</a:t>
            </a:r>
          </a:p>
        </p:txBody>
      </p:sp>
      <p:pic>
        <p:nvPicPr>
          <p:cNvPr id="8" name="Image 7">
            <a:extLst>
              <a:ext uri="{FF2B5EF4-FFF2-40B4-BE49-F238E27FC236}">
                <a16:creationId xmlns:a16="http://schemas.microsoft.com/office/drawing/2014/main" id="{ED96489C-ACD1-E244-BE67-15A2DFC3C6F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0797" y="5837702"/>
            <a:ext cx="1234803" cy="871766"/>
          </a:xfrm>
          <a:prstGeom prst="rect">
            <a:avLst/>
          </a:prstGeom>
        </p:spPr>
      </p:pic>
    </p:spTree>
    <p:extLst>
      <p:ext uri="{BB962C8B-B14F-4D97-AF65-F5344CB8AC3E}">
        <p14:creationId xmlns:p14="http://schemas.microsoft.com/office/powerpoint/2010/main" val="2184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contenu 2">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F9B18C37-71A5-3F40-ABA0-8AF7CB028CE4}"/>
              </a:ext>
            </a:extLst>
          </p:cNvPr>
          <p:cNvSpPr>
            <a:spLocks noGrp="1"/>
          </p:cNvSpPr>
          <p:nvPr>
            <p:ph type="body" sz="quarter" idx="10"/>
          </p:nvPr>
        </p:nvSpPr>
        <p:spPr>
          <a:xfrm>
            <a:off x="8043181" y="2318545"/>
            <a:ext cx="3416400" cy="2220913"/>
          </a:xfrm>
          <a:prstGeom prst="rect">
            <a:avLst/>
          </a:prstGeom>
          <a:solidFill>
            <a:srgbClr val="E4E2D9"/>
          </a:solidFill>
          <a:ln>
            <a:noFill/>
          </a:ln>
        </p:spPr>
        <p:txBody>
          <a:bodyPr lIns="144000" tIns="360000" rIns="144000" bIns="144000"/>
          <a:lstStyle>
            <a:lvl1pPr marL="0" indent="0">
              <a:buNone/>
              <a:defRPr sz="1600" b="1" i="0">
                <a:solidFill>
                  <a:schemeClr val="accent6"/>
                </a:solidFill>
                <a:latin typeface="Times" pitchFamily="2" charset="0"/>
              </a:defRPr>
            </a:lvl1pPr>
          </a:lstStyle>
          <a:p>
            <a:pPr lvl="0"/>
            <a:r>
              <a:rPr lang="fr-FR" dirty="0"/>
              <a:t>Cliquez pour modifier les styles du texte du masque</a:t>
            </a:r>
          </a:p>
        </p:txBody>
      </p:sp>
      <p:sp>
        <p:nvSpPr>
          <p:cNvPr id="2" name="Titre 1">
            <a:extLst>
              <a:ext uri="{FF2B5EF4-FFF2-40B4-BE49-F238E27FC236}">
                <a16:creationId xmlns:a16="http://schemas.microsoft.com/office/drawing/2014/main" id="{7EF6115F-D13A-B540-9305-3DE41D9E54ED}"/>
              </a:ext>
            </a:extLst>
          </p:cNvPr>
          <p:cNvSpPr>
            <a:spLocks noGrp="1"/>
          </p:cNvSpPr>
          <p:nvPr>
            <p:ph type="title" hasCustomPrompt="1"/>
          </p:nvPr>
        </p:nvSpPr>
        <p:spPr>
          <a:xfrm>
            <a:off x="839788" y="552806"/>
            <a:ext cx="3932237" cy="740229"/>
          </a:xfrm>
          <a:prstGeom prst="rect">
            <a:avLst/>
          </a:prstGeom>
        </p:spPr>
        <p:txBody>
          <a:bodyPr anchor="b"/>
          <a:lstStyle>
            <a:lvl1pPr>
              <a:defRPr sz="3200" b="0">
                <a:solidFill>
                  <a:srgbClr val="00959A"/>
                </a:solidFill>
                <a:latin typeface="+mj-lt"/>
              </a:defRPr>
            </a:lvl1pPr>
          </a:lstStyle>
          <a:p>
            <a:r>
              <a:rPr lang="fr-FR" dirty="0"/>
              <a:t>Titre 1</a:t>
            </a:r>
          </a:p>
        </p:txBody>
      </p:sp>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6366556" cy="4343400"/>
          </a:xfrm>
          <a:prstGeom prst="rect">
            <a:avLst/>
          </a:prstGeom>
        </p:spPr>
        <p:txBody>
          <a:bodyPr/>
          <a:lstStyle>
            <a:lvl1pPr marL="0" indent="0">
              <a:buNone/>
              <a:defRPr sz="1600" b="0">
                <a:latin typeface="Times"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7" y="634738"/>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1"/>
            <a:ext cx="370030" cy="671395"/>
          </a:xfrm>
          <a:prstGeom prst="rect">
            <a:avLst/>
          </a:prstGeom>
        </p:spPr>
      </p:pic>
      <p:sp>
        <p:nvSpPr>
          <p:cNvPr id="15" name="Espace réservé du contenu 14">
            <a:extLst>
              <a:ext uri="{FF2B5EF4-FFF2-40B4-BE49-F238E27FC236}">
                <a16:creationId xmlns:a16="http://schemas.microsoft.com/office/drawing/2014/main" id="{193096DF-576A-7E42-8AF8-A96DE8B5541A}"/>
              </a:ext>
            </a:extLst>
          </p:cNvPr>
          <p:cNvSpPr>
            <a:spLocks noGrp="1"/>
          </p:cNvSpPr>
          <p:nvPr>
            <p:ph sz="quarter" idx="11" hasCustomPrompt="1"/>
          </p:nvPr>
        </p:nvSpPr>
        <p:spPr>
          <a:xfrm>
            <a:off x="839788" y="1343866"/>
            <a:ext cx="3932237" cy="740230"/>
          </a:xfrm>
          <a:prstGeom prst="rect">
            <a:avLst/>
          </a:prstGeom>
        </p:spPr>
        <p:txBody>
          <a:bodyPr/>
          <a:lstStyle>
            <a:lvl1pPr marL="0" indent="0">
              <a:buNone/>
              <a:defRPr sz="3200" b="0" i="0">
                <a:solidFill>
                  <a:schemeClr val="accent6"/>
                </a:solidFill>
                <a:latin typeface="+mj-lt"/>
              </a:defRPr>
            </a:lvl1pPr>
          </a:lstStyle>
          <a:p>
            <a:pPr lvl="0"/>
            <a:r>
              <a:rPr lang="fr-FR" dirty="0"/>
              <a:t>Sous-titre</a:t>
            </a:r>
          </a:p>
        </p:txBody>
      </p:sp>
      <p:pic>
        <p:nvPicPr>
          <p:cNvPr id="9" name="Image 8">
            <a:extLst>
              <a:ext uri="{FF2B5EF4-FFF2-40B4-BE49-F238E27FC236}">
                <a16:creationId xmlns:a16="http://schemas.microsoft.com/office/drawing/2014/main" id="{0BE38EDD-399A-084D-8F50-1CBC6B682536}"/>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pic>
        <p:nvPicPr>
          <p:cNvPr id="11" name="Imag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0797" y="5837702"/>
            <a:ext cx="1234803" cy="871766"/>
          </a:xfrm>
          <a:prstGeom prst="rect">
            <a:avLst/>
          </a:prstGeom>
        </p:spPr>
      </p:pic>
    </p:spTree>
    <p:extLst>
      <p:ext uri="{BB962C8B-B14F-4D97-AF65-F5344CB8AC3E}">
        <p14:creationId xmlns:p14="http://schemas.microsoft.com/office/powerpoint/2010/main" val="406527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contenu 2bis">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F9B18C37-71A5-3F40-ABA0-8AF7CB028CE4}"/>
              </a:ext>
            </a:extLst>
          </p:cNvPr>
          <p:cNvSpPr>
            <a:spLocks noGrp="1"/>
          </p:cNvSpPr>
          <p:nvPr>
            <p:ph type="body" sz="quarter" idx="10"/>
          </p:nvPr>
        </p:nvSpPr>
        <p:spPr>
          <a:xfrm>
            <a:off x="8043181" y="2318545"/>
            <a:ext cx="3416400" cy="2220913"/>
          </a:xfrm>
          <a:prstGeom prst="rect">
            <a:avLst/>
          </a:prstGeom>
          <a:solidFill>
            <a:srgbClr val="E4E2D9"/>
          </a:solidFill>
          <a:ln>
            <a:noFill/>
          </a:ln>
        </p:spPr>
        <p:txBody>
          <a:bodyPr lIns="144000" tIns="360000" rIns="144000" bIns="144000"/>
          <a:lstStyle>
            <a:lvl1pPr marL="0" indent="0">
              <a:buNone/>
              <a:defRPr sz="1600" b="1" i="0">
                <a:solidFill>
                  <a:schemeClr val="accent6"/>
                </a:solidFill>
                <a:latin typeface="Times" pitchFamily="2" charset="0"/>
              </a:defRPr>
            </a:lvl1pPr>
          </a:lstStyle>
          <a:p>
            <a:pPr lvl="0"/>
            <a:r>
              <a:rPr lang="fr-FR" dirty="0"/>
              <a:t>Cliquez pour modifier les styles du texte du masque</a:t>
            </a:r>
          </a:p>
        </p:txBody>
      </p:sp>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6366556" cy="4343400"/>
          </a:xfrm>
          <a:prstGeom prst="rect">
            <a:avLst/>
          </a:prstGeom>
        </p:spPr>
        <p:txBody>
          <a:bodyPr/>
          <a:lstStyle>
            <a:lvl1pPr marL="0" indent="0">
              <a:buNone/>
              <a:defRPr sz="1600" b="0">
                <a:latin typeface="Times"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7" y="634738"/>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1"/>
            <a:ext cx="370030" cy="671395"/>
          </a:xfrm>
          <a:prstGeom prst="rect">
            <a:avLst/>
          </a:prstGeom>
        </p:spPr>
      </p:pic>
      <p:sp>
        <p:nvSpPr>
          <p:cNvPr id="9" name="Titre 1">
            <a:extLst>
              <a:ext uri="{FF2B5EF4-FFF2-40B4-BE49-F238E27FC236}">
                <a16:creationId xmlns:a16="http://schemas.microsoft.com/office/drawing/2014/main" id="{75B04DE9-7217-F141-ACE0-D597FF8BD093}"/>
              </a:ext>
            </a:extLst>
          </p:cNvPr>
          <p:cNvSpPr>
            <a:spLocks noGrp="1"/>
          </p:cNvSpPr>
          <p:nvPr>
            <p:ph type="title" hasCustomPrompt="1"/>
          </p:nvPr>
        </p:nvSpPr>
        <p:spPr>
          <a:xfrm>
            <a:off x="839788" y="1079579"/>
            <a:ext cx="3932237" cy="740229"/>
          </a:xfrm>
          <a:prstGeom prst="rect">
            <a:avLst/>
          </a:prstGeom>
        </p:spPr>
        <p:txBody>
          <a:bodyPr anchor="b"/>
          <a:lstStyle>
            <a:lvl1pPr>
              <a:defRPr sz="3200" b="0">
                <a:solidFill>
                  <a:srgbClr val="00959A"/>
                </a:solidFill>
                <a:latin typeface="+mj-lt"/>
              </a:defRPr>
            </a:lvl1pPr>
          </a:lstStyle>
          <a:p>
            <a:r>
              <a:rPr lang="fr-FR" dirty="0"/>
              <a:t>Titre unique</a:t>
            </a:r>
          </a:p>
        </p:txBody>
      </p:sp>
      <p:pic>
        <p:nvPicPr>
          <p:cNvPr id="8" name="Image 7">
            <a:extLst>
              <a:ext uri="{FF2B5EF4-FFF2-40B4-BE49-F238E27FC236}">
                <a16:creationId xmlns:a16="http://schemas.microsoft.com/office/drawing/2014/main" id="{19D7CDFC-0D59-FF4B-BCEB-20224EEF2429}"/>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pic>
        <p:nvPicPr>
          <p:cNvPr id="11" name="Imag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0797" y="5837702"/>
            <a:ext cx="1234803" cy="871766"/>
          </a:xfrm>
          <a:prstGeom prst="rect">
            <a:avLst/>
          </a:prstGeom>
        </p:spPr>
      </p:pic>
    </p:spTree>
    <p:extLst>
      <p:ext uri="{BB962C8B-B14F-4D97-AF65-F5344CB8AC3E}">
        <p14:creationId xmlns:p14="http://schemas.microsoft.com/office/powerpoint/2010/main" val="286147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contenu 3">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740702"/>
            <a:ext cx="6366556" cy="5660098"/>
          </a:xfrm>
          <a:prstGeom prst="rect">
            <a:avLst/>
          </a:prstGeom>
        </p:spPr>
        <p:txBody>
          <a:bodyPr/>
          <a:lstStyle>
            <a:lvl1pPr marL="0" indent="0">
              <a:buNone/>
              <a:defRPr sz="1600" b="0">
                <a:latin typeface="Times"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7" y="634738"/>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1"/>
            <a:ext cx="370030" cy="671395"/>
          </a:xfrm>
          <a:prstGeom prst="rect">
            <a:avLst/>
          </a:prstGeom>
        </p:spPr>
      </p:pic>
      <p:sp>
        <p:nvSpPr>
          <p:cNvPr id="9" name="Espace réservé du texte 3">
            <a:extLst>
              <a:ext uri="{FF2B5EF4-FFF2-40B4-BE49-F238E27FC236}">
                <a16:creationId xmlns:a16="http://schemas.microsoft.com/office/drawing/2014/main" id="{B6CBE18F-372F-9B44-98E4-F63853451752}"/>
              </a:ext>
            </a:extLst>
          </p:cNvPr>
          <p:cNvSpPr>
            <a:spLocks noGrp="1"/>
          </p:cNvSpPr>
          <p:nvPr>
            <p:ph type="body" sz="half" idx="10" hasCustomPrompt="1"/>
          </p:nvPr>
        </p:nvSpPr>
        <p:spPr>
          <a:xfrm>
            <a:off x="7454347" y="2057400"/>
            <a:ext cx="3999147" cy="4343400"/>
          </a:xfrm>
          <a:prstGeom prst="rect">
            <a:avLst/>
          </a:prstGeom>
        </p:spPr>
        <p:txBody>
          <a:bodyPr/>
          <a:lstStyle>
            <a:lvl1pPr marL="0" indent="0">
              <a:buNone/>
              <a:defRPr sz="1600" b="0">
                <a:latin typeface="Times"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endParaRPr lang="fr-FR" dirty="0">
              <a:effectLst/>
              <a:latin typeface="Times" pitchFamily="2" charset="0"/>
            </a:endParaRPr>
          </a:p>
        </p:txBody>
      </p:sp>
      <p:pic>
        <p:nvPicPr>
          <p:cNvPr id="6" name="Image 5">
            <a:extLst>
              <a:ext uri="{FF2B5EF4-FFF2-40B4-BE49-F238E27FC236}">
                <a16:creationId xmlns:a16="http://schemas.microsoft.com/office/drawing/2014/main" id="{66C12795-1B09-D54F-992D-76BF3D31A6FF}"/>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pic>
        <p:nvPicPr>
          <p:cNvPr id="8" name="Imag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0797" y="5837702"/>
            <a:ext cx="1234803" cy="871766"/>
          </a:xfrm>
          <a:prstGeom prst="rect">
            <a:avLst/>
          </a:prstGeom>
        </p:spPr>
      </p:pic>
    </p:spTree>
    <p:extLst>
      <p:ext uri="{BB962C8B-B14F-4D97-AF65-F5344CB8AC3E}">
        <p14:creationId xmlns:p14="http://schemas.microsoft.com/office/powerpoint/2010/main" val="366773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ouble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B6C0A35-4EB9-5341-8B8E-CA3C20DDBE68}"/>
              </a:ext>
            </a:extLst>
          </p:cNvPr>
          <p:cNvSpPr>
            <a:spLocks noGrp="1"/>
          </p:cNvSpPr>
          <p:nvPr>
            <p:ph sz="half" idx="1" hasCustomPrompt="1"/>
          </p:nvPr>
        </p:nvSpPr>
        <p:spPr>
          <a:xfrm>
            <a:off x="838200" y="2286001"/>
            <a:ext cx="5181600" cy="3890962"/>
          </a:xfrm>
          <a:prstGeom prst="rect">
            <a:avLst/>
          </a:prstGeom>
        </p:spPr>
        <p:txBody>
          <a:bodyPr/>
          <a:lstStyle>
            <a:lvl1pPr marL="0" indent="0">
              <a:buNone/>
              <a:defRPr b="0">
                <a:latin typeface="+mj-lt"/>
              </a:defRPr>
            </a:lvl1pPr>
          </a:lstStyle>
          <a:p>
            <a:pPr lvl="0"/>
            <a:r>
              <a:rPr lang="fr-FR" dirty="0"/>
              <a:t>TITRE</a:t>
            </a:r>
          </a:p>
        </p:txBody>
      </p:sp>
      <p:sp>
        <p:nvSpPr>
          <p:cNvPr id="4" name="Espace réservé du contenu 3">
            <a:extLst>
              <a:ext uri="{FF2B5EF4-FFF2-40B4-BE49-F238E27FC236}">
                <a16:creationId xmlns:a16="http://schemas.microsoft.com/office/drawing/2014/main" id="{8CBF8C14-E4F4-F34B-9F09-8FC954F2DBBC}"/>
              </a:ext>
            </a:extLst>
          </p:cNvPr>
          <p:cNvSpPr>
            <a:spLocks noGrp="1"/>
          </p:cNvSpPr>
          <p:nvPr>
            <p:ph sz="half" idx="2" hasCustomPrompt="1"/>
          </p:nvPr>
        </p:nvSpPr>
        <p:spPr>
          <a:xfrm>
            <a:off x="6172200" y="2286001"/>
            <a:ext cx="5181600" cy="3890962"/>
          </a:xfrm>
          <a:prstGeom prst="rect">
            <a:avLst/>
          </a:prstGeom>
        </p:spPr>
        <p:txBody>
          <a:bodyPr/>
          <a:lstStyle>
            <a:lvl1pPr marL="0" indent="0">
              <a:buNone/>
              <a:defRPr sz="2800" b="0">
                <a:latin typeface="+mj-lt"/>
              </a:defRPr>
            </a:lvl1pPr>
          </a:lstStyle>
          <a:p>
            <a:pPr lvl="0"/>
            <a:r>
              <a:rPr lang="fr-FR" dirty="0"/>
              <a:t>TITRE</a:t>
            </a:r>
          </a:p>
        </p:txBody>
      </p:sp>
      <p:pic>
        <p:nvPicPr>
          <p:cNvPr id="8" name="Image 7">
            <a:extLst>
              <a:ext uri="{FF2B5EF4-FFF2-40B4-BE49-F238E27FC236}">
                <a16:creationId xmlns:a16="http://schemas.microsoft.com/office/drawing/2014/main" id="{2F771CBB-6C43-4D49-9822-911140128A94}"/>
              </a:ext>
            </a:extLst>
          </p:cNvPr>
          <p:cNvPicPr>
            <a:picLocks noChangeAspect="1"/>
          </p:cNvPicPr>
          <p:nvPr userDrawn="1"/>
        </p:nvPicPr>
        <p:blipFill>
          <a:blip r:embed="rId2"/>
          <a:stretch>
            <a:fillRect/>
          </a:stretch>
        </p:blipFill>
        <p:spPr>
          <a:xfrm>
            <a:off x="10782097" y="634738"/>
            <a:ext cx="671396" cy="1218203"/>
          </a:xfrm>
          <a:prstGeom prst="rect">
            <a:avLst/>
          </a:prstGeom>
        </p:spPr>
      </p:pic>
      <p:pic>
        <p:nvPicPr>
          <p:cNvPr id="9" name="Image 8">
            <a:extLst>
              <a:ext uri="{FF2B5EF4-FFF2-40B4-BE49-F238E27FC236}">
                <a16:creationId xmlns:a16="http://schemas.microsoft.com/office/drawing/2014/main" id="{BA57C513-CA84-0348-8E00-D1660F540B4E}"/>
              </a:ext>
            </a:extLst>
          </p:cNvPr>
          <p:cNvPicPr>
            <a:picLocks noChangeAspect="1"/>
          </p:cNvPicPr>
          <p:nvPr userDrawn="1"/>
        </p:nvPicPr>
        <p:blipFill>
          <a:blip r:embed="rId2"/>
          <a:stretch>
            <a:fillRect/>
          </a:stretch>
        </p:blipFill>
        <p:spPr>
          <a:xfrm rot="16200000">
            <a:off x="10213548" y="590021"/>
            <a:ext cx="370030" cy="671395"/>
          </a:xfrm>
          <a:prstGeom prst="rect">
            <a:avLst/>
          </a:prstGeom>
        </p:spPr>
      </p:pic>
      <p:pic>
        <p:nvPicPr>
          <p:cNvPr id="11" name="Image 10">
            <a:extLst>
              <a:ext uri="{FF2B5EF4-FFF2-40B4-BE49-F238E27FC236}">
                <a16:creationId xmlns:a16="http://schemas.microsoft.com/office/drawing/2014/main" id="{AE4EB570-BBEC-884D-83E7-31CC10013F03}"/>
              </a:ext>
            </a:extLst>
          </p:cNvPr>
          <p:cNvPicPr>
            <a:picLocks noChangeAspect="1"/>
          </p:cNvPicPr>
          <p:nvPr userDrawn="1"/>
        </p:nvPicPr>
        <p:blipFill>
          <a:blip r:embed="rId3"/>
          <a:stretch>
            <a:fillRect/>
          </a:stretch>
        </p:blipFill>
        <p:spPr>
          <a:xfrm rot="16200000">
            <a:off x="671900" y="1853198"/>
            <a:ext cx="307561" cy="558049"/>
          </a:xfrm>
          <a:prstGeom prst="rect">
            <a:avLst/>
          </a:prstGeom>
        </p:spPr>
      </p:pic>
      <p:pic>
        <p:nvPicPr>
          <p:cNvPr id="12" name="Image 11">
            <a:extLst>
              <a:ext uri="{FF2B5EF4-FFF2-40B4-BE49-F238E27FC236}">
                <a16:creationId xmlns:a16="http://schemas.microsoft.com/office/drawing/2014/main" id="{27F790B0-1850-E94F-867F-E535C4692494}"/>
              </a:ext>
            </a:extLst>
          </p:cNvPr>
          <p:cNvPicPr>
            <a:picLocks noChangeAspect="1"/>
          </p:cNvPicPr>
          <p:nvPr userDrawn="1"/>
        </p:nvPicPr>
        <p:blipFill>
          <a:blip r:embed="rId3"/>
          <a:stretch>
            <a:fillRect/>
          </a:stretch>
        </p:blipFill>
        <p:spPr>
          <a:xfrm rot="16200000">
            <a:off x="6018421" y="1853197"/>
            <a:ext cx="307561" cy="558049"/>
          </a:xfrm>
          <a:prstGeom prst="rect">
            <a:avLst/>
          </a:prstGeom>
        </p:spPr>
      </p:pic>
      <p:pic>
        <p:nvPicPr>
          <p:cNvPr id="10" name="Image 9">
            <a:extLst>
              <a:ext uri="{FF2B5EF4-FFF2-40B4-BE49-F238E27FC236}">
                <a16:creationId xmlns:a16="http://schemas.microsoft.com/office/drawing/2014/main" id="{B3C2D0AD-DC8C-5248-A69D-503E251BB1F3}"/>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1072403" y="5737531"/>
            <a:ext cx="908237" cy="971939"/>
          </a:xfrm>
          <a:prstGeom prst="rect">
            <a:avLst/>
          </a:prstGeom>
        </p:spPr>
      </p:pic>
      <p:pic>
        <p:nvPicPr>
          <p:cNvPr id="13" name="Imag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0797" y="5837702"/>
            <a:ext cx="1234803" cy="871766"/>
          </a:xfrm>
          <a:prstGeom prst="rect">
            <a:avLst/>
          </a:prstGeom>
        </p:spPr>
      </p:pic>
    </p:spTree>
    <p:extLst>
      <p:ext uri="{BB962C8B-B14F-4D97-AF65-F5344CB8AC3E}">
        <p14:creationId xmlns:p14="http://schemas.microsoft.com/office/powerpoint/2010/main" val="135928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604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72" r:id="rId4"/>
    <p:sldLayoutId id="2147483674" r:id="rId5"/>
    <p:sldLayoutId id="2147483657" r:id="rId6"/>
    <p:sldLayoutId id="2147483675" r:id="rId7"/>
    <p:sldLayoutId id="2147483673" r:id="rId8"/>
    <p:sldLayoutId id="2147483652" r:id="rId9"/>
    <p:sldLayoutId id="2147483676" r:id="rId10"/>
    <p:sldLayoutId id="2147483655" r:id="rId11"/>
    <p:sldLayoutId id="2147483653" r:id="rId12"/>
    <p:sldLayoutId id="2147483691" r:id="rId13"/>
  </p:sldLayoutIdLst>
  <p:txStyles>
    <p:titleStyle>
      <a:lvl1pPr algn="l" defTabSz="914377" rtl="0" eaLnBrk="1" latinLnBrk="0" hangingPunct="1">
        <a:lnSpc>
          <a:spcPct val="90000"/>
        </a:lnSpc>
        <a:spcBef>
          <a:spcPct val="0"/>
        </a:spcBef>
        <a:buNone/>
        <a:defRPr sz="4400" b="1" kern="1200">
          <a:solidFill>
            <a:schemeClr val="tx1"/>
          </a:solidFill>
          <a:latin typeface="Raleway" pitchFamily="2" charset="77"/>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8870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defTabSz="914377" rtl="0" eaLnBrk="1" latinLnBrk="0" hangingPunct="1">
        <a:lnSpc>
          <a:spcPct val="90000"/>
        </a:lnSpc>
        <a:spcBef>
          <a:spcPct val="0"/>
        </a:spcBef>
        <a:buNone/>
        <a:defRPr sz="4400" b="1" kern="1200">
          <a:solidFill>
            <a:schemeClr val="tx1"/>
          </a:solidFill>
          <a:latin typeface="Raleway" pitchFamily="2" charset="77"/>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hyperlink" Target="https://www.legifrance.gouv.fr/affichCodeArticle.do;jsessionid=5428CDA03E7A953140F1B0EA703F5DF4.tplgfr23s_1?idArticle=LEGIARTI000033220318&amp;cidTexte=LEGITEXT000006072050&amp;dateTexte=20200101&amp;categorieLien=id&amp;oldAction=&amp;nbResultRech=" TargetMode="Externa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hyperlink" Target="https://travail-emploi.gouv.fr/IMG/pdf/liste_organismes_habilites_eatt.pdf"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35.png"/><Relationship Id="rId5" Type="http://schemas.openxmlformats.org/officeDocument/2006/relationships/hyperlink" Target="https://www.interimairesinfo.org/agences-emploi/interim-handicap/"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talents-handicap.com/" TargetMode="External"/><Relationship Id="rId7" Type="http://schemas.openxmlformats.org/officeDocument/2006/relationships/hyperlink" Target="https://www.jobinlive.com/"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hyperlink" Target="https://www.hello-handicap.fr/home" TargetMode="External"/><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hyperlink" Target="https://www.monparcourshandicap.gouv.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hyperlink" Target="https://www.agefiph.fr/articles/article/participez-1-jour-1-metier-en-action"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hyperlink" Target="https://www.talenteo.fr/"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hyperlink" Target="https://www.missionhandicap.fr/qui-sommes-nous"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espace-emploi.agefiph.fr/" TargetMode="External"/><Relationship Id="rId7" Type="http://schemas.openxmlformats.org/officeDocument/2006/relationships/hyperlink" Target="https://www.hanploi.com/offers/search?gclid=EAIaIQobChMI6tbrjc3O_QIVkL13Ch3DHQLHEAAYASAAEgK92vD_BwE" TargetMode="External"/><Relationship Id="rId12"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51.png"/><Relationship Id="rId11" Type="http://schemas.openxmlformats.org/officeDocument/2006/relationships/hyperlink" Target="https://www.handicap-job.com/" TargetMode="External"/><Relationship Id="rId5" Type="http://schemas.openxmlformats.org/officeDocument/2006/relationships/hyperlink" Target="https://www.handiquesta.com/index.php" TargetMode="External"/><Relationship Id="rId10" Type="http://schemas.openxmlformats.org/officeDocument/2006/relationships/image" Target="../media/image53.png"/><Relationship Id="rId4" Type="http://schemas.openxmlformats.org/officeDocument/2006/relationships/image" Target="../media/image50.png"/><Relationship Id="rId9" Type="http://schemas.openxmlformats.org/officeDocument/2006/relationships/hyperlink" Target="https://www.handicap.fr/"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lace-emploi-public.gouv.fr/" TargetMode="External"/><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hyperlink" Target="https://www.pass.fonction-publique.gouv.fr/"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s://entreprise.pole-emploi.fr/accueil/description/publier-offre" TargetMode="External"/><Relationship Id="rId7" Type="http://schemas.openxmlformats.org/officeDocument/2006/relationships/hyperlink" Target="https://www.apec.fr/recruteur.html" TargetMode="External"/><Relationship Id="rId12"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56.png"/><Relationship Id="rId11" Type="http://schemas.openxmlformats.org/officeDocument/2006/relationships/hyperlink" Target="https://www.meteojob.com/pages-entreprises" TargetMode="External"/><Relationship Id="rId5" Type="http://schemas.openxmlformats.org/officeDocument/2006/relationships/hyperlink" Target="https://fr.indeed.com/recrutement?co=FR&amp;hl=fr&amp;from=gnav-menu-homepage" TargetMode="External"/><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hyperlink" Target="https://www.leboncoin.fr/offres_d_emploi/offre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61510;%09https:/lemarche.inclusion.beta.gouv.fr/prestataires/" TargetMode="External"/><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www.reseau-gesat.com/" TargetMode="External"/><Relationship Id="rId7" Type="http://schemas.openxmlformats.org/officeDocument/2006/relationships/hyperlink" Target="TIH%20%20http:/www.handeco.org/" TargetMode="External"/><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image" Target="../media/image62.png"/><Relationship Id="rId5" Type="http://schemas.openxmlformats.org/officeDocument/2006/relationships/hyperlink" Target="https://www.unea.fr/" TargetMode="Externa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s://cfas.occitanie.arseaa.org/espace-pro/" TargetMode="External"/><Relationship Id="rId7" Type="http://schemas.openxmlformats.org/officeDocument/2006/relationships/hyperlink" Target="https://www.faire-ess.fr/fr/dispositifs-inclusifs/synergie-handicap-sup" TargetMode="External"/><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image" Target="../media/image65.png"/><Relationship Id="rId5" Type="http://schemas.openxmlformats.org/officeDocument/2006/relationships/hyperlink" Target="https://www.faire-ess.fr/fr/apprentissage/le-cfa-specialise" TargetMode="Externa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hyperlink" Target="https://www.thalent-digital.fr/" TargetMode="External"/><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hyperlink" Target="http://www.groupeleparc.fr/" TargetMode="External"/><Relationship Id="rId18" Type="http://schemas.openxmlformats.org/officeDocument/2006/relationships/image" Target="../media/image80.png"/><Relationship Id="rId3" Type="http://schemas.openxmlformats.org/officeDocument/2006/relationships/hyperlink" Target="https://annuaire.action-sociale.org/etablissements/adultes-handicapes/centre-reeducation-professionnelle-249.html" TargetMode="External"/><Relationship Id="rId21" Type="http://schemas.openxmlformats.org/officeDocument/2006/relationships/hyperlink" Target="http://www.ymca-crp.fr/" TargetMode="External"/><Relationship Id="rId7" Type="http://schemas.openxmlformats.org/officeDocument/2006/relationships/hyperlink" Target="https://amio-millau.fr/" TargetMode="External"/><Relationship Id="rId12" Type="http://schemas.openxmlformats.org/officeDocument/2006/relationships/image" Target="../media/image77.png"/><Relationship Id="rId17" Type="http://schemas.openxmlformats.org/officeDocument/2006/relationships/hyperlink" Target="https://formation.epnak.org/muret" TargetMode="External"/><Relationship Id="rId2" Type="http://schemas.openxmlformats.org/officeDocument/2006/relationships/notesSlide" Target="../notesSlides/notesSlide29.xml"/><Relationship Id="rId16" Type="http://schemas.openxmlformats.org/officeDocument/2006/relationships/image" Target="../media/image79.png"/><Relationship Id="rId20" Type="http://schemas.openxmlformats.org/officeDocument/2006/relationships/image" Target="../media/image81.png"/><Relationship Id="rId1" Type="http://schemas.openxmlformats.org/officeDocument/2006/relationships/slideLayout" Target="../slideLayouts/slideLayout26.xml"/><Relationship Id="rId6" Type="http://schemas.openxmlformats.org/officeDocument/2006/relationships/image" Target="../media/image74.png"/><Relationship Id="rId11" Type="http://schemas.openxmlformats.org/officeDocument/2006/relationships/hyperlink" Target="http://apsh30.fr/wapsh/pole-accompagnement/samad/" TargetMode="External"/><Relationship Id="rId24" Type="http://schemas.openxmlformats.org/officeDocument/2006/relationships/image" Target="../media/image83.png"/><Relationship Id="rId5" Type="http://schemas.openxmlformats.org/officeDocument/2006/relationships/hyperlink" Target="https://www.fagerh.fr/centres-formations-prestations-accompagnement?f%5b0%5d=field_region:280" TargetMode="External"/><Relationship Id="rId15" Type="http://schemas.openxmlformats.org/officeDocument/2006/relationships/hyperlink" Target="http://www.crip-34.fr/" TargetMode="External"/><Relationship Id="rId23" Type="http://schemas.openxmlformats.org/officeDocument/2006/relationships/hyperlink" Target="https://ucrm.fr/formation-qualifiante/" TargetMode="External"/><Relationship Id="rId10" Type="http://schemas.openxmlformats.org/officeDocument/2006/relationships/image" Target="../media/image76.png"/><Relationship Id="rId19" Type="http://schemas.openxmlformats.org/officeDocument/2006/relationships/hyperlink" Target="https://www.ijatoulouse.org/la-fondation/les-dispositifs-daccompagnement/accompagnement-a-la-formation-professionnelle/" TargetMode="External"/><Relationship Id="rId4" Type="http://schemas.openxmlformats.org/officeDocument/2006/relationships/image" Target="../media/image73.png"/><Relationship Id="rId9" Type="http://schemas.openxmlformats.org/officeDocument/2006/relationships/hyperlink" Target="http://www.cric.asso.fr/" TargetMode="External"/><Relationship Id="rId14" Type="http://schemas.openxmlformats.org/officeDocument/2006/relationships/image" Target="../media/image78.png"/><Relationship Id="rId22"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hyperlink" Target="chrome-extension://efaidnbmnnnibpcajpcglclefindmkaj/https:/creaiors-occitanie.fr/wp-content/uploads/2022/05/2022-Annuaire-Occitanie-VF.pdf" TargetMode="External"/><Relationship Id="rId2" Type="http://schemas.openxmlformats.org/officeDocument/2006/relationships/notesSlide" Target="../notesSlides/notesSlide30.xml"/><Relationship Id="rId1" Type="http://schemas.openxmlformats.org/officeDocument/2006/relationships/slideLayout" Target="../slideLayouts/slideLayout26.xml"/><Relationship Id="rId5" Type="http://schemas.openxmlformats.org/officeDocument/2006/relationships/hyperlink" Target="https://www.ac-toulouse.fr/paip" TargetMode="External"/><Relationship Id="rId4" Type="http://schemas.openxmlformats.org/officeDocument/2006/relationships/hyperlink" Target="mailto:paip@ac-toulouse.f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atoutspourtous-toulouse.fr/index.php/devenez-partenaire" TargetMode="External"/><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hyperlink" Target="https://aspie-friendly.fr/les-universite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hyperlink" Target="https://www.legifrance.gouv.fr/jorf/id/JORFTEXT000046447023" TargetMode="External"/><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hyperlink" Target="https://www.occitanie.ars.sante.fr/les-plateformes-emploi-accompagne#:~:text=Qui%20peut%20b%C3%A9n%C3%A9ficier%20du%20dispositif,le%20secteur%20public%20ou%20priv%C3%A9." TargetMode="External"/><Relationship Id="rId2" Type="http://schemas.openxmlformats.org/officeDocument/2006/relationships/notesSlide" Target="../notesSlides/notesSlide34.xml"/><Relationship Id="rId1" Type="http://schemas.openxmlformats.org/officeDocument/2006/relationships/slideLayout" Target="../slideLayouts/slideLayout26.xml"/><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0ACB5-B073-CB48-B06C-DC6D46688D79}"/>
              </a:ext>
            </a:extLst>
          </p:cNvPr>
          <p:cNvSpPr>
            <a:spLocks noGrp="1"/>
          </p:cNvSpPr>
          <p:nvPr>
            <p:ph type="title"/>
          </p:nvPr>
        </p:nvSpPr>
        <p:spPr>
          <a:xfrm>
            <a:off x="4136067" y="2211497"/>
            <a:ext cx="7474687" cy="1522091"/>
          </a:xfrm>
        </p:spPr>
        <p:txBody>
          <a:bodyPr/>
          <a:lstStyle/>
          <a:p>
            <a:r>
              <a:rPr lang="fr-FR" sz="3200" b="1" dirty="0">
                <a:solidFill>
                  <a:schemeClr val="accent1"/>
                </a:solidFill>
              </a:rPr>
              <a:t>Diversifier son réseau d’acteurs    « locaux » en recrutement </a:t>
            </a:r>
            <a:br>
              <a:rPr lang="fr-FR" sz="3200" b="1" dirty="0">
                <a:solidFill>
                  <a:schemeClr val="accent1"/>
                </a:solidFill>
              </a:rPr>
            </a:br>
            <a:br>
              <a:rPr lang="fr-FR" sz="4000" b="1" dirty="0">
                <a:solidFill>
                  <a:schemeClr val="accent1"/>
                </a:solidFill>
              </a:rPr>
            </a:br>
            <a:r>
              <a:rPr lang="fr-FR" sz="2000" i="1" dirty="0"/>
              <a:t>Atelier commun FIPHFP / </a:t>
            </a:r>
            <a:r>
              <a:rPr lang="fr-FR" sz="2000" i="1" dirty="0" err="1"/>
              <a:t>Agefiph</a:t>
            </a:r>
            <a:r>
              <a:rPr lang="fr-FR" sz="2000" i="1" dirty="0"/>
              <a:t> Correspondants Handicap –</a:t>
            </a:r>
            <a:br>
              <a:rPr lang="fr-FR" sz="2000" i="1" dirty="0"/>
            </a:br>
            <a:r>
              <a:rPr lang="fr-FR" sz="1800" b="1" dirty="0">
                <a:solidFill>
                  <a:schemeClr val="accent1"/>
                </a:solidFill>
              </a:rPr>
              <a:t>14 mars 2023</a:t>
            </a:r>
            <a:br>
              <a:rPr lang="fr-FR" sz="2000" i="1" dirty="0">
                <a:solidFill>
                  <a:srgbClr val="92D050"/>
                </a:solidFill>
              </a:rPr>
            </a:br>
            <a:endParaRPr lang="fr-FR" sz="2000" i="1" dirty="0">
              <a:solidFill>
                <a:srgbClr val="92D050"/>
              </a:solidFill>
            </a:endParaRPr>
          </a:p>
        </p:txBody>
      </p:sp>
      <p:pic>
        <p:nvPicPr>
          <p:cNvPr id="1026" name="Picture 2" descr="Concept D'illustration De Recrutement | Vecteur Gratuite">
            <a:extLst>
              <a:ext uri="{FF2B5EF4-FFF2-40B4-BE49-F238E27FC236}">
                <a16:creationId xmlns:a16="http://schemas.microsoft.com/office/drawing/2014/main" id="{E2D2722B-E44F-C0A6-2E0A-2345B0F6E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445" y="4199320"/>
            <a:ext cx="3069931" cy="204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53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1"/>
          </p:nvPr>
        </p:nvSpPr>
        <p:spPr>
          <a:xfrm>
            <a:off x="427872" y="289017"/>
            <a:ext cx="9340599" cy="740230"/>
          </a:xfrm>
        </p:spPr>
        <p:txBody>
          <a:bodyPr/>
          <a:lstStyle/>
          <a:p>
            <a:r>
              <a:rPr lang="fr-FR" dirty="0"/>
              <a:t>Focus fonction publique</a:t>
            </a:r>
          </a:p>
        </p:txBody>
      </p:sp>
      <p:sp>
        <p:nvSpPr>
          <p:cNvPr id="18" name="Rectangle 17"/>
          <p:cNvSpPr/>
          <p:nvPr/>
        </p:nvSpPr>
        <p:spPr>
          <a:xfrm>
            <a:off x="391125" y="583027"/>
            <a:ext cx="10568711" cy="3385542"/>
          </a:xfrm>
          <a:prstGeom prst="rect">
            <a:avLst/>
          </a:prstGeom>
        </p:spPr>
        <p:txBody>
          <a:bodyPr wrap="square">
            <a:spAutoFit/>
          </a:bodyPr>
          <a:lstStyle/>
          <a:p>
            <a:endParaRPr lang="fr-FR" dirty="0">
              <a:solidFill>
                <a:schemeClr val="accent3"/>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r>
              <a:rPr lang="fr-FR" sz="2600" dirty="0">
                <a:solidFill>
                  <a:schemeClr val="accent3"/>
                </a:solidFill>
                <a:latin typeface="Calibri" panose="020F0502020204030204" pitchFamily="34" charset="0"/>
                <a:cs typeface="Calibri" panose="020F0502020204030204" pitchFamily="34" charset="0"/>
              </a:rPr>
              <a:t>Les dispositions de l’article L 352-4</a:t>
            </a:r>
          </a:p>
          <a:p>
            <a:pPr marL="457200" indent="-457200">
              <a:buFont typeface="Wingdings" panose="05000000000000000000" pitchFamily="2" charset="2"/>
              <a:buChar char="v"/>
            </a:pPr>
            <a:endParaRPr lang="fr-FR" sz="2600" dirty="0">
              <a:solidFill>
                <a:schemeClr val="accent3"/>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fr-FR" sz="2600" dirty="0">
              <a:solidFill>
                <a:schemeClr val="accent3"/>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fr-FR" sz="2600" dirty="0">
              <a:solidFill>
                <a:schemeClr val="accent3"/>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fr-FR" sz="2600" dirty="0">
              <a:solidFill>
                <a:schemeClr val="accent3"/>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fr-FR" sz="2600" dirty="0">
              <a:solidFill>
                <a:schemeClr val="accent3"/>
              </a:solidFill>
              <a:latin typeface="Calibri" panose="020F0502020204030204" pitchFamily="34" charset="0"/>
              <a:cs typeface="Calibri" panose="020F0502020204030204" pitchFamily="34" charset="0"/>
            </a:endParaRPr>
          </a:p>
          <a:p>
            <a:pPr marL="2239963">
              <a:defRPr/>
            </a:pPr>
            <a:endParaRPr lang="fr-FR" sz="12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F"/>
            </a:pPr>
            <a:endParaRPr lang="fr-FR" sz="1400" dirty="0">
              <a:latin typeface="Calibri" panose="020F0502020204030204" pitchFamily="34" charset="0"/>
              <a:cs typeface="Calibri" panose="020F0502020204030204" pitchFamily="34" charset="0"/>
            </a:endParaRPr>
          </a:p>
        </p:txBody>
      </p:sp>
      <p:cxnSp>
        <p:nvCxnSpPr>
          <p:cNvPr id="36" name="Connecteur droit 35">
            <a:extLst>
              <a:ext uri="{FF2B5EF4-FFF2-40B4-BE49-F238E27FC236}">
                <a16:creationId xmlns:a16="http://schemas.microsoft.com/office/drawing/2014/main" id="{8BF2B802-0A81-644C-991C-34CD6A7EA32A}"/>
              </a:ext>
            </a:extLst>
          </p:cNvPr>
          <p:cNvCxnSpPr/>
          <p:nvPr/>
        </p:nvCxnSpPr>
        <p:spPr>
          <a:xfrm>
            <a:off x="427872" y="797678"/>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Espace réservé du contenu 2">
            <a:extLst>
              <a:ext uri="{FF2B5EF4-FFF2-40B4-BE49-F238E27FC236}">
                <a16:creationId xmlns:a16="http://schemas.microsoft.com/office/drawing/2014/main" id="{5E1C091B-6551-413E-B585-0189638C4832}"/>
              </a:ext>
            </a:extLst>
          </p:cNvPr>
          <p:cNvSpPr txBox="1">
            <a:spLocks/>
          </p:cNvSpPr>
          <p:nvPr/>
        </p:nvSpPr>
        <p:spPr>
          <a:xfrm>
            <a:off x="2696750" y="1646503"/>
            <a:ext cx="8663354" cy="4875701"/>
          </a:xfr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300" b="1" dirty="0">
                <a:solidFill>
                  <a:srgbClr val="002060"/>
                </a:solidFill>
                <a:latin typeface="Calibri" panose="020F0502020204030204" pitchFamily="34" charset="0"/>
                <a:cs typeface="Calibri" panose="020F0502020204030204" pitchFamily="34" charset="0"/>
              </a:rPr>
              <a:t>Recrutement dérogatoire à la règle du concours possible :</a:t>
            </a:r>
          </a:p>
          <a:p>
            <a:r>
              <a:rPr lang="fr-FR" sz="3300" dirty="0">
                <a:solidFill>
                  <a:srgbClr val="002060"/>
                </a:solidFill>
                <a:latin typeface="Calibri" panose="020F0502020204030204" pitchFamily="34" charset="0"/>
                <a:cs typeface="Calibri" panose="020F0502020204030204" pitchFamily="34" charset="0"/>
              </a:rPr>
              <a:t>sous la forme de </a:t>
            </a:r>
            <a:r>
              <a:rPr lang="fr-FR" sz="3300" dirty="0">
                <a:solidFill>
                  <a:srgbClr val="3F2270"/>
                </a:solidFill>
                <a:latin typeface="Calibri" panose="020F0502020204030204" pitchFamily="34" charset="0"/>
                <a:cs typeface="Calibri" panose="020F0502020204030204" pitchFamily="34" charset="0"/>
              </a:rPr>
              <a:t>contrat d’ 1 an dans un premier temps avec vocation à être titularisé ;</a:t>
            </a:r>
          </a:p>
          <a:p>
            <a:r>
              <a:rPr lang="fr-FR" sz="3300" dirty="0">
                <a:solidFill>
                  <a:srgbClr val="002060"/>
                </a:solidFill>
                <a:latin typeface="Calibri" panose="020F0502020204030204" pitchFamily="34" charset="0"/>
                <a:cs typeface="Calibri" panose="020F0502020204030204" pitchFamily="34" charset="0"/>
              </a:rPr>
              <a:t>dans une emploi de </a:t>
            </a:r>
            <a:r>
              <a:rPr lang="fr-FR" sz="3300" dirty="0">
                <a:solidFill>
                  <a:srgbClr val="7030A0"/>
                </a:solidFill>
                <a:latin typeface="Calibri" panose="020F0502020204030204" pitchFamily="34" charset="0"/>
                <a:cs typeface="Calibri" panose="020F0502020204030204" pitchFamily="34" charset="0"/>
              </a:rPr>
              <a:t>catégorie A, B ou C ;</a:t>
            </a:r>
          </a:p>
          <a:p>
            <a:r>
              <a:rPr lang="fr-FR" sz="3300" dirty="0">
                <a:solidFill>
                  <a:srgbClr val="002060"/>
                </a:solidFill>
                <a:latin typeface="Calibri" panose="020F0502020204030204" pitchFamily="34" charset="0"/>
                <a:cs typeface="Calibri" panose="020F0502020204030204" pitchFamily="34" charset="0"/>
              </a:rPr>
              <a:t>sous conditions :</a:t>
            </a:r>
          </a:p>
          <a:p>
            <a:pPr marL="457200" lvl="1" indent="0">
              <a:buFont typeface="Arial" panose="020B0604020202020204" pitchFamily="34" charset="0"/>
              <a:buNone/>
            </a:pPr>
            <a:r>
              <a:rPr lang="fr-FR" sz="2900" dirty="0">
                <a:solidFill>
                  <a:srgbClr val="7030A0"/>
                </a:solidFill>
                <a:latin typeface="Calibri" panose="020F0502020204030204" pitchFamily="34" charset="0"/>
                <a:cs typeface="Calibri" panose="020F0502020204030204" pitchFamily="34" charset="0"/>
              </a:rPr>
              <a:t>• posséder les diplômes requis pour l’accès aux concours externe de </a:t>
            </a:r>
            <a:r>
              <a:rPr lang="fr-FR" sz="3300" dirty="0">
                <a:solidFill>
                  <a:srgbClr val="7030A0"/>
                </a:solidFill>
                <a:latin typeface="Calibri" panose="020F0502020204030204" pitchFamily="34" charset="0"/>
                <a:cs typeface="Calibri" panose="020F0502020204030204" pitchFamily="34" charset="0"/>
              </a:rPr>
              <a:t>l’emploi visé</a:t>
            </a:r>
          </a:p>
          <a:p>
            <a:pPr marL="457200" lvl="1" indent="0">
              <a:buFont typeface="Arial" panose="020B0604020202020204" pitchFamily="34" charset="0"/>
              <a:buNone/>
            </a:pPr>
            <a:r>
              <a:rPr lang="fr-FR" sz="2900" dirty="0">
                <a:solidFill>
                  <a:srgbClr val="002060"/>
                </a:solidFill>
                <a:latin typeface="Calibri" panose="020F0502020204030204" pitchFamily="34" charset="0"/>
                <a:cs typeface="Calibri" panose="020F0502020204030204" pitchFamily="34" charset="0"/>
              </a:rPr>
              <a:t> </a:t>
            </a:r>
            <a:r>
              <a:rPr lang="fr-FR" sz="2900" i="1" dirty="0">
                <a:solidFill>
                  <a:srgbClr val="002060"/>
                </a:solidFill>
                <a:latin typeface="Calibri" panose="020F0502020204030204" pitchFamily="34" charset="0"/>
                <a:cs typeface="Calibri" panose="020F0502020204030204" pitchFamily="34" charset="0"/>
              </a:rPr>
              <a:t>Exemple : ATSEM avoir le CAP Accompagnant éducatif Petite Enfance</a:t>
            </a:r>
          </a:p>
          <a:p>
            <a:pPr lvl="1"/>
            <a:r>
              <a:rPr lang="fr-FR" sz="2900" dirty="0">
                <a:solidFill>
                  <a:srgbClr val="7030A0"/>
                </a:solidFill>
                <a:latin typeface="Calibri" panose="020F0502020204030204" pitchFamily="34" charset="0"/>
                <a:cs typeface="Calibri" panose="020F0502020204030204" pitchFamily="34" charset="0"/>
              </a:rPr>
              <a:t>compatibilité du handicap avec l’emploi visé</a:t>
            </a:r>
          </a:p>
          <a:p>
            <a:r>
              <a:rPr lang="fr-FR" sz="3300" b="1" dirty="0">
                <a:solidFill>
                  <a:srgbClr val="002060"/>
                </a:solidFill>
                <a:latin typeface="Calibri" panose="020F0502020204030204" pitchFamily="34" charset="0"/>
                <a:cs typeface="Calibri" panose="020F0502020204030204" pitchFamily="34" charset="0"/>
              </a:rPr>
              <a:t>Suivi d’une formation d’intégration </a:t>
            </a:r>
          </a:p>
          <a:p>
            <a:r>
              <a:rPr lang="fr-FR" sz="3300" b="1" dirty="0">
                <a:solidFill>
                  <a:srgbClr val="002060"/>
                </a:solidFill>
                <a:latin typeface="Calibri" panose="020F0502020204030204" pitchFamily="34" charset="0"/>
                <a:cs typeface="Calibri" panose="020F0502020204030204" pitchFamily="34" charset="0"/>
              </a:rPr>
              <a:t>L’issue du contrat :</a:t>
            </a:r>
          </a:p>
          <a:p>
            <a:pPr lvl="1"/>
            <a:r>
              <a:rPr lang="fr-FR" sz="2900" dirty="0">
                <a:solidFill>
                  <a:srgbClr val="7030A0"/>
                </a:solidFill>
                <a:latin typeface="Calibri" panose="020F0502020204030204" pitchFamily="34" charset="0"/>
                <a:cs typeface="Calibri" panose="020F0502020204030204" pitchFamily="34" charset="0"/>
              </a:rPr>
              <a:t>Titularisation , </a:t>
            </a:r>
            <a:r>
              <a:rPr lang="fr-FR" sz="2900" dirty="0">
                <a:solidFill>
                  <a:srgbClr val="002060"/>
                </a:solidFill>
                <a:latin typeface="Calibri" panose="020F0502020204030204" pitchFamily="34" charset="0"/>
                <a:cs typeface="Calibri" panose="020F0502020204030204" pitchFamily="34" charset="0"/>
              </a:rPr>
              <a:t>si l’agent donne satisfaction</a:t>
            </a:r>
          </a:p>
          <a:p>
            <a:pPr lvl="1"/>
            <a:r>
              <a:rPr lang="fr-FR" sz="2900" dirty="0">
                <a:solidFill>
                  <a:srgbClr val="7030A0"/>
                </a:solidFill>
                <a:latin typeface="Calibri" panose="020F0502020204030204" pitchFamily="34" charset="0"/>
                <a:cs typeface="Calibri" panose="020F0502020204030204" pitchFamily="34" charset="0"/>
              </a:rPr>
              <a:t>Prolongation </a:t>
            </a:r>
            <a:r>
              <a:rPr lang="fr-FR" sz="2900" dirty="0">
                <a:solidFill>
                  <a:srgbClr val="002060"/>
                </a:solidFill>
                <a:latin typeface="Calibri" panose="020F0502020204030204" pitchFamily="34" charset="0"/>
                <a:cs typeface="Calibri" panose="020F0502020204030204" pitchFamily="34" charset="0"/>
              </a:rPr>
              <a:t>pour la durée des congés autres que congés annuels réguliers, temps </a:t>
            </a:r>
            <a:r>
              <a:rPr lang="fr-FR" sz="3300" dirty="0">
                <a:solidFill>
                  <a:srgbClr val="002060"/>
                </a:solidFill>
                <a:latin typeface="Calibri" panose="020F0502020204030204" pitchFamily="34" charset="0"/>
                <a:cs typeface="Calibri" panose="020F0502020204030204" pitchFamily="34" charset="0"/>
              </a:rPr>
              <a:t>partiel</a:t>
            </a:r>
          </a:p>
          <a:p>
            <a:pPr lvl="1"/>
            <a:r>
              <a:rPr lang="fr-FR" sz="2900" dirty="0">
                <a:solidFill>
                  <a:srgbClr val="7030A0"/>
                </a:solidFill>
                <a:latin typeface="Calibri" panose="020F0502020204030204" pitchFamily="34" charset="0"/>
                <a:cs typeface="Calibri" panose="020F0502020204030204" pitchFamily="34" charset="0"/>
              </a:rPr>
              <a:t>Renouvellement : </a:t>
            </a:r>
            <a:r>
              <a:rPr lang="fr-FR" sz="2900" dirty="0">
                <a:solidFill>
                  <a:srgbClr val="002060"/>
                </a:solidFill>
                <a:latin typeface="Calibri" panose="020F0502020204030204" pitchFamily="34" charset="0"/>
                <a:cs typeface="Calibri" panose="020F0502020204030204" pitchFamily="34" charset="0"/>
              </a:rPr>
              <a:t>faute de capacités suffisantes à remplir les missions</a:t>
            </a:r>
          </a:p>
          <a:p>
            <a:pPr lvl="1"/>
            <a:r>
              <a:rPr lang="fr-FR" sz="2900" dirty="0">
                <a:solidFill>
                  <a:srgbClr val="7030A0"/>
                </a:solidFill>
                <a:latin typeface="Calibri" panose="020F0502020204030204" pitchFamily="34" charset="0"/>
                <a:cs typeface="Calibri" panose="020F0502020204030204" pitchFamily="34" charset="0"/>
              </a:rPr>
              <a:t>Licenciement en cas d’inaptitude à remplir les missions </a:t>
            </a:r>
            <a:r>
              <a:rPr lang="fr-FR" sz="2900" dirty="0">
                <a:solidFill>
                  <a:srgbClr val="002060"/>
                </a:solidFill>
                <a:latin typeface="Calibri" panose="020F0502020204030204" pitchFamily="34" charset="0"/>
                <a:cs typeface="Calibri" panose="020F0502020204030204" pitchFamily="34" charset="0"/>
              </a:rPr>
              <a:t>et droit au versement des </a:t>
            </a:r>
            <a:r>
              <a:rPr lang="fr-FR" sz="3300" dirty="0">
                <a:solidFill>
                  <a:srgbClr val="002060"/>
                </a:solidFill>
                <a:latin typeface="Calibri" panose="020F0502020204030204" pitchFamily="34" charset="0"/>
                <a:cs typeface="Calibri" panose="020F0502020204030204" pitchFamily="34" charset="0"/>
              </a:rPr>
              <a:t>allocations chômage</a:t>
            </a:r>
            <a:br>
              <a:rPr lang="fr-FR" dirty="0"/>
            </a:br>
            <a:endParaRPr lang="fr-FR" dirty="0"/>
          </a:p>
        </p:txBody>
      </p:sp>
      <p:sp>
        <p:nvSpPr>
          <p:cNvPr id="7" name="Flèche : courbe vers la droite 6">
            <a:extLst>
              <a:ext uri="{FF2B5EF4-FFF2-40B4-BE49-F238E27FC236}">
                <a16:creationId xmlns:a16="http://schemas.microsoft.com/office/drawing/2014/main" id="{CA79D8FA-6F68-4C98-A76F-ADDC5042FF0D}"/>
              </a:ext>
            </a:extLst>
          </p:cNvPr>
          <p:cNvSpPr/>
          <p:nvPr/>
        </p:nvSpPr>
        <p:spPr>
          <a:xfrm>
            <a:off x="716797" y="1593831"/>
            <a:ext cx="1579685" cy="44664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98429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21B6489E-AA7A-3B10-DC9D-98EA6D70156E}"/>
              </a:ext>
            </a:extLst>
          </p:cNvPr>
          <p:cNvSpPr>
            <a:spLocks noGrp="1"/>
          </p:cNvSpPr>
          <p:nvPr>
            <p:ph type="title"/>
          </p:nvPr>
        </p:nvSpPr>
        <p:spPr>
          <a:xfrm>
            <a:off x="3681887" y="3014394"/>
            <a:ext cx="7098960" cy="1095903"/>
          </a:xfrm>
        </p:spPr>
        <p:txBody>
          <a:bodyPr/>
          <a:lstStyle/>
          <a:p>
            <a:r>
              <a:rPr lang="fr-FR" dirty="0"/>
              <a:t>Ecosystème des acteurs</a:t>
            </a:r>
            <a:br>
              <a:rPr lang="fr-FR" dirty="0"/>
            </a:br>
            <a:br>
              <a:rPr lang="fr-FR" dirty="0"/>
            </a:br>
            <a:br>
              <a:rPr lang="fr-FR" dirty="0"/>
            </a:br>
            <a:br>
              <a:rPr lang="fr-FR" sz="1800" i="1" dirty="0"/>
            </a:br>
            <a:endParaRPr lang="fr-FR" sz="1600" i="1" dirty="0"/>
          </a:p>
        </p:txBody>
      </p:sp>
    </p:spTree>
    <p:extLst>
      <p:ext uri="{BB962C8B-B14F-4D97-AF65-F5344CB8AC3E}">
        <p14:creationId xmlns:p14="http://schemas.microsoft.com/office/powerpoint/2010/main" val="53279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cteur droit 15"/>
          <p:cNvCxnSpPr>
            <a:endCxn id="12" idx="1"/>
          </p:cNvCxnSpPr>
          <p:nvPr/>
        </p:nvCxnSpPr>
        <p:spPr>
          <a:xfrm>
            <a:off x="6995285" y="4101141"/>
            <a:ext cx="607913" cy="793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cxnSpLocks/>
          </p:cNvCxnSpPr>
          <p:nvPr/>
        </p:nvCxnSpPr>
        <p:spPr>
          <a:xfrm flipH="1" flipV="1">
            <a:off x="4559823" y="2222906"/>
            <a:ext cx="341787" cy="458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78D0FDC1-33C4-FA01-D977-489CC65BC3AB}"/>
              </a:ext>
            </a:extLst>
          </p:cNvPr>
          <p:cNvCxnSpPr/>
          <p:nvPr/>
        </p:nvCxnSpPr>
        <p:spPr>
          <a:xfrm flipH="1">
            <a:off x="3929664" y="3553428"/>
            <a:ext cx="734933" cy="294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Ellipse 4"/>
          <p:cNvSpPr/>
          <p:nvPr/>
        </p:nvSpPr>
        <p:spPr>
          <a:xfrm>
            <a:off x="4546301" y="2179046"/>
            <a:ext cx="2990664" cy="2247983"/>
          </a:xfrm>
          <a:prstGeom prst="ellipse">
            <a:avLst/>
          </a:prstGeom>
          <a:solidFill>
            <a:schemeClr val="bg2">
              <a:lumMod val="90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L’employeur dans l’écosystème de recrutement</a:t>
            </a:r>
          </a:p>
        </p:txBody>
      </p:sp>
      <p:sp>
        <p:nvSpPr>
          <p:cNvPr id="7" name="Ellipse 6"/>
          <p:cNvSpPr/>
          <p:nvPr/>
        </p:nvSpPr>
        <p:spPr>
          <a:xfrm>
            <a:off x="10308808" y="2888055"/>
            <a:ext cx="1106424" cy="96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p:cNvSpPr/>
          <p:nvPr/>
        </p:nvSpPr>
        <p:spPr>
          <a:xfrm>
            <a:off x="6308240" y="188244"/>
            <a:ext cx="2322000" cy="19908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Organismes publics de l’emploi </a:t>
            </a:r>
          </a:p>
        </p:txBody>
      </p:sp>
      <p:sp>
        <p:nvSpPr>
          <p:cNvPr id="9" name="Ellipse 8"/>
          <p:cNvSpPr/>
          <p:nvPr/>
        </p:nvSpPr>
        <p:spPr>
          <a:xfrm>
            <a:off x="8124454" y="2088098"/>
            <a:ext cx="2690143" cy="2096719"/>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Structures  spécialisées dans le handicap </a:t>
            </a:r>
            <a:r>
              <a:rPr lang="fr-FR"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(associations/ fondations…) </a:t>
            </a:r>
          </a:p>
        </p:txBody>
      </p:sp>
      <p:sp>
        <p:nvSpPr>
          <p:cNvPr id="10" name="Ellipse 9"/>
          <p:cNvSpPr/>
          <p:nvPr/>
        </p:nvSpPr>
        <p:spPr>
          <a:xfrm>
            <a:off x="4172663" y="4776569"/>
            <a:ext cx="2322000" cy="1990800"/>
          </a:xfrm>
          <a:prstGeom prst="ellipse">
            <a:avLst/>
          </a:prstGeom>
          <a:solidFill>
            <a:schemeClr val="accent6">
              <a:lumMod val="40000"/>
              <a:lumOff val="60000"/>
            </a:scheme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Prestataires</a:t>
            </a:r>
            <a:r>
              <a:rPr lang="fr-FR" sz="16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fournisseurs d’appui en recrutement </a:t>
            </a:r>
          </a:p>
        </p:txBody>
      </p:sp>
      <p:sp>
        <p:nvSpPr>
          <p:cNvPr id="11" name="Ellipse 10"/>
          <p:cNvSpPr/>
          <p:nvPr/>
        </p:nvSpPr>
        <p:spPr>
          <a:xfrm>
            <a:off x="1370064" y="3083497"/>
            <a:ext cx="2559600" cy="2095200"/>
          </a:xfrm>
          <a:prstGeom prst="ellipse">
            <a:avLst/>
          </a:prstGeom>
          <a:solidFill>
            <a:schemeClr val="accent5">
              <a:lumMod val="20000"/>
              <a:lumOff val="80000"/>
            </a:schemeClr>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Salons, forums de recrutement</a:t>
            </a:r>
          </a:p>
        </p:txBody>
      </p:sp>
      <p:sp>
        <p:nvSpPr>
          <p:cNvPr id="12" name="Ellipse 11"/>
          <p:cNvSpPr/>
          <p:nvPr/>
        </p:nvSpPr>
        <p:spPr>
          <a:xfrm>
            <a:off x="7228367" y="4587459"/>
            <a:ext cx="2559500" cy="2096719"/>
          </a:xfrm>
          <a:prstGeom prst="ellipse">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Sites emploi (jobboards/  réseaux sociaux)</a:t>
            </a:r>
          </a:p>
        </p:txBody>
      </p:sp>
      <p:sp>
        <p:nvSpPr>
          <p:cNvPr id="13" name="Ellipse 12"/>
          <p:cNvSpPr/>
          <p:nvPr/>
        </p:nvSpPr>
        <p:spPr>
          <a:xfrm>
            <a:off x="2787523" y="405505"/>
            <a:ext cx="2322000" cy="1990800"/>
          </a:xfrm>
          <a:prstGeom prst="ellipse">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Dispositifs spécifiques</a:t>
            </a:r>
          </a:p>
        </p:txBody>
      </p:sp>
      <p:cxnSp>
        <p:nvCxnSpPr>
          <p:cNvPr id="14" name="Connecteur droit 13"/>
          <p:cNvCxnSpPr/>
          <p:nvPr/>
        </p:nvCxnSpPr>
        <p:spPr>
          <a:xfrm flipV="1">
            <a:off x="6748423" y="2088098"/>
            <a:ext cx="180475" cy="214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a:stCxn id="5" idx="6"/>
          </p:cNvCxnSpPr>
          <p:nvPr/>
        </p:nvCxnSpPr>
        <p:spPr>
          <a:xfrm flipV="1">
            <a:off x="7536965" y="3252853"/>
            <a:ext cx="587488" cy="5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B7EE6CF1-5171-8BBD-8908-D110F482F497}"/>
              </a:ext>
            </a:extLst>
          </p:cNvPr>
          <p:cNvCxnSpPr>
            <a:cxnSpLocks/>
          </p:cNvCxnSpPr>
          <p:nvPr/>
        </p:nvCxnSpPr>
        <p:spPr>
          <a:xfrm flipH="1">
            <a:off x="5532699" y="4386916"/>
            <a:ext cx="120328" cy="389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764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21B6489E-AA7A-3B10-DC9D-98EA6D70156E}"/>
              </a:ext>
            </a:extLst>
          </p:cNvPr>
          <p:cNvSpPr>
            <a:spLocks noGrp="1"/>
          </p:cNvSpPr>
          <p:nvPr>
            <p:ph type="title"/>
          </p:nvPr>
        </p:nvSpPr>
        <p:spPr>
          <a:xfrm>
            <a:off x="3681887" y="2466443"/>
            <a:ext cx="7892797" cy="1095903"/>
          </a:xfrm>
        </p:spPr>
        <p:txBody>
          <a:bodyPr/>
          <a:lstStyle/>
          <a:p>
            <a:r>
              <a:rPr lang="fr-FR" dirty="0"/>
              <a:t>Diversifier son réseau d’acteurs</a:t>
            </a:r>
            <a:br>
              <a:rPr lang="fr-FR" dirty="0"/>
            </a:br>
            <a:br>
              <a:rPr lang="fr-FR" sz="1800" i="1" dirty="0"/>
            </a:br>
            <a:endParaRPr lang="fr-FR" sz="1600" i="1" dirty="0"/>
          </a:p>
        </p:txBody>
      </p:sp>
    </p:spTree>
    <p:extLst>
      <p:ext uri="{BB962C8B-B14F-4D97-AF65-F5344CB8AC3E}">
        <p14:creationId xmlns:p14="http://schemas.microsoft.com/office/powerpoint/2010/main" val="25926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496956" y="2072064"/>
            <a:ext cx="9986747" cy="4343400"/>
          </a:xfrm>
        </p:spPr>
        <p:txBody>
          <a:bodyPr/>
          <a:lstStyle/>
          <a:p>
            <a:pPr algn="ctr"/>
            <a:endParaRPr lang="fr-FR" sz="1800" dirty="0">
              <a:latin typeface="Trebuchet MS" panose="020B0603020202020204" pitchFamily="34" charset="0"/>
              <a:cs typeface="Times New Roman" panose="02020603050405020304" pitchFamily="18" charset="0"/>
            </a:endParaRPr>
          </a:p>
          <a:p>
            <a:pPr algn="ctr"/>
            <a:endParaRPr lang="fr-FR" sz="1800" b="1" dirty="0">
              <a:latin typeface="Trebuchet MS" panose="020B0603020202020204" pitchFamily="34" charset="0"/>
              <a:cs typeface="Times New Roman" panose="02020603050405020304" pitchFamily="18" charset="0"/>
            </a:endParaRPr>
          </a:p>
          <a:p>
            <a:pPr algn="ctr"/>
            <a:r>
              <a:rPr lang="fr-FR" sz="1800" b="1" dirty="0">
                <a:latin typeface="+mj-lt"/>
                <a:cs typeface="Calibri" panose="020F0502020204030204" pitchFamily="34" charset="0"/>
              </a:rPr>
              <a:t>Vous allez être maintenant répartis automatiquement dans des sous-groupes pour échanger entre correspondants handicap sur les acteurs de recrutement.</a:t>
            </a:r>
          </a:p>
          <a:p>
            <a:pPr algn="ctr"/>
            <a:r>
              <a:rPr lang="fr-FR" sz="1800" b="1" dirty="0">
                <a:latin typeface="+mj-lt"/>
                <a:cs typeface="Calibri" panose="020F0502020204030204" pitchFamily="34" charset="0"/>
              </a:rPr>
              <a:t>Cliquez, quand vous l’aurez reçu, sur le lien de mise en sous-groupe</a:t>
            </a:r>
          </a:p>
          <a:p>
            <a:pPr algn="ctr"/>
            <a:endParaRPr lang="fr-FR" sz="1800" b="1" dirty="0">
              <a:latin typeface="+mj-lt"/>
              <a:cs typeface="Calibri" panose="020F0502020204030204" pitchFamily="34" charset="0"/>
            </a:endParaRPr>
          </a:p>
          <a:p>
            <a:pPr algn="ctr"/>
            <a:r>
              <a:rPr lang="fr-FR" sz="1800" b="1" dirty="0">
                <a:latin typeface="+mj-lt"/>
                <a:cs typeface="Calibri" panose="020F0502020204030204" pitchFamily="34" charset="0"/>
              </a:rPr>
              <a:t>Un animateur vous accompagnera dans vos réflexions.</a:t>
            </a:r>
          </a:p>
          <a:p>
            <a:pPr algn="ctr"/>
            <a:endParaRPr lang="fr-FR" sz="1800" b="1" dirty="0">
              <a:latin typeface="+mj-lt"/>
              <a:cs typeface="Calibri" panose="020F0502020204030204" pitchFamily="34" charset="0"/>
              <a:sym typeface="Calibri"/>
            </a:endParaRPr>
          </a:p>
          <a:p>
            <a:endParaRPr lang="fr-FR" sz="3200" dirty="0">
              <a:solidFill>
                <a:schemeClr val="accent6"/>
              </a:solidFill>
              <a:latin typeface="+mj-lt"/>
              <a:sym typeface="Calibri"/>
            </a:endParaRPr>
          </a:p>
          <a:p>
            <a:endParaRPr lang="fr-FR" dirty="0"/>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1" y="206447"/>
            <a:ext cx="9908391" cy="740229"/>
          </a:xfrm>
        </p:spPr>
        <p:txBody>
          <a:bodyPr/>
          <a:lstStyle/>
          <a:p>
            <a:r>
              <a:rPr lang="fr-FR" dirty="0"/>
              <a:t>Les acteurs dans mon organisation/entreprise</a:t>
            </a:r>
          </a:p>
        </p:txBody>
      </p:sp>
      <p:sp>
        <p:nvSpPr>
          <p:cNvPr id="4" name="Espace réservé du contenu 3">
            <a:extLst>
              <a:ext uri="{FF2B5EF4-FFF2-40B4-BE49-F238E27FC236}">
                <a16:creationId xmlns:a16="http://schemas.microsoft.com/office/drawing/2014/main" id="{B602BF08-84D1-004D-A14E-396563D764C8}"/>
              </a:ext>
            </a:extLst>
          </p:cNvPr>
          <p:cNvSpPr>
            <a:spLocks noGrp="1"/>
          </p:cNvSpPr>
          <p:nvPr>
            <p:ph sz="quarter" idx="11"/>
          </p:nvPr>
        </p:nvSpPr>
        <p:spPr>
          <a:xfrm>
            <a:off x="753159" y="1331834"/>
            <a:ext cx="10210015" cy="740231"/>
          </a:xfrm>
        </p:spPr>
        <p:txBody>
          <a:bodyPr/>
          <a:lstStyle/>
          <a:p>
            <a:r>
              <a:rPr lang="fr-FR" dirty="0"/>
              <a:t>Travail en sous-groupe</a:t>
            </a:r>
          </a:p>
        </p:txBody>
      </p:sp>
      <p:sp>
        <p:nvSpPr>
          <p:cNvPr id="5" name="Google Shape;382;p18">
            <a:extLst>
              <a:ext uri="{FF2B5EF4-FFF2-40B4-BE49-F238E27FC236}">
                <a16:creationId xmlns:a16="http://schemas.microsoft.com/office/drawing/2014/main" id="{38E483C4-0389-4222-8D30-E8A96676B0D8}"/>
              </a:ext>
            </a:extLst>
          </p:cNvPr>
          <p:cNvSpPr/>
          <p:nvPr/>
        </p:nvSpPr>
        <p:spPr>
          <a:xfrm>
            <a:off x="6615770" y="5868971"/>
            <a:ext cx="4003953" cy="748979"/>
          </a:xfrm>
          <a:prstGeom prst="roundRect">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914377">
              <a:defRPr/>
            </a:pPr>
            <a:r>
              <a:rPr lang="fr-FR" sz="2100" b="1" dirty="0">
                <a:solidFill>
                  <a:srgbClr val="000000"/>
                </a:solidFill>
                <a:latin typeface="Calibri" panose="020F0502020204030204" pitchFamily="34" charset="0"/>
                <a:ea typeface="Calibri"/>
                <a:cs typeface="Calibri" panose="020F0502020204030204" pitchFamily="34" charset="0"/>
                <a:sym typeface="Calibri"/>
              </a:rPr>
              <a:t>🎳 </a:t>
            </a:r>
            <a:r>
              <a:rPr lang="fr-FR" sz="2100" b="1" dirty="0">
                <a:solidFill>
                  <a:srgbClr val="000000"/>
                </a:solidFill>
                <a:latin typeface="Arial" panose="020B0604020202020204"/>
                <a:ea typeface="Calibri"/>
                <a:cs typeface="Calibri" panose="020F0502020204030204" pitchFamily="34" charset="0"/>
                <a:sym typeface="Calibri"/>
              </a:rPr>
              <a:t>Temps imparti : 40 mn</a:t>
            </a:r>
            <a:endParaRPr sz="2000" dirty="0">
              <a:solidFill>
                <a:srgbClr val="000000"/>
              </a:solidFill>
              <a:latin typeface="Arial" panose="020B0604020202020204"/>
              <a:cs typeface="Calibri" panose="020F0502020204030204" pitchFamily="34" charset="0"/>
            </a:endParaRPr>
          </a:p>
        </p:txBody>
      </p:sp>
      <p:pic>
        <p:nvPicPr>
          <p:cNvPr id="3076" name="Picture 4" descr="Afficher l’image source">
            <a:extLst>
              <a:ext uri="{FF2B5EF4-FFF2-40B4-BE49-F238E27FC236}">
                <a16:creationId xmlns:a16="http://schemas.microsoft.com/office/drawing/2014/main" id="{8626A666-6236-4C3D-BAB5-7C5FD8CB341F}"/>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29141" y="2668143"/>
            <a:ext cx="1521715" cy="152171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3594D539-58B3-F57F-313F-A1247C0CD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97" y="5837702"/>
            <a:ext cx="1234803" cy="871767"/>
          </a:xfrm>
          <a:prstGeom prst="rect">
            <a:avLst/>
          </a:prstGeom>
        </p:spPr>
      </p:pic>
    </p:spTree>
    <p:extLst>
      <p:ext uri="{BB962C8B-B14F-4D97-AF65-F5344CB8AC3E}">
        <p14:creationId xmlns:p14="http://schemas.microsoft.com/office/powerpoint/2010/main" val="520378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C624D-53DC-4843-9CA6-58481929A703}"/>
              </a:ext>
            </a:extLst>
          </p:cNvPr>
          <p:cNvSpPr>
            <a:spLocks noGrp="1"/>
          </p:cNvSpPr>
          <p:nvPr>
            <p:ph type="title"/>
          </p:nvPr>
        </p:nvSpPr>
        <p:spPr/>
        <p:txBody>
          <a:bodyPr/>
          <a:lstStyle/>
          <a:p>
            <a:r>
              <a:rPr lang="fr-FR" dirty="0"/>
              <a:t>PAUSE</a:t>
            </a:r>
          </a:p>
        </p:txBody>
      </p:sp>
      <p:pic>
        <p:nvPicPr>
          <p:cNvPr id="3" name="Picture 2" descr="Afficher l’image source">
            <a:extLst>
              <a:ext uri="{FF2B5EF4-FFF2-40B4-BE49-F238E27FC236}">
                <a16:creationId xmlns:a16="http://schemas.microsoft.com/office/drawing/2014/main" id="{632B10F4-2054-423F-BCF3-3DEB3372F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704" y="4649689"/>
            <a:ext cx="1450848" cy="145084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87FAB60E-49B6-C9CF-13DA-11DEA8577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97" y="5837702"/>
            <a:ext cx="1234803" cy="871767"/>
          </a:xfrm>
          <a:prstGeom prst="rect">
            <a:avLst/>
          </a:prstGeom>
        </p:spPr>
      </p:pic>
    </p:spTree>
    <p:extLst>
      <p:ext uri="{BB962C8B-B14F-4D97-AF65-F5344CB8AC3E}">
        <p14:creationId xmlns:p14="http://schemas.microsoft.com/office/powerpoint/2010/main" val="1898279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1" y="206447"/>
            <a:ext cx="9908391" cy="740229"/>
          </a:xfrm>
        </p:spPr>
        <p:txBody>
          <a:bodyPr/>
          <a:lstStyle/>
          <a:p>
            <a:r>
              <a:rPr lang="fr-FR" dirty="0"/>
              <a:t>Les acteurs dans mon organisation/entreprise</a:t>
            </a:r>
          </a:p>
        </p:txBody>
      </p:sp>
      <p:sp>
        <p:nvSpPr>
          <p:cNvPr id="4" name="Espace réservé du contenu 3">
            <a:extLst>
              <a:ext uri="{FF2B5EF4-FFF2-40B4-BE49-F238E27FC236}">
                <a16:creationId xmlns:a16="http://schemas.microsoft.com/office/drawing/2014/main" id="{B602BF08-84D1-004D-A14E-396563D764C8}"/>
              </a:ext>
            </a:extLst>
          </p:cNvPr>
          <p:cNvSpPr>
            <a:spLocks noGrp="1"/>
          </p:cNvSpPr>
          <p:nvPr>
            <p:ph sz="quarter" idx="11"/>
          </p:nvPr>
        </p:nvSpPr>
        <p:spPr>
          <a:xfrm>
            <a:off x="753159" y="1331834"/>
            <a:ext cx="10210015" cy="740231"/>
          </a:xfrm>
        </p:spPr>
        <p:txBody>
          <a:bodyPr/>
          <a:lstStyle/>
          <a:p>
            <a:r>
              <a:rPr lang="fr-FR" sz="2800" dirty="0"/>
              <a:t>Restitution des sous-groupes</a:t>
            </a:r>
          </a:p>
        </p:txBody>
      </p:sp>
      <p:pic>
        <p:nvPicPr>
          <p:cNvPr id="6" name="Image 5">
            <a:extLst>
              <a:ext uri="{FF2B5EF4-FFF2-40B4-BE49-F238E27FC236}">
                <a16:creationId xmlns:a16="http://schemas.microsoft.com/office/drawing/2014/main" id="{3594D539-58B3-F57F-313F-A1247C0CD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97" y="5837702"/>
            <a:ext cx="1234803" cy="871767"/>
          </a:xfrm>
          <a:prstGeom prst="rect">
            <a:avLst/>
          </a:prstGeom>
        </p:spPr>
      </p:pic>
    </p:spTree>
    <p:extLst>
      <p:ext uri="{BB962C8B-B14F-4D97-AF65-F5344CB8AC3E}">
        <p14:creationId xmlns:p14="http://schemas.microsoft.com/office/powerpoint/2010/main" val="3169038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0AB5D44-9EC7-0548-DD9C-B02FEABFB29A}"/>
              </a:ext>
            </a:extLst>
          </p:cNvPr>
          <p:cNvPicPr>
            <a:picLocks noChangeAspect="1"/>
          </p:cNvPicPr>
          <p:nvPr/>
        </p:nvPicPr>
        <p:blipFill rotWithShape="1">
          <a:blip r:embed="rId2"/>
          <a:srcRect t="14728" r="5378" b="19596"/>
          <a:stretch/>
        </p:blipFill>
        <p:spPr>
          <a:xfrm>
            <a:off x="327837" y="1826583"/>
            <a:ext cx="11536326" cy="4504042"/>
          </a:xfrm>
          <a:prstGeom prst="rect">
            <a:avLst/>
          </a:prstGeom>
        </p:spPr>
      </p:pic>
    </p:spTree>
    <p:extLst>
      <p:ext uri="{BB962C8B-B14F-4D97-AF65-F5344CB8AC3E}">
        <p14:creationId xmlns:p14="http://schemas.microsoft.com/office/powerpoint/2010/main" val="3751862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ADA252-9F0D-AE0A-EE1A-7014BE5605CD}"/>
              </a:ext>
            </a:extLst>
          </p:cNvPr>
          <p:cNvPicPr>
            <a:picLocks noChangeAspect="1"/>
          </p:cNvPicPr>
          <p:nvPr/>
        </p:nvPicPr>
        <p:blipFill rotWithShape="1">
          <a:blip r:embed="rId2"/>
          <a:srcRect t="11628" r="7035" b="9458"/>
          <a:stretch/>
        </p:blipFill>
        <p:spPr>
          <a:xfrm>
            <a:off x="318977" y="531628"/>
            <a:ext cx="11334307" cy="5411972"/>
          </a:xfrm>
          <a:prstGeom prst="rect">
            <a:avLst/>
          </a:prstGeom>
        </p:spPr>
      </p:pic>
    </p:spTree>
    <p:extLst>
      <p:ext uri="{BB962C8B-B14F-4D97-AF65-F5344CB8AC3E}">
        <p14:creationId xmlns:p14="http://schemas.microsoft.com/office/powerpoint/2010/main" val="1779284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FD0092B-50CF-CCCC-CC71-F2B9199CEECD}"/>
              </a:ext>
            </a:extLst>
          </p:cNvPr>
          <p:cNvPicPr>
            <a:picLocks noChangeAspect="1"/>
          </p:cNvPicPr>
          <p:nvPr/>
        </p:nvPicPr>
        <p:blipFill rotWithShape="1">
          <a:blip r:embed="rId2"/>
          <a:srcRect t="15814" r="7296" b="6822"/>
          <a:stretch/>
        </p:blipFill>
        <p:spPr>
          <a:xfrm>
            <a:off x="308344" y="489098"/>
            <a:ext cx="11302409" cy="5305646"/>
          </a:xfrm>
          <a:prstGeom prst="rect">
            <a:avLst/>
          </a:prstGeom>
        </p:spPr>
      </p:pic>
    </p:spTree>
    <p:extLst>
      <p:ext uri="{BB962C8B-B14F-4D97-AF65-F5344CB8AC3E}">
        <p14:creationId xmlns:p14="http://schemas.microsoft.com/office/powerpoint/2010/main" val="13942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21B6489E-AA7A-3B10-DC9D-98EA6D70156E}"/>
              </a:ext>
            </a:extLst>
          </p:cNvPr>
          <p:cNvSpPr>
            <a:spLocks noGrp="1"/>
          </p:cNvSpPr>
          <p:nvPr>
            <p:ph type="title"/>
          </p:nvPr>
        </p:nvSpPr>
        <p:spPr>
          <a:xfrm>
            <a:off x="3681887" y="2466443"/>
            <a:ext cx="7098960" cy="1095903"/>
          </a:xfrm>
        </p:spPr>
        <p:txBody>
          <a:bodyPr/>
          <a:lstStyle/>
          <a:p>
            <a:r>
              <a:rPr lang="fr-FR" dirty="0"/>
              <a:t>Introduction</a:t>
            </a:r>
            <a:br>
              <a:rPr lang="fr-FR" dirty="0"/>
            </a:br>
            <a:br>
              <a:rPr lang="fr-FR" dirty="0"/>
            </a:br>
            <a:br>
              <a:rPr lang="fr-FR" dirty="0"/>
            </a:br>
            <a:r>
              <a:rPr lang="fr-FR" sz="1800" i="1" dirty="0">
                <a:solidFill>
                  <a:srgbClr val="7ABC32"/>
                </a:solidFill>
              </a:rPr>
              <a:t>Marc GUERRIER DE DUMAST</a:t>
            </a:r>
            <a:br>
              <a:rPr lang="fr-FR" sz="1800" i="1" dirty="0">
                <a:solidFill>
                  <a:srgbClr val="7ABC32"/>
                </a:solidFill>
              </a:rPr>
            </a:br>
            <a:r>
              <a:rPr lang="fr-FR" sz="1800" i="1" dirty="0">
                <a:solidFill>
                  <a:srgbClr val="7ABC32"/>
                </a:solidFill>
              </a:rPr>
              <a:t>Directeur Territorial du FIPHFP </a:t>
            </a:r>
            <a:br>
              <a:rPr lang="fr-FR" sz="1800" i="1" dirty="0">
                <a:solidFill>
                  <a:srgbClr val="7ABC32"/>
                </a:solidFill>
              </a:rPr>
            </a:br>
            <a:br>
              <a:rPr lang="fr-FR" sz="1800" i="1" dirty="0">
                <a:solidFill>
                  <a:srgbClr val="7ABC32"/>
                </a:solidFill>
              </a:rPr>
            </a:br>
            <a:r>
              <a:rPr lang="fr-FR" sz="1800" i="1" dirty="0">
                <a:solidFill>
                  <a:srgbClr val="7030A0"/>
                </a:solidFill>
              </a:rPr>
              <a:t>Valérie DAUDIGNY</a:t>
            </a:r>
            <a:br>
              <a:rPr lang="fr-FR" sz="1800" i="1" dirty="0">
                <a:solidFill>
                  <a:srgbClr val="7030A0"/>
                </a:solidFill>
              </a:rPr>
            </a:br>
            <a:r>
              <a:rPr lang="fr-FR" sz="1800" i="1" dirty="0">
                <a:solidFill>
                  <a:srgbClr val="7030A0"/>
                </a:solidFill>
              </a:rPr>
              <a:t>Déléguée régionale adjointe </a:t>
            </a:r>
            <a:r>
              <a:rPr lang="fr-FR" sz="1800" i="1" dirty="0" err="1">
                <a:solidFill>
                  <a:srgbClr val="7030A0"/>
                </a:solidFill>
              </a:rPr>
              <a:t>Agefiph</a:t>
            </a:r>
            <a:endParaRPr lang="fr-FR" sz="1600" i="1" dirty="0">
              <a:solidFill>
                <a:srgbClr val="7030A0"/>
              </a:solidFill>
            </a:endParaRPr>
          </a:p>
        </p:txBody>
      </p:sp>
    </p:spTree>
    <p:extLst>
      <p:ext uri="{BB962C8B-B14F-4D97-AF65-F5344CB8AC3E}">
        <p14:creationId xmlns:p14="http://schemas.microsoft.com/office/powerpoint/2010/main" val="1632104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3DAF1D0-C0C1-0B79-264A-71770BA582EC}"/>
              </a:ext>
            </a:extLst>
          </p:cNvPr>
          <p:cNvPicPr>
            <a:picLocks noChangeAspect="1"/>
          </p:cNvPicPr>
          <p:nvPr/>
        </p:nvPicPr>
        <p:blipFill rotWithShape="1">
          <a:blip r:embed="rId2"/>
          <a:srcRect t="16124" r="6947" b="9302"/>
          <a:stretch/>
        </p:blipFill>
        <p:spPr>
          <a:xfrm>
            <a:off x="308344" y="637954"/>
            <a:ext cx="11344940" cy="5114261"/>
          </a:xfrm>
          <a:prstGeom prst="rect">
            <a:avLst/>
          </a:prstGeom>
        </p:spPr>
      </p:pic>
    </p:spTree>
    <p:extLst>
      <p:ext uri="{BB962C8B-B14F-4D97-AF65-F5344CB8AC3E}">
        <p14:creationId xmlns:p14="http://schemas.microsoft.com/office/powerpoint/2010/main" val="3440714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21B6489E-AA7A-3B10-DC9D-98EA6D70156E}"/>
              </a:ext>
            </a:extLst>
          </p:cNvPr>
          <p:cNvSpPr>
            <a:spLocks noGrp="1"/>
          </p:cNvSpPr>
          <p:nvPr>
            <p:ph type="title"/>
          </p:nvPr>
        </p:nvSpPr>
        <p:spPr>
          <a:xfrm>
            <a:off x="3681887" y="3253254"/>
            <a:ext cx="7892797" cy="1095903"/>
          </a:xfrm>
        </p:spPr>
        <p:txBody>
          <a:bodyPr/>
          <a:lstStyle/>
          <a:p>
            <a:r>
              <a:rPr lang="fr-FR" dirty="0"/>
              <a:t>Apports complémentaires</a:t>
            </a:r>
            <a:endParaRPr lang="fr-FR" sz="1600" i="1" dirty="0"/>
          </a:p>
        </p:txBody>
      </p:sp>
      <p:pic>
        <p:nvPicPr>
          <p:cNvPr id="2" name="Image 1">
            <a:extLst>
              <a:ext uri="{FF2B5EF4-FFF2-40B4-BE49-F238E27FC236}">
                <a16:creationId xmlns:a16="http://schemas.microsoft.com/office/drawing/2014/main" id="{6FE0451C-5A9C-D491-2731-B4ADD1093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97" y="5837702"/>
            <a:ext cx="1234803" cy="871767"/>
          </a:xfrm>
          <a:prstGeom prst="rect">
            <a:avLst/>
          </a:prstGeom>
        </p:spPr>
      </p:pic>
    </p:spTree>
    <p:extLst>
      <p:ext uri="{BB962C8B-B14F-4D97-AF65-F5344CB8AC3E}">
        <p14:creationId xmlns:p14="http://schemas.microsoft.com/office/powerpoint/2010/main" val="3200802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4546301" y="2179046"/>
            <a:ext cx="2990664" cy="2247983"/>
          </a:xfrm>
          <a:prstGeom prst="ellipse">
            <a:avLst/>
          </a:prstGeom>
          <a:solidFill>
            <a:schemeClr val="bg2">
              <a:lumMod val="9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2200"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L’employeur dans l’écosystème de recrutement</a:t>
            </a:r>
          </a:p>
        </p:txBody>
      </p:sp>
      <p:sp>
        <p:nvSpPr>
          <p:cNvPr id="7" name="Ellipse 6"/>
          <p:cNvSpPr/>
          <p:nvPr/>
        </p:nvSpPr>
        <p:spPr>
          <a:xfrm>
            <a:off x="10308808" y="2888055"/>
            <a:ext cx="1106424" cy="96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dirty="0">
              <a:solidFill>
                <a:prstClr val="white"/>
              </a:solidFill>
              <a:latin typeface="Calibri" panose="020F0502020204030204"/>
            </a:endParaRPr>
          </a:p>
        </p:txBody>
      </p:sp>
      <p:sp>
        <p:nvSpPr>
          <p:cNvPr id="8" name="Ellipse 7"/>
          <p:cNvSpPr/>
          <p:nvPr/>
        </p:nvSpPr>
        <p:spPr>
          <a:xfrm>
            <a:off x="6308240" y="121740"/>
            <a:ext cx="2505600" cy="2052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r>
              <a:rPr lang="fr-FR" sz="1400" dirty="0">
                <a:solidFill>
                  <a:schemeClr val="tx1"/>
                </a:solidFill>
                <a:latin typeface="Calibri" panose="020F0502020204030204" pitchFamily="34" charset="0"/>
                <a:cs typeface="Calibri" panose="020F0502020204030204" pitchFamily="34" charset="0"/>
              </a:rPr>
              <a:t>Organismes publics de l’emploi :</a:t>
            </a:r>
          </a:p>
          <a:p>
            <a:pPr algn="ctr"/>
            <a:r>
              <a:rPr lang="fr-FR" sz="1400" i="1" dirty="0">
                <a:solidFill>
                  <a:schemeClr val="tx1"/>
                </a:solidFill>
                <a:latin typeface="Calibri" panose="020F0502020204030204" pitchFamily="34" charset="0"/>
                <a:cs typeface="Calibri" panose="020F0502020204030204" pitchFamily="34" charset="0"/>
              </a:rPr>
              <a:t>Service public de l’emploi - SPE </a:t>
            </a:r>
            <a:br>
              <a:rPr lang="fr-FR" sz="1400" i="1" dirty="0">
                <a:solidFill>
                  <a:schemeClr val="tx1"/>
                </a:solidFill>
                <a:latin typeface="Calibri" panose="020F0502020204030204" pitchFamily="34" charset="0"/>
                <a:cs typeface="Calibri" panose="020F0502020204030204" pitchFamily="34" charset="0"/>
              </a:rPr>
            </a:br>
            <a:r>
              <a:rPr lang="fr-FR" sz="1400" i="1" dirty="0">
                <a:solidFill>
                  <a:schemeClr val="tx1"/>
                </a:solidFill>
                <a:latin typeface="Calibri" panose="020F0502020204030204" pitchFamily="34" charset="0"/>
                <a:cs typeface="Calibri" panose="020F0502020204030204" pitchFamily="34" charset="0"/>
              </a:rPr>
              <a:t>(Cap Emploi, Pôle emploi, missions locales)</a:t>
            </a:r>
          </a:p>
          <a:p>
            <a:pPr algn="ctr"/>
            <a:r>
              <a:rPr lang="fr-FR" sz="1400" i="1" dirty="0">
                <a:solidFill>
                  <a:schemeClr val="tx1"/>
                </a:solidFill>
                <a:latin typeface="Calibri" panose="020F0502020204030204" pitchFamily="34" charset="0"/>
                <a:cs typeface="Calibri" panose="020F0502020204030204" pitchFamily="34" charset="0"/>
              </a:rPr>
              <a:t>Apec</a:t>
            </a:r>
            <a:endParaRPr lang="fr-FR" sz="1400" dirty="0">
              <a:solidFill>
                <a:srgbClr val="FF0000"/>
              </a:solidFill>
              <a:latin typeface="Calibri" panose="020F0502020204030204" pitchFamily="34" charset="0"/>
              <a:cs typeface="Calibri" panose="020F0502020204030204" pitchFamily="34" charset="0"/>
            </a:endParaRPr>
          </a:p>
        </p:txBody>
      </p:sp>
      <p:sp>
        <p:nvSpPr>
          <p:cNvPr id="9" name="Ellipse 8"/>
          <p:cNvSpPr/>
          <p:nvPr/>
        </p:nvSpPr>
        <p:spPr>
          <a:xfrm>
            <a:off x="8124453" y="4183875"/>
            <a:ext cx="2505600" cy="2052000"/>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fr-FR" sz="1400" dirty="0">
                <a:solidFill>
                  <a:prstClr val="black"/>
                </a:solidFill>
                <a:latin typeface="Calibri" panose="020F0502020204030204"/>
              </a:rPr>
              <a:t>Structures  spécialisées dans le handicap (associations/ fondations…)</a:t>
            </a:r>
          </a:p>
        </p:txBody>
      </p:sp>
      <p:sp>
        <p:nvSpPr>
          <p:cNvPr id="10" name="Ellipse 9"/>
          <p:cNvSpPr/>
          <p:nvPr/>
        </p:nvSpPr>
        <p:spPr>
          <a:xfrm>
            <a:off x="8124453" y="1961643"/>
            <a:ext cx="2505600" cy="2052000"/>
          </a:xfrm>
          <a:prstGeom prst="ellipse">
            <a:avLst/>
          </a:prstGeom>
          <a:solidFill>
            <a:schemeClr val="accent6">
              <a:lumMod val="40000"/>
              <a:lumOff val="60000"/>
            </a:scheme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914377">
              <a:defRPr/>
            </a:pPr>
            <a:r>
              <a:rPr lang="fr-FR" sz="1400" dirty="0">
                <a:solidFill>
                  <a:prstClr val="black"/>
                </a:solidFill>
                <a:latin typeface="Calibri" panose="020F0502020204030204"/>
              </a:rPr>
              <a:t>Prestataires / fournisseurs d’appui en recrutement : </a:t>
            </a:r>
            <a:r>
              <a:rPr lang="fr-FR" sz="1400" i="1" dirty="0">
                <a:solidFill>
                  <a:prstClr val="black"/>
                </a:solidFill>
                <a:latin typeface="Calibri" panose="020F0502020204030204"/>
              </a:rPr>
              <a:t>cabinets de recrutement spécialisés, agences de travail temporaire</a:t>
            </a:r>
          </a:p>
        </p:txBody>
      </p:sp>
      <p:sp>
        <p:nvSpPr>
          <p:cNvPr id="11" name="Ellipse 10"/>
          <p:cNvSpPr/>
          <p:nvPr/>
        </p:nvSpPr>
        <p:spPr>
          <a:xfrm>
            <a:off x="4988277" y="4702347"/>
            <a:ext cx="2505600" cy="2052000"/>
          </a:xfrm>
          <a:prstGeom prst="ellipse">
            <a:avLst/>
          </a:prstGeom>
          <a:solidFill>
            <a:schemeClr val="accent5">
              <a:lumMod val="20000"/>
              <a:lumOff val="80000"/>
            </a:schemeClr>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defTabSz="914377">
              <a:defRPr/>
            </a:pPr>
            <a:r>
              <a:rPr lang="fr-FR" sz="1400" dirty="0">
                <a:solidFill>
                  <a:prstClr val="black"/>
                </a:solidFill>
                <a:latin typeface="Calibri" panose="020F0502020204030204"/>
              </a:rPr>
              <a:t>Salons/forums de recrutement </a:t>
            </a:r>
            <a:r>
              <a:rPr lang="fr-FR" sz="1400" i="1" dirty="0">
                <a:solidFill>
                  <a:prstClr val="black"/>
                </a:solidFill>
                <a:latin typeface="Calibri" panose="020F0502020204030204"/>
              </a:rPr>
              <a:t>: Forum Handy recrutement, Forum Handi Job, Hello Handicap…</a:t>
            </a:r>
          </a:p>
          <a:p>
            <a:pPr algn="ctr" defTabSz="914377">
              <a:defRPr/>
            </a:pPr>
            <a:r>
              <a:rPr lang="fr-FR" sz="1400" dirty="0">
                <a:solidFill>
                  <a:prstClr val="black"/>
                </a:solidFill>
                <a:latin typeface="Calibri" panose="020F0502020204030204"/>
              </a:rPr>
              <a:t>Autres évènements spécialisés : </a:t>
            </a:r>
            <a:r>
              <a:rPr lang="fr-FR" sz="1400" i="1" dirty="0">
                <a:solidFill>
                  <a:prstClr val="black"/>
                </a:solidFill>
                <a:latin typeface="Calibri" panose="020F0502020204030204"/>
              </a:rPr>
              <a:t>DuoDay/un jour un métier, handicafé…</a:t>
            </a:r>
          </a:p>
        </p:txBody>
      </p:sp>
      <p:sp>
        <p:nvSpPr>
          <p:cNvPr id="12" name="Ellipse 11"/>
          <p:cNvSpPr/>
          <p:nvPr/>
        </p:nvSpPr>
        <p:spPr>
          <a:xfrm>
            <a:off x="1960341" y="4340214"/>
            <a:ext cx="2506761" cy="2053487"/>
          </a:xfrm>
          <a:prstGeom prst="ellipse">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fr-FR" sz="1400" dirty="0">
                <a:solidFill>
                  <a:prstClr val="black"/>
                </a:solidFill>
                <a:latin typeface="Calibri" panose="020F0502020204030204"/>
              </a:rPr>
              <a:t>Sites emploi (jobboards): </a:t>
            </a:r>
            <a:r>
              <a:rPr lang="fr-FR" sz="1400" i="1" dirty="0">
                <a:solidFill>
                  <a:prstClr val="black"/>
                </a:solidFill>
                <a:latin typeface="Calibri" panose="020F0502020204030204"/>
              </a:rPr>
              <a:t>espace emploi Agefiph, Apec, Le bon coin emploi…</a:t>
            </a:r>
          </a:p>
          <a:p>
            <a:pPr algn="ctr" defTabSz="914377">
              <a:defRPr/>
            </a:pPr>
            <a:r>
              <a:rPr lang="fr-FR" sz="1400" dirty="0">
                <a:solidFill>
                  <a:prstClr val="black"/>
                </a:solidFill>
                <a:latin typeface="Calibri" panose="020F0502020204030204"/>
              </a:rPr>
              <a:t>Réseaux sociaux : </a:t>
            </a:r>
            <a:r>
              <a:rPr lang="fr-FR" sz="1400" i="1" dirty="0">
                <a:solidFill>
                  <a:prstClr val="black"/>
                </a:solidFill>
                <a:latin typeface="Calibri" panose="020F0502020204030204"/>
              </a:rPr>
              <a:t>LinkedIn, réseaux spécialisés thématique handicap</a:t>
            </a:r>
          </a:p>
        </p:txBody>
      </p:sp>
      <p:sp>
        <p:nvSpPr>
          <p:cNvPr id="13" name="Ellipse 12"/>
          <p:cNvSpPr/>
          <p:nvPr/>
        </p:nvSpPr>
        <p:spPr>
          <a:xfrm>
            <a:off x="3213721" y="121740"/>
            <a:ext cx="2505600" cy="2052000"/>
          </a:xfrm>
          <a:prstGeom prst="ellipse">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377">
              <a:defRPr/>
            </a:pPr>
            <a:r>
              <a:rPr lang="fr-FR" sz="1500" dirty="0">
                <a:solidFill>
                  <a:prstClr val="black"/>
                </a:solidFill>
                <a:latin typeface="Calibri" panose="020F0502020204030204"/>
              </a:rPr>
              <a:t>Dispositifs spécifiques:</a:t>
            </a:r>
          </a:p>
          <a:p>
            <a:pPr algn="ctr" defTabSz="914377">
              <a:defRPr/>
            </a:pPr>
            <a:r>
              <a:rPr lang="fr-FR" sz="1500" i="1" dirty="0">
                <a:solidFill>
                  <a:prstClr val="black"/>
                </a:solidFill>
                <a:latin typeface="Calibri" panose="020F0502020204030204"/>
              </a:rPr>
              <a:t>CDD tremplin, emploi accompagné…</a:t>
            </a:r>
          </a:p>
        </p:txBody>
      </p:sp>
      <p:cxnSp>
        <p:nvCxnSpPr>
          <p:cNvPr id="14" name="Connecteur droit 13"/>
          <p:cNvCxnSpPr/>
          <p:nvPr/>
        </p:nvCxnSpPr>
        <p:spPr>
          <a:xfrm flipV="1">
            <a:off x="6789108" y="2069263"/>
            <a:ext cx="162971" cy="256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a:stCxn id="5" idx="6"/>
          </p:cNvCxnSpPr>
          <p:nvPr/>
        </p:nvCxnSpPr>
        <p:spPr>
          <a:xfrm flipV="1">
            <a:off x="7536965" y="3252853"/>
            <a:ext cx="587488" cy="5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flipV="1">
            <a:off x="4988278" y="2088098"/>
            <a:ext cx="218903" cy="261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1249920" y="2045819"/>
            <a:ext cx="2505600" cy="2052000"/>
          </a:xfrm>
          <a:prstGeom prst="ellipse">
            <a:avLst/>
          </a:prstGeom>
          <a:solidFill>
            <a:srgbClr val="D789BD"/>
          </a:solidFill>
          <a:ln>
            <a:solidFill>
              <a:srgbClr val="D789BD"/>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377">
              <a:defRPr/>
            </a:pPr>
            <a:r>
              <a:rPr lang="fr-FR" sz="1400" dirty="0">
                <a:solidFill>
                  <a:prstClr val="black"/>
                </a:solidFill>
                <a:latin typeface="Calibri" panose="020F0502020204030204"/>
              </a:rPr>
              <a:t>Autres acteurs : </a:t>
            </a:r>
          </a:p>
          <a:p>
            <a:pPr algn="ctr" defTabSz="914377">
              <a:defRPr/>
            </a:pPr>
            <a:r>
              <a:rPr lang="fr-FR" sz="1400" i="1" dirty="0">
                <a:solidFill>
                  <a:prstClr val="black"/>
                </a:solidFill>
                <a:latin typeface="Calibri" panose="020F0502020204030204"/>
              </a:rPr>
              <a:t>Secteur du Travail Protégé et Adapté, acteurs de la formation</a:t>
            </a:r>
          </a:p>
        </p:txBody>
      </p:sp>
      <p:cxnSp>
        <p:nvCxnSpPr>
          <p:cNvPr id="21" name="Connecteur droit 20"/>
          <p:cNvCxnSpPr/>
          <p:nvPr/>
        </p:nvCxnSpPr>
        <p:spPr>
          <a:xfrm>
            <a:off x="7134426" y="4085883"/>
            <a:ext cx="1191655" cy="574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133073" y="4427029"/>
            <a:ext cx="0" cy="24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V="1">
            <a:off x="4159627" y="4006737"/>
            <a:ext cx="697447" cy="666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a:stCxn id="18" idx="6"/>
          </p:cNvCxnSpPr>
          <p:nvPr/>
        </p:nvCxnSpPr>
        <p:spPr>
          <a:xfrm>
            <a:off x="3755520" y="3071819"/>
            <a:ext cx="790781" cy="1036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933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B77904E-63DB-49EF-9E93-9256BBADF843}"/>
              </a:ext>
            </a:extLst>
          </p:cNvPr>
          <p:cNvSpPr txBox="1">
            <a:spLocks noChangeAspect="1"/>
          </p:cNvSpPr>
          <p:nvPr/>
        </p:nvSpPr>
        <p:spPr>
          <a:xfrm>
            <a:off x="738315" y="2739311"/>
            <a:ext cx="3216998" cy="2538595"/>
          </a:xfrm>
          <a:prstGeom prst="rect">
            <a:avLst/>
          </a:prstGeom>
          <a:noFill/>
          <a:ln>
            <a:solidFill>
              <a:schemeClr val="accent5"/>
            </a:solidFill>
            <a:prstDash val="dashDot"/>
          </a:ln>
        </p:spPr>
        <p:txBody>
          <a:bodyPr wrap="square" rtlCol="0">
            <a:normAutofit fontScale="85000" lnSpcReduction="20000"/>
          </a:bodyPr>
          <a:lstStyle/>
          <a:p>
            <a:pPr defTabSz="1149463">
              <a:defRPr/>
            </a:pPr>
            <a:r>
              <a:rPr lang="fr-FR" sz="2100" dirty="0">
                <a:latin typeface="Calibri" panose="020F0502020204030204" pitchFamily="34" charset="0"/>
                <a:cs typeface="Calibri" panose="020F0502020204030204" pitchFamily="34" charset="0"/>
              </a:rPr>
              <a:t>Facilite :</a:t>
            </a:r>
          </a:p>
          <a:p>
            <a:pPr marL="342900" indent="-342900" defTabSz="1149463">
              <a:buFontTx/>
              <a:buChar char="-"/>
              <a:defRPr/>
            </a:pPr>
            <a:r>
              <a:rPr lang="fr-FR" sz="2100" dirty="0">
                <a:latin typeface="Calibri" panose="020F0502020204030204" pitchFamily="34" charset="0"/>
                <a:cs typeface="Calibri" panose="020F0502020204030204" pitchFamily="34" charset="0"/>
              </a:rPr>
              <a:t>Recrutement</a:t>
            </a:r>
          </a:p>
          <a:p>
            <a:pPr marL="342900" indent="-342900" defTabSz="1149463">
              <a:buFontTx/>
              <a:buChar char="-"/>
              <a:defRPr/>
            </a:pPr>
            <a:r>
              <a:rPr lang="fr-FR" sz="2100" dirty="0">
                <a:latin typeface="Calibri" panose="020F0502020204030204" pitchFamily="34" charset="0"/>
                <a:cs typeface="Calibri" panose="020F0502020204030204" pitchFamily="34" charset="0"/>
              </a:rPr>
              <a:t>Intégration</a:t>
            </a:r>
          </a:p>
          <a:p>
            <a:pPr marL="342900" indent="-342900" defTabSz="1149463">
              <a:buFontTx/>
              <a:buChar char="-"/>
              <a:defRPr/>
            </a:pPr>
            <a:r>
              <a:rPr lang="fr-FR" sz="2100" dirty="0">
                <a:latin typeface="Calibri" panose="020F0502020204030204" pitchFamily="34" charset="0"/>
                <a:cs typeface="Calibri" panose="020F0502020204030204" pitchFamily="34" charset="0"/>
              </a:rPr>
              <a:t>Maintien dans l’emploi, l'intégration et le maintien dans l'emploi des PSH</a:t>
            </a:r>
          </a:p>
          <a:p>
            <a:pPr marL="342900" indent="-342900" defTabSz="1149463">
              <a:buFontTx/>
              <a:buChar char="-"/>
              <a:defRPr/>
            </a:pPr>
            <a:r>
              <a:rPr lang="fr-FR" sz="2100" dirty="0">
                <a:latin typeface="Calibri" panose="020F0502020204030204" pitchFamily="34" charset="0"/>
                <a:cs typeface="Calibri" panose="020F0502020204030204" pitchFamily="34" charset="0"/>
              </a:rPr>
              <a:t>Prépare et accompagne les publics TH dans leur recherche d’emploi et en poste. </a:t>
            </a:r>
          </a:p>
          <a:p>
            <a:pPr defTabSz="1149463">
              <a:defRPr/>
            </a:pPr>
            <a:endParaRPr lang="fr-FR" sz="1600" dirty="0">
              <a:solidFill>
                <a:srgbClr val="000000"/>
              </a:solidFill>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9F43DF3D-BE6C-41A4-8DCB-2EE37549FABB}"/>
              </a:ext>
            </a:extLst>
          </p:cNvPr>
          <p:cNvSpPr txBox="1">
            <a:spLocks/>
          </p:cNvSpPr>
          <p:nvPr/>
        </p:nvSpPr>
        <p:spPr>
          <a:xfrm>
            <a:off x="4328407" y="2762423"/>
            <a:ext cx="3681081" cy="2515483"/>
          </a:xfrm>
          <a:prstGeom prst="rect">
            <a:avLst/>
          </a:prstGeom>
          <a:noFill/>
          <a:ln>
            <a:solidFill>
              <a:schemeClr val="accent5"/>
            </a:solidFill>
            <a:prstDash val="dashDot"/>
          </a:ln>
        </p:spPr>
        <p:txBody>
          <a:bodyPr wrap="square" lIns="91440" tIns="45720" rIns="91440" bIns="45720" rtlCol="0" anchor="t">
            <a:noAutofit/>
          </a:bodyPr>
          <a:lstStyle>
            <a:defPPr>
              <a:defRPr lang="fr-FR"/>
            </a:defPPr>
            <a:lvl1pPr marR="0" lvl="0" indent="0" defTabSz="1149492" fontAlgn="auto">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LnTx/>
                <a:uFillTx/>
                <a:latin typeface="Calibri" panose="020F0502020204030204" pitchFamily="34" charset="0"/>
                <a:cs typeface="Calibri" panose="020F0502020204030204" pitchFamily="34" charset="0"/>
              </a:defRPr>
            </a:lvl1pPr>
          </a:lstStyle>
          <a:p>
            <a:pPr marL="342900" indent="-342900">
              <a:buFontTx/>
              <a:buChar char="-"/>
            </a:pPr>
            <a:r>
              <a:rPr lang="fr-FR" sz="1800" dirty="0">
                <a:solidFill>
                  <a:schemeClr val="tx1"/>
                </a:solidFill>
              </a:rPr>
              <a:t>Accompagne les demandeurs d'emploi vers l'emploi, dont les DEBOE</a:t>
            </a:r>
          </a:p>
          <a:p>
            <a:pPr marL="342900" indent="-342900">
              <a:buFontTx/>
              <a:buChar char="-"/>
            </a:pPr>
            <a:r>
              <a:rPr lang="fr-FR" sz="1800" dirty="0">
                <a:solidFill>
                  <a:schemeClr val="tx1"/>
                </a:solidFill>
              </a:rPr>
              <a:t>Accompagne les employeurs et entreprises dans les recrutements</a:t>
            </a:r>
          </a:p>
          <a:p>
            <a:pPr marL="342900" indent="-342900">
              <a:buFontTx/>
              <a:buChar char="-"/>
            </a:pPr>
            <a:r>
              <a:rPr lang="fr-FR" sz="1800" dirty="0">
                <a:solidFill>
                  <a:schemeClr val="tx1"/>
                </a:solidFill>
              </a:rPr>
              <a:t>Assure l'indemnisation des demandeurs d'emploi</a:t>
            </a:r>
          </a:p>
          <a:p>
            <a:endParaRPr lang="fr-FR" sz="1400" dirty="0"/>
          </a:p>
          <a:p>
            <a:endParaRPr lang="fr-FR" sz="1400" dirty="0"/>
          </a:p>
          <a:p>
            <a:endParaRPr lang="fr-FR" sz="1400" dirty="0"/>
          </a:p>
        </p:txBody>
      </p:sp>
      <p:sp>
        <p:nvSpPr>
          <p:cNvPr id="14" name="Flèche à trois pointes 13"/>
          <p:cNvSpPr/>
          <p:nvPr/>
        </p:nvSpPr>
        <p:spPr>
          <a:xfrm flipV="1">
            <a:off x="3798403" y="4989021"/>
            <a:ext cx="708497" cy="341514"/>
          </a:xfrm>
          <a:prstGeom prst="leftRightUpArrow">
            <a:avLst/>
          </a:prstGeom>
          <a:noFill/>
          <a:ln w="1270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71E62F95-C24E-E375-09D4-E336956BEB54}"/>
              </a:ext>
            </a:extLst>
          </p:cNvPr>
          <p:cNvSpPr txBox="1"/>
          <p:nvPr/>
        </p:nvSpPr>
        <p:spPr>
          <a:xfrm>
            <a:off x="8380545" y="2762423"/>
            <a:ext cx="3060088" cy="2515482"/>
          </a:xfrm>
          <a:prstGeom prst="rect">
            <a:avLst/>
          </a:prstGeom>
          <a:noFill/>
          <a:ln>
            <a:solidFill>
              <a:schemeClr val="accent5"/>
            </a:solidFill>
            <a:prstDash val="dashDot"/>
          </a:ln>
        </p:spPr>
        <p:txBody>
          <a:bodyPr wrap="square" lIns="91440" tIns="45720" rIns="91440" bIns="45720" rtlCol="0" anchor="t">
            <a:normAutofit fontScale="92500" lnSpcReduction="10000"/>
          </a:bodyPr>
          <a:lstStyle/>
          <a:p>
            <a:pPr defTabSz="1149463">
              <a:defRPr/>
            </a:pPr>
            <a:r>
              <a:rPr lang="fr-FR" sz="1900" dirty="0">
                <a:solidFill>
                  <a:srgbClr val="000000"/>
                </a:solidFill>
                <a:latin typeface="Calibri" panose="020F0502020204030204" pitchFamily="34" charset="0"/>
                <a:cs typeface="Calibri" panose="020F0502020204030204" pitchFamily="34" charset="0"/>
              </a:rPr>
              <a:t>- Accompagne tous les jeunes sortis du système de formation initiale, âgés de 16 à 25 ans, qui le souhaitent ou qui en expriment le besoin, dans leurs parcours d’accès à l’emploi, à la formation et à l’autonomie sociale (santé, logement, mobilité, etc.)</a:t>
            </a:r>
          </a:p>
          <a:p>
            <a:pPr defTabSz="1149463">
              <a:defRPr/>
            </a:pPr>
            <a:endParaRPr lang="fr-FR" sz="1900" dirty="0">
              <a:solidFill>
                <a:srgbClr val="000000"/>
              </a:solidFill>
              <a:latin typeface="Calibri" panose="020F0502020204030204" pitchFamily="34" charset="0"/>
              <a:cs typeface="Calibri" panose="020F0502020204030204" pitchFamily="34" charset="0"/>
            </a:endParaRPr>
          </a:p>
          <a:p>
            <a:pPr defTabSz="1149463">
              <a:defRPr/>
            </a:pPr>
            <a:endParaRPr lang="fr-FR" sz="1600" dirty="0">
              <a:solidFill>
                <a:srgbClr val="000000"/>
              </a:solidFill>
              <a:latin typeface="Calibri" panose="020F0502020204030204" pitchFamily="34" charset="0"/>
              <a:cs typeface="Calibri" panose="020F0502020204030204" pitchFamily="34" charset="0"/>
            </a:endParaRPr>
          </a:p>
        </p:txBody>
      </p:sp>
      <p:cxnSp>
        <p:nvCxnSpPr>
          <p:cNvPr id="15" name="Connecteur droit 14">
            <a:extLst>
              <a:ext uri="{FF2B5EF4-FFF2-40B4-BE49-F238E27FC236}">
                <a16:creationId xmlns:a16="http://schemas.microsoft.com/office/drawing/2014/main" id="{8BF2B802-0A81-644C-991C-34CD6A7EA32A}"/>
              </a:ext>
            </a:extLst>
          </p:cNvPr>
          <p:cNvCxnSpPr/>
          <p:nvPr/>
        </p:nvCxnSpPr>
        <p:spPr>
          <a:xfrm>
            <a:off x="839787"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Espace réservé du contenu 2"/>
          <p:cNvSpPr>
            <a:spLocks noGrp="1"/>
          </p:cNvSpPr>
          <p:nvPr>
            <p:ph sz="quarter" idx="11"/>
          </p:nvPr>
        </p:nvSpPr>
        <p:spPr>
          <a:xfrm>
            <a:off x="742968" y="264622"/>
            <a:ext cx="9476797" cy="740231"/>
          </a:xfrm>
        </p:spPr>
        <p:txBody>
          <a:bodyPr/>
          <a:lstStyle/>
          <a:p>
            <a:r>
              <a:rPr lang="fr-FR" dirty="0"/>
              <a:t>Les organismes publics de l’emploi</a:t>
            </a:r>
          </a:p>
          <a:p>
            <a:r>
              <a:rPr lang="fr-FR" sz="2000" dirty="0"/>
              <a:t>dont le Service Public de l’Emploi (SPE)</a:t>
            </a:r>
          </a:p>
        </p:txBody>
      </p:sp>
      <p:pic>
        <p:nvPicPr>
          <p:cNvPr id="18" name="Image 17"/>
          <p:cNvPicPr>
            <a:picLocks noChangeAspect="1"/>
          </p:cNvPicPr>
          <p:nvPr/>
        </p:nvPicPr>
        <p:blipFill>
          <a:blip r:embed="rId3"/>
          <a:stretch>
            <a:fillRect/>
          </a:stretch>
        </p:blipFill>
        <p:spPr>
          <a:xfrm>
            <a:off x="2701335" y="5330535"/>
            <a:ext cx="2676208" cy="1474699"/>
          </a:xfrm>
          <a:prstGeom prst="rect">
            <a:avLst/>
          </a:prstGeom>
        </p:spPr>
      </p:pic>
      <p:pic>
        <p:nvPicPr>
          <p:cNvPr id="19" name="Image 18" descr="Une image contenant dessin, assiette&#10;&#10;Description générée automatiquement">
            <a:extLst>
              <a:ext uri="{FF2B5EF4-FFF2-40B4-BE49-F238E27FC236}">
                <a16:creationId xmlns:a16="http://schemas.microsoft.com/office/drawing/2014/main" id="{AD4EE51D-E938-EB40-C0DD-E3141BC2A2F1}"/>
              </a:ext>
            </a:extLst>
          </p:cNvPr>
          <p:cNvPicPr>
            <a:picLocks noChangeAspect="1"/>
          </p:cNvPicPr>
          <p:nvPr/>
        </p:nvPicPr>
        <p:blipFill>
          <a:blip r:embed="rId4"/>
          <a:stretch>
            <a:fillRect/>
          </a:stretch>
        </p:blipFill>
        <p:spPr>
          <a:xfrm>
            <a:off x="1402080" y="1654696"/>
            <a:ext cx="1688239" cy="825221"/>
          </a:xfrm>
          <a:prstGeom prst="rect">
            <a:avLst/>
          </a:prstGeom>
        </p:spPr>
      </p:pic>
      <p:pic>
        <p:nvPicPr>
          <p:cNvPr id="20" name="Image 19">
            <a:extLst>
              <a:ext uri="{FF2B5EF4-FFF2-40B4-BE49-F238E27FC236}">
                <a16:creationId xmlns:a16="http://schemas.microsoft.com/office/drawing/2014/main" id="{2744BE3E-EED1-E097-7914-30F1AAE5E9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3359" y="1539731"/>
            <a:ext cx="1303379" cy="999754"/>
          </a:xfrm>
          <a:prstGeom prst="rect">
            <a:avLst/>
          </a:prstGeom>
        </p:spPr>
      </p:pic>
      <p:pic>
        <p:nvPicPr>
          <p:cNvPr id="21" name="Picture 2" descr="Accueil - ARML-IdF">
            <a:extLst>
              <a:ext uri="{FF2B5EF4-FFF2-40B4-BE49-F238E27FC236}">
                <a16:creationId xmlns:a16="http://schemas.microsoft.com/office/drawing/2014/main" id="{5439040D-DE07-C049-8642-697BF221B8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9778" y="1554514"/>
            <a:ext cx="1858821" cy="92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071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1"/>
          </p:nvPr>
        </p:nvSpPr>
        <p:spPr>
          <a:xfrm>
            <a:off x="742968" y="264622"/>
            <a:ext cx="9476797" cy="740231"/>
          </a:xfrm>
        </p:spPr>
        <p:txBody>
          <a:bodyPr/>
          <a:lstStyle/>
          <a:p>
            <a:r>
              <a:rPr lang="fr-FR" dirty="0"/>
              <a:t>Les organismes publics de l’emploi</a:t>
            </a:r>
          </a:p>
          <a:p>
            <a:r>
              <a:rPr lang="fr-FR" sz="2000" dirty="0"/>
              <a:t>dont le Service Public de l’Emploi (SPE)</a:t>
            </a:r>
          </a:p>
        </p:txBody>
      </p:sp>
      <p:sp>
        <p:nvSpPr>
          <p:cNvPr id="19" name="ZoneTexte 18">
            <a:extLst>
              <a:ext uri="{FF2B5EF4-FFF2-40B4-BE49-F238E27FC236}">
                <a16:creationId xmlns:a16="http://schemas.microsoft.com/office/drawing/2014/main" id="{71E62F95-C24E-E375-09D4-E336956BEB54}"/>
              </a:ext>
            </a:extLst>
          </p:cNvPr>
          <p:cNvSpPr txBox="1"/>
          <p:nvPr/>
        </p:nvSpPr>
        <p:spPr>
          <a:xfrm>
            <a:off x="742969" y="1762700"/>
            <a:ext cx="10527544" cy="3904454"/>
          </a:xfrm>
          <a:prstGeom prst="rect">
            <a:avLst/>
          </a:prstGeom>
          <a:noFill/>
          <a:ln>
            <a:noFill/>
            <a:prstDash val="dashDot"/>
          </a:ln>
        </p:spPr>
        <p:txBody>
          <a:bodyPr wrap="square" lIns="91440" tIns="45720" rIns="91440" bIns="45720" rtlCol="0" anchor="t">
            <a:normAutofit/>
          </a:bodyPr>
          <a:lstStyle/>
          <a:p>
            <a:pPr defTabSz="1149463">
              <a:defRPr/>
            </a:pPr>
            <a:r>
              <a:rPr lang="fr-FR" dirty="0">
                <a:solidFill>
                  <a:srgbClr val="000000"/>
                </a:solidFill>
                <a:latin typeface="Calibri" panose="020F0502020204030204" pitchFamily="34" charset="0"/>
                <a:cs typeface="Calibri" panose="020F0502020204030204" pitchFamily="34" charset="0"/>
              </a:rPr>
              <a:t>Peuvent être également sollicités : </a:t>
            </a:r>
          </a:p>
          <a:p>
            <a:pPr defTabSz="1149463">
              <a:defRPr/>
            </a:pPr>
            <a:endParaRPr lang="fr-FR" dirty="0">
              <a:solidFill>
                <a:srgbClr val="000000"/>
              </a:solidFill>
              <a:latin typeface="Calibri" panose="020F0502020204030204" pitchFamily="34" charset="0"/>
              <a:cs typeface="Calibri" panose="020F0502020204030204" pitchFamily="34" charset="0"/>
            </a:endParaRPr>
          </a:p>
          <a:p>
            <a:pPr defTabSz="1149463">
              <a:defRPr/>
            </a:pPr>
            <a:endParaRPr lang="fr-FR" dirty="0">
              <a:solidFill>
                <a:srgbClr val="000000"/>
              </a:solidFill>
              <a:latin typeface="Calibri" panose="020F0502020204030204" pitchFamily="34" charset="0"/>
              <a:cs typeface="Calibri" panose="020F0502020204030204" pitchFamily="34" charset="0"/>
            </a:endParaRPr>
          </a:p>
          <a:p>
            <a:pPr marL="285750" indent="-285750" defTabSz="268281">
              <a:buFont typeface="Arial" panose="020B0604020202020204" pitchFamily="34" charset="0"/>
              <a:buChar char="•"/>
              <a:defRPr/>
            </a:pPr>
            <a:r>
              <a:rPr lang="fr-FR" b="1" dirty="0">
                <a:solidFill>
                  <a:srgbClr val="000000"/>
                </a:solidFill>
                <a:latin typeface="Calibri" panose="020F0502020204030204" pitchFamily="34" charset="0"/>
                <a:cs typeface="Calibri" panose="020F0502020204030204" pitchFamily="34" charset="0"/>
              </a:rPr>
              <a:t>L’APEC</a:t>
            </a:r>
            <a:r>
              <a:rPr lang="fr-FR" dirty="0">
                <a:solidFill>
                  <a:srgbClr val="000000"/>
                </a:solidFill>
                <a:latin typeface="Calibri" panose="020F0502020204030204" pitchFamily="34" charset="0"/>
                <a:cs typeface="Calibri" panose="020F0502020204030204" pitchFamily="34" charset="0"/>
              </a:rPr>
              <a:t> : Association Pour l’Emploi des Cadres</a:t>
            </a:r>
          </a:p>
          <a:p>
            <a:pPr marL="285750" indent="-285750" defTabSz="268281">
              <a:buFont typeface="Arial" panose="020B0604020202020204" pitchFamily="34" charset="0"/>
              <a:buChar char="•"/>
              <a:defRPr/>
            </a:pPr>
            <a:endParaRPr lang="fr-FR" dirty="0">
              <a:solidFill>
                <a:srgbClr val="000000"/>
              </a:solidFill>
              <a:latin typeface="Calibri" panose="020F0502020204030204" pitchFamily="34" charset="0"/>
              <a:cs typeface="Calibri" panose="020F0502020204030204" pitchFamily="34" charset="0"/>
            </a:endParaRPr>
          </a:p>
          <a:p>
            <a:pPr marL="285750" indent="-285750" defTabSz="268281">
              <a:buFont typeface="Arial" panose="020B0604020202020204" pitchFamily="34" charset="0"/>
              <a:buChar char="•"/>
              <a:defRPr/>
            </a:pPr>
            <a:r>
              <a:rPr lang="fr-FR" dirty="0">
                <a:solidFill>
                  <a:srgbClr val="000000"/>
                </a:solidFill>
                <a:latin typeface="Calibri" panose="020F0502020204030204" pitchFamily="34" charset="0"/>
                <a:cs typeface="Calibri" panose="020F0502020204030204" pitchFamily="34" charset="0"/>
              </a:rPr>
              <a:t>Les Centres Départementaux de Gestion de la Fonction Publique Territoriale (</a:t>
            </a:r>
            <a:r>
              <a:rPr lang="fr-FR" b="1" dirty="0">
                <a:solidFill>
                  <a:srgbClr val="000000"/>
                </a:solidFill>
                <a:latin typeface="Calibri" panose="020F0502020204030204" pitchFamily="34" charset="0"/>
                <a:cs typeface="Calibri" panose="020F0502020204030204" pitchFamily="34" charset="0"/>
              </a:rPr>
              <a:t>CDG</a:t>
            </a:r>
            <a:r>
              <a:rPr lang="fr-FR" dirty="0">
                <a:solidFill>
                  <a:srgbClr val="000000"/>
                </a:solidFill>
                <a:latin typeface="Calibri" panose="020F0502020204030204" pitchFamily="34" charset="0"/>
                <a:cs typeface="Calibri" panose="020F0502020204030204" pitchFamily="34" charset="0"/>
              </a:rPr>
              <a:t>)</a:t>
            </a:r>
          </a:p>
          <a:p>
            <a:pPr defTabSz="268288">
              <a:defRPr/>
            </a:pPr>
            <a:endParaRPr lang="fr-FR" dirty="0">
              <a:latin typeface="Calibri" panose="020F0502020204030204" pitchFamily="34" charset="0"/>
              <a:cs typeface="Calibri" panose="020F0502020204030204" pitchFamily="34" charset="0"/>
            </a:endParaRPr>
          </a:p>
          <a:p>
            <a:pPr marL="285750" indent="-285750" defTabSz="268288">
              <a:buFont typeface="Arial" panose="020B0604020202020204" pitchFamily="34" charset="0"/>
              <a:buChar char="•"/>
              <a:defRPr/>
            </a:pPr>
            <a:r>
              <a:rPr lang="fr-FR" dirty="0">
                <a:solidFill>
                  <a:srgbClr val="000000"/>
                </a:solidFill>
                <a:latin typeface="Calibri" panose="020F0502020204030204" pitchFamily="34" charset="0"/>
                <a:cs typeface="Calibri" panose="020F0502020204030204" pitchFamily="34" charset="0"/>
              </a:rPr>
              <a:t>La </a:t>
            </a:r>
            <a:r>
              <a:rPr lang="fr-FR" b="1" dirty="0">
                <a:solidFill>
                  <a:srgbClr val="000000"/>
                </a:solidFill>
                <a:latin typeface="Calibri" panose="020F0502020204030204" pitchFamily="34" charset="0"/>
                <a:cs typeface="Calibri" panose="020F0502020204030204" pitchFamily="34" charset="0"/>
              </a:rPr>
              <a:t>Fédération Hospitalière de France </a:t>
            </a:r>
            <a:r>
              <a:rPr lang="fr-FR" dirty="0">
                <a:solidFill>
                  <a:srgbClr val="000000"/>
                </a:solidFill>
                <a:latin typeface="Calibri" panose="020F0502020204030204" pitchFamily="34" charset="0"/>
                <a:cs typeface="Calibri" panose="020F0502020204030204" pitchFamily="34" charset="0"/>
              </a:rPr>
              <a:t>- emploi dans les hôpitaux et établissements médico-sociaux publics</a:t>
            </a:r>
          </a:p>
          <a:p>
            <a:pPr marL="285750" indent="-285750" defTabSz="268288">
              <a:buFont typeface="Arial" panose="020B0604020202020204" pitchFamily="34" charset="0"/>
              <a:buChar char="•"/>
              <a:defRPr/>
            </a:pPr>
            <a:endParaRPr lang="fr-FR" dirty="0">
              <a:latin typeface="Calibri" panose="020F0502020204030204" pitchFamily="34" charset="0"/>
              <a:cs typeface="Calibri" panose="020F0502020204030204" pitchFamily="34" charset="0"/>
            </a:endParaRPr>
          </a:p>
          <a:p>
            <a:pPr marL="285750" lvl="0" indent="-285750" defTabSz="268288">
              <a:buFont typeface="Arial" panose="020B0604020202020204" pitchFamily="34" charset="0"/>
              <a:buChar char="•"/>
              <a:defRPr/>
            </a:pPr>
            <a:r>
              <a:rPr lang="fr-FR" dirty="0">
                <a:latin typeface="Calibri" panose="020F0502020204030204" pitchFamily="34" charset="0"/>
                <a:cs typeface="Calibri" panose="020F0502020204030204" pitchFamily="34" charset="0"/>
              </a:rPr>
              <a:t>Centre d'Information </a:t>
            </a:r>
            <a:r>
              <a:rPr lang="fr-FR" dirty="0">
                <a:solidFill>
                  <a:srgbClr val="000000"/>
                </a:solidFill>
                <a:latin typeface="Calibri" panose="020F0502020204030204" pitchFamily="34" charset="0"/>
                <a:cs typeface="Calibri" panose="020F0502020204030204" pitchFamily="34" charset="0"/>
              </a:rPr>
              <a:t>et de recrutement des Forces Armées (</a:t>
            </a:r>
            <a:r>
              <a:rPr lang="fr-FR" b="1" dirty="0">
                <a:solidFill>
                  <a:srgbClr val="000000"/>
                </a:solidFill>
                <a:latin typeface="Calibri" panose="020F0502020204030204" pitchFamily="34" charset="0"/>
                <a:cs typeface="Calibri" panose="020F0502020204030204" pitchFamily="34" charset="0"/>
              </a:rPr>
              <a:t>CIRFA</a:t>
            </a:r>
            <a:r>
              <a:rPr lang="fr-FR" dirty="0">
                <a:solidFill>
                  <a:srgbClr val="000000"/>
                </a:solidFill>
                <a:latin typeface="Calibri" panose="020F0502020204030204" pitchFamily="34" charset="0"/>
                <a:cs typeface="Calibri" panose="020F0502020204030204" pitchFamily="34" charset="0"/>
              </a:rPr>
              <a:t>), Le ministère des Armées est un des principaux recruteurs de l'État : il forme et recrute 20 000 jeunes, militaires et civils par an en moyenne</a:t>
            </a:r>
          </a:p>
          <a:p>
            <a:pPr marL="285750" indent="-285750" defTabSz="268281">
              <a:buFont typeface="Arial" panose="020B0604020202020204" pitchFamily="34" charset="0"/>
              <a:buChar char="•"/>
              <a:defRPr/>
            </a:pPr>
            <a:endParaRPr lang="fr-FR" dirty="0">
              <a:solidFill>
                <a:srgbClr val="000000"/>
              </a:solidFill>
              <a:latin typeface="Calibri" panose="020F0502020204030204" pitchFamily="34" charset="0"/>
              <a:cs typeface="Calibri" panose="020F0502020204030204" pitchFamily="34" charset="0"/>
            </a:endParaRPr>
          </a:p>
          <a:p>
            <a:pPr defTabSz="1149463">
              <a:defRPr/>
            </a:pPr>
            <a:endParaRPr lang="fr-FR" sz="1600" dirty="0">
              <a:solidFill>
                <a:srgbClr val="000000"/>
              </a:solidFill>
              <a:latin typeface="Calibri" panose="020F0502020204030204" pitchFamily="34" charset="0"/>
              <a:cs typeface="Calibri" panose="020F0502020204030204" pitchFamily="34" charset="0"/>
            </a:endParaRPr>
          </a:p>
          <a:p>
            <a:pPr defTabSz="1149463">
              <a:defRPr/>
            </a:pPr>
            <a:endParaRPr lang="fr-FR" sz="1600" dirty="0">
              <a:solidFill>
                <a:srgbClr val="000000"/>
              </a:solidFill>
              <a:latin typeface="Calibri" panose="020F0502020204030204" pitchFamily="34" charset="0"/>
              <a:cs typeface="Calibri" panose="020F0502020204030204" pitchFamily="34" charset="0"/>
            </a:endParaRPr>
          </a:p>
        </p:txBody>
      </p:sp>
      <p:cxnSp>
        <p:nvCxnSpPr>
          <p:cNvPr id="4" name="Connecteur droit 3">
            <a:extLst>
              <a:ext uri="{FF2B5EF4-FFF2-40B4-BE49-F238E27FC236}">
                <a16:creationId xmlns:a16="http://schemas.microsoft.com/office/drawing/2014/main" id="{8BF2B802-0A81-644C-991C-34CD6A7EA32A}"/>
              </a:ext>
            </a:extLst>
          </p:cNvPr>
          <p:cNvCxnSpPr/>
          <p:nvPr/>
        </p:nvCxnSpPr>
        <p:spPr>
          <a:xfrm>
            <a:off x="839787"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405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1"/>
          </p:nvPr>
        </p:nvSpPr>
        <p:spPr>
          <a:xfrm>
            <a:off x="742967" y="264622"/>
            <a:ext cx="9291891" cy="740231"/>
          </a:xfrm>
        </p:spPr>
        <p:txBody>
          <a:bodyPr/>
          <a:lstStyle/>
          <a:p>
            <a:r>
              <a:rPr lang="fr-FR" dirty="0"/>
              <a:t>Prestataires / fournisseurs d’appui en recrutement</a:t>
            </a:r>
          </a:p>
        </p:txBody>
      </p:sp>
      <p:cxnSp>
        <p:nvCxnSpPr>
          <p:cNvPr id="4" name="Connecteur droit 3">
            <a:extLst>
              <a:ext uri="{FF2B5EF4-FFF2-40B4-BE49-F238E27FC236}">
                <a16:creationId xmlns:a16="http://schemas.microsoft.com/office/drawing/2014/main" id="{8BF2B802-0A81-644C-991C-34CD6A7EA32A}"/>
              </a:ext>
            </a:extLst>
          </p:cNvPr>
          <p:cNvCxnSpPr/>
          <p:nvPr/>
        </p:nvCxnSpPr>
        <p:spPr>
          <a:xfrm>
            <a:off x="839787"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374074" y="954482"/>
            <a:ext cx="11648209" cy="2723823"/>
          </a:xfrm>
          <a:prstGeom prst="rect">
            <a:avLst/>
          </a:prstGeom>
          <a:noFill/>
        </p:spPr>
        <p:txBody>
          <a:bodyPr wrap="square" rtlCol="0">
            <a:spAutoFit/>
          </a:bodyPr>
          <a:lstStyle/>
          <a:p>
            <a:pPr marL="342891" indent="-342891">
              <a:buFont typeface="Wingdings" panose="05000000000000000000" pitchFamily="2" charset="2"/>
              <a:buChar char="v"/>
            </a:pPr>
            <a:r>
              <a:rPr lang="fr-FR" sz="2800" dirty="0">
                <a:solidFill>
                  <a:schemeClr val="accent3"/>
                </a:solidFill>
                <a:latin typeface="Calibri" panose="020F0502020204030204" pitchFamily="34" charset="0"/>
                <a:ea typeface="+mj-ea"/>
                <a:cs typeface="Calibri" panose="020F0502020204030204" pitchFamily="34" charset="0"/>
              </a:rPr>
              <a:t>Les agences de travail temporaires</a:t>
            </a:r>
          </a:p>
          <a:p>
            <a:endParaRPr lang="fr-FR" sz="1400" dirty="0">
              <a:latin typeface="Calibri" panose="020F0502020204030204" pitchFamily="34" charset="0"/>
              <a:cs typeface="Calibri" panose="020F0502020204030204" pitchFamily="34" charset="0"/>
            </a:endParaRPr>
          </a:p>
          <a:p>
            <a:endParaRPr lang="fr-FR" sz="1400" dirty="0">
              <a:latin typeface="Calibri" panose="020F0502020204030204" pitchFamily="34" charset="0"/>
              <a:cs typeface="Calibri" panose="020F0502020204030204" pitchFamily="34" charset="0"/>
            </a:endParaRPr>
          </a:p>
          <a:p>
            <a:pPr marL="285744" indent="-285744" defTabSz="1149463">
              <a:buClr>
                <a:schemeClr val="accent3"/>
              </a:buClr>
              <a:buFont typeface="Wingdings" panose="05000000000000000000" pitchFamily="2" charset="2"/>
              <a:buChar char="ð"/>
              <a:defRPr/>
            </a:pPr>
            <a:r>
              <a:rPr lang="fr-FR" sz="1400" b="1" u="sng" dirty="0">
                <a:latin typeface="Calibri" panose="020F0502020204030204" pitchFamily="34" charset="0"/>
                <a:cs typeface="Calibri" panose="020F0502020204030204" pitchFamily="34" charset="0"/>
              </a:rPr>
              <a:t>La loi crée un nouveau motif de recours</a:t>
            </a:r>
            <a:r>
              <a:rPr lang="fr-FR" sz="1400" b="1" dirty="0">
                <a:latin typeface="Calibri" panose="020F0502020204030204" pitchFamily="34" charset="0"/>
                <a:cs typeface="Calibri" panose="020F0502020204030204" pitchFamily="34" charset="0"/>
              </a:rPr>
              <a:t> : </a:t>
            </a:r>
          </a:p>
          <a:p>
            <a:pPr marL="285744" indent="-285744" defTabSz="1149463">
              <a:buClr>
                <a:schemeClr val="accent3"/>
              </a:buClr>
              <a:buFont typeface="Wingdings" panose="05000000000000000000" pitchFamily="2" charset="2"/>
              <a:buChar char="ð"/>
              <a:defRPr/>
            </a:pPr>
            <a:endParaRPr lang="fr-FR" sz="500" b="1" dirty="0">
              <a:latin typeface="Calibri" panose="020F0502020204030204" pitchFamily="34" charset="0"/>
              <a:cs typeface="Calibri" panose="020F0502020204030204" pitchFamily="34" charset="0"/>
            </a:endParaRPr>
          </a:p>
          <a:p>
            <a:pPr lvl="1" defTabSz="1149463">
              <a:defRPr/>
            </a:pPr>
            <a:r>
              <a:rPr lang="fr-FR" sz="1400" dirty="0">
                <a:solidFill>
                  <a:srgbClr val="000000"/>
                </a:solidFill>
                <a:latin typeface="Calibri" panose="020F0502020204030204" pitchFamily="34" charset="0"/>
                <a:cs typeface="Calibri" panose="020F0502020204030204" pitchFamily="34" charset="0"/>
              </a:rPr>
              <a:t>Du 1</a:t>
            </a:r>
            <a:r>
              <a:rPr lang="fr-FR" sz="1400" baseline="30000" dirty="0">
                <a:solidFill>
                  <a:srgbClr val="000000"/>
                </a:solidFill>
                <a:latin typeface="Calibri" panose="020F0502020204030204" pitchFamily="34" charset="0"/>
                <a:cs typeface="Calibri" panose="020F0502020204030204" pitchFamily="34" charset="0"/>
              </a:rPr>
              <a:t>er</a:t>
            </a:r>
            <a:r>
              <a:rPr lang="fr-FR" sz="1400" dirty="0">
                <a:solidFill>
                  <a:srgbClr val="000000"/>
                </a:solidFill>
                <a:latin typeface="Calibri" panose="020F0502020204030204" pitchFamily="34" charset="0"/>
                <a:cs typeface="Calibri" panose="020F0502020204030204" pitchFamily="34" charset="0"/>
              </a:rPr>
              <a:t> janvier 2019 au 31 décembre 2023, la mise à disposition d'un salarié temporaire auprès d'une entreprise utilisatrice peut intervenir </a:t>
            </a:r>
            <a:r>
              <a:rPr lang="fr-FR" sz="1400" b="1" dirty="0">
                <a:solidFill>
                  <a:srgbClr val="000000"/>
                </a:solidFill>
                <a:latin typeface="Calibri" panose="020F0502020204030204" pitchFamily="34" charset="0"/>
                <a:cs typeface="Calibri" panose="020F0502020204030204" pitchFamily="34" charset="0"/>
              </a:rPr>
              <a:t>lorsque ce salarié temporaire est un bénéficiaire de l'obligation d'emploi</a:t>
            </a:r>
            <a:r>
              <a:rPr lang="fr-FR" sz="1400" dirty="0">
                <a:solidFill>
                  <a:srgbClr val="000000"/>
                </a:solidFill>
                <a:latin typeface="Calibri" panose="020F0502020204030204" pitchFamily="34" charset="0"/>
                <a:cs typeface="Calibri" panose="020F0502020204030204" pitchFamily="34" charset="0"/>
              </a:rPr>
              <a:t>.</a:t>
            </a:r>
          </a:p>
          <a:p>
            <a:pPr lvl="1" defTabSz="1149463">
              <a:defRPr/>
            </a:pPr>
            <a:r>
              <a:rPr lang="fr-FR" sz="1400" i="1" dirty="0">
                <a:solidFill>
                  <a:srgbClr val="000000"/>
                </a:solidFill>
                <a:latin typeface="Calibri" panose="020F0502020204030204" pitchFamily="34" charset="0"/>
                <a:cs typeface="Calibri" panose="020F0502020204030204" pitchFamily="34" charset="0"/>
              </a:rPr>
              <a:t>Article </a:t>
            </a:r>
            <a:r>
              <a:rPr lang="fr-FR" sz="1400" i="1" u="sng" dirty="0">
                <a:solidFill>
                  <a:srgbClr val="000000"/>
                </a:solidFill>
                <a:latin typeface="Calibri" panose="020F0502020204030204" pitchFamily="34" charset="0"/>
                <a:cs typeface="Calibri" panose="020F0502020204030204" pitchFamily="34" charset="0"/>
                <a:hlinkClick r:id="rId3"/>
              </a:rPr>
              <a:t>L5212-13</a:t>
            </a:r>
            <a:r>
              <a:rPr lang="fr-FR" sz="1400" b="1" i="1" dirty="0">
                <a:solidFill>
                  <a:srgbClr val="000000"/>
                </a:solidFill>
                <a:latin typeface="Calibri" panose="020F0502020204030204" pitchFamily="34" charset="0"/>
                <a:cs typeface="Calibri" panose="020F0502020204030204" pitchFamily="34" charset="0"/>
              </a:rPr>
              <a:t> </a:t>
            </a:r>
            <a:r>
              <a:rPr lang="fr-FR" sz="1400" i="1" dirty="0">
                <a:solidFill>
                  <a:srgbClr val="000000"/>
                </a:solidFill>
                <a:latin typeface="Calibri" panose="020F0502020204030204" pitchFamily="34" charset="0"/>
                <a:cs typeface="Calibri" panose="020F0502020204030204" pitchFamily="34" charset="0"/>
              </a:rPr>
              <a:t>du Code du travail</a:t>
            </a:r>
            <a:endParaRPr lang="fr-FR" sz="1400" i="1" dirty="0">
              <a:solidFill>
                <a:srgbClr val="F04E68"/>
              </a:solidFill>
              <a:latin typeface="Calibri" panose="020F0502020204030204" pitchFamily="34" charset="0"/>
              <a:cs typeface="Calibri" panose="020F0502020204030204" pitchFamily="34" charset="0"/>
            </a:endParaRPr>
          </a:p>
          <a:p>
            <a:endParaRPr lang="fr-FR" dirty="0"/>
          </a:p>
          <a:p>
            <a:endParaRPr lang="fr-FR" dirty="0"/>
          </a:p>
          <a:p>
            <a:endParaRPr lang="fr-FR" dirty="0"/>
          </a:p>
        </p:txBody>
      </p:sp>
      <p:grpSp>
        <p:nvGrpSpPr>
          <p:cNvPr id="2" name="Groupe 1"/>
          <p:cNvGrpSpPr/>
          <p:nvPr/>
        </p:nvGrpSpPr>
        <p:grpSpPr>
          <a:xfrm>
            <a:off x="5606993" y="4636565"/>
            <a:ext cx="5252932" cy="1540488"/>
            <a:chOff x="5698803" y="4750741"/>
            <a:chExt cx="5252932" cy="1540488"/>
          </a:xfrm>
        </p:grpSpPr>
        <p:pic>
          <p:nvPicPr>
            <p:cNvPr id="1028" name="Picture 4" descr="Logo manp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402" y="5133271"/>
              <a:ext cx="1374254" cy="261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ynergie - Intérim et Recrutement cdi - cd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9832" y="5655184"/>
              <a:ext cx="420679" cy="420679"/>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8504" y="5604998"/>
              <a:ext cx="682347" cy="371101"/>
            </a:xfrm>
            <a:prstGeom prst="rect">
              <a:avLst/>
            </a:prstGeom>
          </p:spPr>
        </p:pic>
        <p:pic>
          <p:nvPicPr>
            <p:cNvPr id="23" name="Image 22"/>
            <p:cNvPicPr>
              <a:picLocks noChangeAspect="1"/>
            </p:cNvPicPr>
            <p:nvPr/>
          </p:nvPicPr>
          <p:blipFill>
            <a:blip r:embed="rId7"/>
            <a:stretch>
              <a:fillRect/>
            </a:stretch>
          </p:blipFill>
          <p:spPr>
            <a:xfrm>
              <a:off x="7662007" y="5683449"/>
              <a:ext cx="1134094" cy="310450"/>
            </a:xfrm>
            <a:prstGeom prst="rect">
              <a:avLst/>
            </a:prstGeom>
          </p:spPr>
        </p:pic>
        <p:pic>
          <p:nvPicPr>
            <p:cNvPr id="24" name="Image 23"/>
            <p:cNvPicPr>
              <a:picLocks noChangeAspect="1"/>
            </p:cNvPicPr>
            <p:nvPr/>
          </p:nvPicPr>
          <p:blipFill>
            <a:blip r:embed="rId8"/>
            <a:stretch>
              <a:fillRect/>
            </a:stretch>
          </p:blipFill>
          <p:spPr>
            <a:xfrm>
              <a:off x="8911374" y="5737150"/>
              <a:ext cx="790384" cy="256749"/>
            </a:xfrm>
            <a:prstGeom prst="rect">
              <a:avLst/>
            </a:prstGeom>
          </p:spPr>
        </p:pic>
        <p:pic>
          <p:nvPicPr>
            <p:cNvPr id="1044" name="Picture 20" descr="Logo groupe partnaire R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76169" y="4750741"/>
              <a:ext cx="775566" cy="77556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ésultat de recherche d'images pour &quot;proman logo 2022&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1660" y="5153329"/>
              <a:ext cx="598737" cy="399158"/>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28"/>
            <p:cNvPicPr>
              <a:picLocks noChangeAspect="1"/>
            </p:cNvPicPr>
            <p:nvPr/>
          </p:nvPicPr>
          <p:blipFill>
            <a:blip r:embed="rId11"/>
            <a:stretch>
              <a:fillRect/>
            </a:stretch>
          </p:blipFill>
          <p:spPr>
            <a:xfrm>
              <a:off x="5698803" y="5583089"/>
              <a:ext cx="1180234" cy="708140"/>
            </a:xfrm>
            <a:prstGeom prst="rect">
              <a:avLst/>
            </a:prstGeom>
          </p:spPr>
        </p:pic>
        <p:pic>
          <p:nvPicPr>
            <p:cNvPr id="31" name="Image 30"/>
            <p:cNvPicPr>
              <a:picLocks noChangeAspect="1"/>
            </p:cNvPicPr>
            <p:nvPr/>
          </p:nvPicPr>
          <p:blipFill>
            <a:blip r:embed="rId12"/>
            <a:stretch>
              <a:fillRect/>
            </a:stretch>
          </p:blipFill>
          <p:spPr>
            <a:xfrm>
              <a:off x="8290661" y="5049560"/>
              <a:ext cx="898034" cy="362842"/>
            </a:xfrm>
            <a:prstGeom prst="rect">
              <a:avLst/>
            </a:prstGeom>
          </p:spPr>
        </p:pic>
        <p:pic>
          <p:nvPicPr>
            <p:cNvPr id="1025" name="Image 1024"/>
            <p:cNvPicPr>
              <a:picLocks noChangeAspect="1"/>
            </p:cNvPicPr>
            <p:nvPr/>
          </p:nvPicPr>
          <p:blipFill>
            <a:blip r:embed="rId13"/>
            <a:stretch>
              <a:fillRect/>
            </a:stretch>
          </p:blipFill>
          <p:spPr>
            <a:xfrm>
              <a:off x="9306566" y="5083020"/>
              <a:ext cx="640472" cy="402841"/>
            </a:xfrm>
            <a:prstGeom prst="rect">
              <a:avLst/>
            </a:prstGeom>
          </p:spPr>
        </p:pic>
      </p:grpSp>
      <p:sp>
        <p:nvSpPr>
          <p:cNvPr id="1027" name="Rectangle 1026"/>
          <p:cNvSpPr/>
          <p:nvPr/>
        </p:nvSpPr>
        <p:spPr>
          <a:xfrm>
            <a:off x="464497" y="3959394"/>
            <a:ext cx="11456259" cy="738664"/>
          </a:xfrm>
          <a:prstGeom prst="rect">
            <a:avLst/>
          </a:prstGeom>
        </p:spPr>
        <p:txBody>
          <a:bodyPr wrap="square">
            <a:spAutoFit/>
          </a:bodyPr>
          <a:lstStyle/>
          <a:p>
            <a:pPr marL="285744" indent="-285744" fontAlgn="base">
              <a:buClr>
                <a:schemeClr val="accent3"/>
              </a:buClr>
              <a:buFont typeface="Wingdings" panose="05000000000000000000" pitchFamily="2" charset="2"/>
              <a:buChar char="ð"/>
            </a:pPr>
            <a:r>
              <a:rPr lang="fr-FR" sz="1400" dirty="0">
                <a:latin typeface="Calibri" panose="020F0502020204030204" pitchFamily="34" charset="0"/>
                <a:cs typeface="Calibri" panose="020F0502020204030204" pitchFamily="34" charset="0"/>
              </a:rPr>
              <a:t>Certaines agences de travail temporaire ont une mission handicap, </a:t>
            </a: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d’autres sont sensibilisées à l’accueil de personnes en situation de handicap dans le cadre d’une convention de partenariat entre l’Agefiph et </a:t>
            </a: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AKTO (OPCO de la branche du travail temporaire) : </a:t>
            </a:r>
          </a:p>
        </p:txBody>
      </p:sp>
      <p:sp>
        <p:nvSpPr>
          <p:cNvPr id="6" name="Rectangle 5"/>
          <p:cNvSpPr/>
          <p:nvPr/>
        </p:nvSpPr>
        <p:spPr>
          <a:xfrm>
            <a:off x="1519909" y="2821648"/>
            <a:ext cx="9452892" cy="523220"/>
          </a:xfrm>
          <a:prstGeom prst="rect">
            <a:avLst/>
          </a:prstGeom>
        </p:spPr>
        <p:txBody>
          <a:bodyPr wrap="square">
            <a:spAutoFit/>
          </a:bodyPr>
          <a:lstStyle/>
          <a:p>
            <a:pPr marL="285744" indent="-285744" defTabSz="1149463">
              <a:buFont typeface="Wingdings" panose="05000000000000000000" pitchFamily="2" charset="2"/>
              <a:buChar char="F"/>
              <a:defRPr/>
            </a:pPr>
            <a:r>
              <a:rPr lang="fr-FR" sz="1400" kern="0" dirty="0">
                <a:latin typeface="Calibri" panose="020F0502020204030204" pitchFamily="34" charset="0"/>
                <a:cs typeface="Calibri" panose="020F0502020204030204" pitchFamily="34" charset="0"/>
              </a:rPr>
              <a:t>Le statut de bénéficiaire de l’obligation d’emploi est un motif de recours.</a:t>
            </a:r>
          </a:p>
          <a:p>
            <a:pPr marL="285744" indent="-285744" defTabSz="1149463">
              <a:buFont typeface="Wingdings" panose="05000000000000000000" pitchFamily="2" charset="2"/>
              <a:buChar char="F"/>
              <a:defRPr/>
            </a:pPr>
            <a:r>
              <a:rPr lang="fr-FR" sz="1400" kern="0" dirty="0">
                <a:latin typeface="Calibri" panose="020F0502020204030204" pitchFamily="34" charset="0"/>
                <a:cs typeface="Calibri" panose="020F0502020204030204" pitchFamily="34" charset="0"/>
              </a:rPr>
              <a:t>L’entreprise de travail temporaire communique à ses entreprises utilisatrices le nombre de salariés TH mis à disposition.</a:t>
            </a:r>
            <a:endParaRPr lang="fr-FR" kern="0" dirty="0">
              <a:latin typeface="Arial" panose="020B0604020202020204"/>
            </a:endParaRPr>
          </a:p>
        </p:txBody>
      </p:sp>
    </p:spTree>
    <p:extLst>
      <p:ext uri="{BB962C8B-B14F-4D97-AF65-F5344CB8AC3E}">
        <p14:creationId xmlns:p14="http://schemas.microsoft.com/office/powerpoint/2010/main" val="3394500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1"/>
          </p:nvPr>
        </p:nvSpPr>
        <p:spPr>
          <a:xfrm>
            <a:off x="742967" y="264622"/>
            <a:ext cx="9291891" cy="740231"/>
          </a:xfrm>
        </p:spPr>
        <p:txBody>
          <a:bodyPr/>
          <a:lstStyle/>
          <a:p>
            <a:r>
              <a:rPr lang="fr-FR" dirty="0"/>
              <a:t>Prestataires / fournisseurs d’appui en recrutement</a:t>
            </a:r>
          </a:p>
        </p:txBody>
      </p:sp>
      <p:cxnSp>
        <p:nvCxnSpPr>
          <p:cNvPr id="4" name="Connecteur droit 3">
            <a:extLst>
              <a:ext uri="{FF2B5EF4-FFF2-40B4-BE49-F238E27FC236}">
                <a16:creationId xmlns:a16="http://schemas.microsoft.com/office/drawing/2014/main" id="{8BF2B802-0A81-644C-991C-34CD6A7EA32A}"/>
              </a:ext>
            </a:extLst>
          </p:cNvPr>
          <p:cNvCxnSpPr/>
          <p:nvPr/>
        </p:nvCxnSpPr>
        <p:spPr>
          <a:xfrm>
            <a:off x="839787"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374074" y="981691"/>
            <a:ext cx="11648209" cy="1292662"/>
          </a:xfrm>
          <a:prstGeom prst="rect">
            <a:avLst/>
          </a:prstGeom>
          <a:noFill/>
        </p:spPr>
        <p:txBody>
          <a:bodyPr wrap="square" rtlCol="0">
            <a:spAutoFit/>
          </a:bodyPr>
          <a:lstStyle/>
          <a:p>
            <a:pPr marL="342891" indent="-342891">
              <a:buFont typeface="Wingdings" panose="05000000000000000000" pitchFamily="2" charset="2"/>
              <a:buChar char="v"/>
            </a:pPr>
            <a:r>
              <a:rPr lang="fr-FR" sz="2800" dirty="0">
                <a:solidFill>
                  <a:schemeClr val="accent3"/>
                </a:solidFill>
                <a:latin typeface="Calibri" panose="020F0502020204030204" pitchFamily="34" charset="0"/>
                <a:ea typeface="+mj-ea"/>
                <a:cs typeface="Calibri" panose="020F0502020204030204" pitchFamily="34" charset="0"/>
              </a:rPr>
              <a:t>Les agences de travail temporaires</a:t>
            </a:r>
          </a:p>
          <a:p>
            <a:endParaRPr lang="fr-FR" sz="1400" dirty="0">
              <a:latin typeface="Calibri" panose="020F0502020204030204" pitchFamily="34" charset="0"/>
              <a:cs typeface="Calibri" panose="020F0502020204030204" pitchFamily="34" charset="0"/>
            </a:endParaRPr>
          </a:p>
          <a:p>
            <a:endParaRPr lang="fr-FR" dirty="0"/>
          </a:p>
          <a:p>
            <a:endParaRPr lang="fr-FR" dirty="0"/>
          </a:p>
        </p:txBody>
      </p:sp>
      <p:sp>
        <p:nvSpPr>
          <p:cNvPr id="25" name="Rectangle 24"/>
          <p:cNvSpPr/>
          <p:nvPr/>
        </p:nvSpPr>
        <p:spPr>
          <a:xfrm>
            <a:off x="374074" y="1798440"/>
            <a:ext cx="7625871" cy="1184940"/>
          </a:xfrm>
          <a:prstGeom prst="rect">
            <a:avLst/>
          </a:prstGeom>
        </p:spPr>
        <p:txBody>
          <a:bodyPr wrap="square">
            <a:spAutoFit/>
          </a:bodyPr>
          <a:lstStyle/>
          <a:p>
            <a:pPr marL="285744" indent="-285744" algn="just" fontAlgn="base">
              <a:buClr>
                <a:schemeClr val="accent3"/>
              </a:buClr>
              <a:buFont typeface="Wingdings" panose="05000000000000000000" pitchFamily="2" charset="2"/>
              <a:buChar char="ð"/>
            </a:pPr>
            <a:r>
              <a:rPr lang="fr-FR" sz="1400" b="1" dirty="0">
                <a:latin typeface="Calibri" panose="020F0502020204030204" pitchFamily="34" charset="0"/>
                <a:cs typeface="Calibri" panose="020F0502020204030204" pitchFamily="34" charset="0"/>
              </a:rPr>
              <a:t>Entreprise Adaptée de Travail Temporaire (EATT) :</a:t>
            </a:r>
          </a:p>
          <a:p>
            <a:pPr marL="285744" indent="-285744" algn="just" fontAlgn="base">
              <a:buClr>
                <a:schemeClr val="accent3"/>
              </a:buClr>
              <a:buFont typeface="Wingdings" panose="05000000000000000000" pitchFamily="2" charset="2"/>
              <a:buChar char="ð"/>
            </a:pPr>
            <a:endParaRPr lang="fr-FR" sz="500" dirty="0">
              <a:latin typeface="Calibri" panose="020F0502020204030204" pitchFamily="34" charset="0"/>
              <a:cs typeface="Calibri" panose="020F0502020204030204" pitchFamily="34" charset="0"/>
            </a:endParaRPr>
          </a:p>
          <a:p>
            <a:pPr marL="742932" lvl="1" indent="-285744" algn="just" fontAlgn="base">
              <a:buFont typeface="Wingdings" panose="05000000000000000000" pitchFamily="2" charset="2"/>
              <a:buChar char="F"/>
            </a:pPr>
            <a:r>
              <a:rPr lang="fr-FR" sz="1400" dirty="0">
                <a:latin typeface="Calibri" panose="020F0502020204030204" pitchFamily="34" charset="0"/>
                <a:cs typeface="Calibri" panose="020F0502020204030204" pitchFamily="34" charset="0"/>
              </a:rPr>
              <a:t>Expérimentation prolongée jusqu’à fin décembre 2023</a:t>
            </a:r>
          </a:p>
          <a:p>
            <a:pPr marL="742932" lvl="1" indent="-285744" algn="just" fontAlgn="base">
              <a:buFont typeface="Wingdings" panose="05000000000000000000" pitchFamily="2" charset="2"/>
              <a:buChar char="F"/>
            </a:pPr>
            <a:endParaRPr lang="fr-FR" sz="500" dirty="0">
              <a:latin typeface="Calibri" panose="020F0502020204030204" pitchFamily="34" charset="0"/>
              <a:cs typeface="Calibri" panose="020F0502020204030204" pitchFamily="34" charset="0"/>
            </a:endParaRPr>
          </a:p>
          <a:p>
            <a:pPr marL="742932" lvl="1" indent="-285744" algn="just" fontAlgn="base">
              <a:buFont typeface="Wingdings" panose="05000000000000000000" pitchFamily="2" charset="2"/>
              <a:buChar char="F"/>
            </a:pPr>
            <a:r>
              <a:rPr lang="fr-FR" sz="1400" dirty="0">
                <a:latin typeface="Calibri" panose="020F0502020204030204" pitchFamily="34" charset="0"/>
                <a:cs typeface="Calibri" panose="020F0502020204030204" pitchFamily="34" charset="0"/>
              </a:rPr>
              <a:t>Les personnes en situation de handicap accueillies sont valorisées comme un emploi direct</a:t>
            </a:r>
          </a:p>
          <a:p>
            <a:pPr marL="742932" lvl="1" indent="-285744" algn="just" fontAlgn="base">
              <a:buFont typeface="Wingdings" panose="05000000000000000000" pitchFamily="2" charset="2"/>
              <a:buChar char="F"/>
            </a:pPr>
            <a:endParaRPr lang="fr-FR" sz="500" dirty="0">
              <a:latin typeface="Calibri" panose="020F0502020204030204" pitchFamily="34" charset="0"/>
              <a:cs typeface="Calibri" panose="020F0502020204030204" pitchFamily="34" charset="0"/>
            </a:endParaRPr>
          </a:p>
          <a:p>
            <a:pPr marL="742932" lvl="1" indent="-285744" algn="just" fontAlgn="base">
              <a:buFont typeface="Wingdings" panose="05000000000000000000" pitchFamily="2" charset="2"/>
              <a:buChar char="F"/>
            </a:pPr>
            <a:r>
              <a:rPr lang="fr-FR" sz="1400" dirty="0">
                <a:latin typeface="Calibri" panose="020F0502020204030204" pitchFamily="34" charset="0"/>
                <a:cs typeface="Calibri" panose="020F0502020204030204" pitchFamily="34" charset="0"/>
                <a:hlinkClick r:id="rId3"/>
              </a:rPr>
              <a:t>Liste des EATT </a:t>
            </a:r>
            <a:r>
              <a:rPr lang="fr-FR" sz="1400" dirty="0">
                <a:latin typeface="Calibri" panose="020F0502020204030204" pitchFamily="34" charset="0"/>
                <a:cs typeface="Calibri" panose="020F0502020204030204" pitchFamily="34" charset="0"/>
              </a:rPr>
              <a:t>habilitées - pour l’Occitanie : DSI TT  </a:t>
            </a:r>
          </a:p>
        </p:txBody>
      </p:sp>
      <p:pic>
        <p:nvPicPr>
          <p:cNvPr id="7" name="Image 6"/>
          <p:cNvPicPr>
            <a:picLocks noChangeAspect="1"/>
          </p:cNvPicPr>
          <p:nvPr/>
        </p:nvPicPr>
        <p:blipFill>
          <a:blip r:embed="rId4"/>
          <a:stretch>
            <a:fillRect/>
          </a:stretch>
        </p:blipFill>
        <p:spPr>
          <a:xfrm>
            <a:off x="8373363" y="1990321"/>
            <a:ext cx="1422212" cy="638544"/>
          </a:xfrm>
          <a:prstGeom prst="rect">
            <a:avLst/>
          </a:prstGeom>
        </p:spPr>
      </p:pic>
      <p:sp>
        <p:nvSpPr>
          <p:cNvPr id="26" name="ZoneTexte 25"/>
          <p:cNvSpPr txBox="1"/>
          <p:nvPr/>
        </p:nvSpPr>
        <p:spPr>
          <a:xfrm>
            <a:off x="-1740868" y="3747155"/>
            <a:ext cx="12978588" cy="1031051"/>
          </a:xfrm>
          <a:prstGeom prst="rect">
            <a:avLst/>
          </a:prstGeom>
          <a:noFill/>
        </p:spPr>
        <p:txBody>
          <a:bodyPr wrap="square" rtlCol="0">
            <a:spAutoFit/>
          </a:bodyPr>
          <a:lstStyle/>
          <a:p>
            <a:pPr marL="3678147" indent="-1527136">
              <a:buClr>
                <a:schemeClr val="accent3"/>
              </a:buClr>
              <a:buFont typeface="Wingdings" panose="05000000000000000000" pitchFamily="2" charset="2"/>
              <a:buChar char="ð"/>
            </a:pPr>
            <a:r>
              <a:rPr lang="fr-FR" sz="1400" dirty="0">
                <a:latin typeface="Calibri" panose="020F0502020204030204" pitchFamily="34" charset="0"/>
                <a:cs typeface="Calibri" panose="020F0502020204030204" pitchFamily="34" charset="0"/>
              </a:rPr>
              <a:t>Prolongation de la convention avec la branche du travail temporaire </a:t>
            </a:r>
            <a:r>
              <a:rPr lang="fr-FR" sz="1400" b="1" dirty="0">
                <a:latin typeface="Calibri" panose="020F0502020204030204" pitchFamily="34" charset="0"/>
                <a:cs typeface="Calibri" panose="020F0502020204030204" pitchFamily="34" charset="0"/>
              </a:rPr>
              <a:t>Prism’emploi</a:t>
            </a:r>
            <a:r>
              <a:rPr lang="fr-FR" sz="1400" dirty="0">
                <a:latin typeface="Calibri" panose="020F0502020204030204" pitchFamily="34" charset="0"/>
                <a:cs typeface="Calibri" panose="020F0502020204030204" pitchFamily="34" charset="0"/>
              </a:rPr>
              <a:t> (signée en septembre 2019) jusqu’à fin        septembre 2023, visant à favoriser l’inclusion des personnes en situation de handicap par le travail temporaire</a:t>
            </a:r>
          </a:p>
          <a:p>
            <a:pPr marL="3678147" indent="-1527136">
              <a:buClr>
                <a:schemeClr val="accent3"/>
              </a:buClr>
              <a:buFont typeface="Wingdings" panose="05000000000000000000" pitchFamily="2" charset="2"/>
              <a:buChar char="ð"/>
            </a:pPr>
            <a:endParaRPr lang="fr-FR" sz="500" dirty="0">
              <a:latin typeface="Calibri" panose="020F0502020204030204" pitchFamily="34" charset="0"/>
              <a:cs typeface="Calibri" panose="020F0502020204030204" pitchFamily="34" charset="0"/>
            </a:endParaRPr>
          </a:p>
          <a:p>
            <a:pPr indent="3678147"/>
            <a:r>
              <a:rPr lang="fr-FR" sz="1400" dirty="0">
                <a:latin typeface="Calibri" panose="020F0502020204030204" pitchFamily="34" charset="0"/>
                <a:cs typeface="Calibri" panose="020F0502020204030204" pitchFamily="34" charset="0"/>
                <a:hlinkClick r:id="rId5"/>
              </a:rPr>
              <a:t>https://www.interimairesinfo.org/agences-emploi/interim-handicap/</a:t>
            </a:r>
            <a:endParaRPr lang="fr-FR" sz="1400" dirty="0">
              <a:latin typeface="Calibri" panose="020F0502020204030204" pitchFamily="34" charset="0"/>
              <a:cs typeface="Calibri" panose="020F0502020204030204" pitchFamily="34" charset="0"/>
            </a:endParaRPr>
          </a:p>
          <a:p>
            <a:pPr fontAlgn="base"/>
            <a:endParaRPr lang="fr-FR" sz="1400" dirty="0">
              <a:latin typeface="Calibri" panose="020F0502020204030204" pitchFamily="34" charset="0"/>
              <a:cs typeface="Calibri" panose="020F0502020204030204" pitchFamily="34" charset="0"/>
            </a:endParaRPr>
          </a:p>
        </p:txBody>
      </p:sp>
      <p:pic>
        <p:nvPicPr>
          <p:cNvPr id="27" name="Image 26">
            <a:extLst>
              <a:ext uri="{FF2B5EF4-FFF2-40B4-BE49-F238E27FC236}">
                <a16:creationId xmlns:a16="http://schemas.microsoft.com/office/drawing/2014/main" id="{E3AB3624-F6A5-4F2B-99F7-348B7DBB805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785" y="3764247"/>
            <a:ext cx="1259177" cy="380083"/>
          </a:xfrm>
          <a:prstGeom prst="rect">
            <a:avLst/>
          </a:prstGeom>
          <a:noFill/>
          <a:ln>
            <a:noFill/>
          </a:ln>
        </p:spPr>
      </p:pic>
    </p:spTree>
    <p:extLst>
      <p:ext uri="{BB962C8B-B14F-4D97-AF65-F5344CB8AC3E}">
        <p14:creationId xmlns:p14="http://schemas.microsoft.com/office/powerpoint/2010/main" val="1517657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1"/>
          </p:nvPr>
        </p:nvSpPr>
        <p:spPr>
          <a:xfrm>
            <a:off x="742967" y="264622"/>
            <a:ext cx="9291891" cy="740231"/>
          </a:xfrm>
        </p:spPr>
        <p:txBody>
          <a:bodyPr/>
          <a:lstStyle/>
          <a:p>
            <a:r>
              <a:rPr lang="fr-FR" dirty="0"/>
              <a:t>Prestataires / fournisseurs d’appui en recrutement</a:t>
            </a:r>
          </a:p>
        </p:txBody>
      </p:sp>
      <p:cxnSp>
        <p:nvCxnSpPr>
          <p:cNvPr id="4" name="Connecteur droit 3">
            <a:extLst>
              <a:ext uri="{FF2B5EF4-FFF2-40B4-BE49-F238E27FC236}">
                <a16:creationId xmlns:a16="http://schemas.microsoft.com/office/drawing/2014/main" id="{8BF2B802-0A81-644C-991C-34CD6A7EA32A}"/>
              </a:ext>
            </a:extLst>
          </p:cNvPr>
          <p:cNvCxnSpPr/>
          <p:nvPr/>
        </p:nvCxnSpPr>
        <p:spPr>
          <a:xfrm>
            <a:off x="839787"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21013" y="1292458"/>
            <a:ext cx="10786012" cy="1815882"/>
          </a:xfrm>
          <a:prstGeom prst="rect">
            <a:avLst/>
          </a:prstGeom>
        </p:spPr>
        <p:txBody>
          <a:bodyPr wrap="square">
            <a:spAutoFit/>
          </a:bodyPr>
          <a:lstStyle/>
          <a:p>
            <a:pPr marL="342891" indent="-342891">
              <a:buFont typeface="Wingdings" panose="05000000000000000000" pitchFamily="2" charset="2"/>
              <a:buChar char="v"/>
            </a:pPr>
            <a:r>
              <a:rPr lang="fr-FR" sz="2800" dirty="0">
                <a:solidFill>
                  <a:schemeClr val="accent3"/>
                </a:solidFill>
                <a:latin typeface="Calibri" panose="020F0502020204030204" pitchFamily="34" charset="0"/>
                <a:cs typeface="Calibri" panose="020F0502020204030204" pitchFamily="34" charset="0"/>
              </a:rPr>
              <a:t>Les cabinets de recrutement spécialisés sur le handicap</a:t>
            </a:r>
          </a:p>
          <a:p>
            <a:endParaRPr lang="fr-FR" sz="1400" dirty="0">
              <a:solidFill>
                <a:schemeClr val="accent3"/>
              </a:solidFill>
              <a:latin typeface="Calibri" panose="020F0502020204030204" pitchFamily="34" charset="0"/>
              <a:cs typeface="Calibri" panose="020F0502020204030204" pitchFamily="34" charset="0"/>
            </a:endParaRPr>
          </a:p>
          <a:p>
            <a:pPr lvl="2"/>
            <a:r>
              <a:rPr lang="fr-FR" sz="1400" dirty="0">
                <a:latin typeface="Calibri" panose="020F0502020204030204" pitchFamily="34" charset="0"/>
                <a:cs typeface="Calibri" panose="020F0502020204030204" pitchFamily="34" charset="0"/>
              </a:rPr>
              <a:t>Certains cabinets de recrutement ou de conseil en ressources humaines sont spécialisés sur le sujet du handicap et accompagnent les entreprises dans le recrutement de Travailleurs Handicapés.</a:t>
            </a:r>
          </a:p>
          <a:p>
            <a:pPr lvl="1"/>
            <a:endParaRPr lang="fr-FR" sz="1400" dirty="0">
              <a:latin typeface="Calibri" panose="020F0502020204030204" pitchFamily="34" charset="0"/>
              <a:cs typeface="Calibri" panose="020F0502020204030204" pitchFamily="34" charset="0"/>
            </a:endParaRPr>
          </a:p>
          <a:p>
            <a:pPr lvl="2"/>
            <a:r>
              <a:rPr lang="fr-FR" sz="1400" i="1" dirty="0">
                <a:latin typeface="Calibri" panose="020F0502020204030204" pitchFamily="34" charset="0"/>
                <a:cs typeface="Calibri" panose="020F0502020204030204" pitchFamily="34" charset="0"/>
              </a:rPr>
              <a:t>Recours généralement payant qui, sous certaines conditions, peut donner lieu à une déduction de la contribution au titre des dépenses déductibles.</a:t>
            </a:r>
          </a:p>
        </p:txBody>
      </p:sp>
    </p:spTree>
    <p:extLst>
      <p:ext uri="{BB962C8B-B14F-4D97-AF65-F5344CB8AC3E}">
        <p14:creationId xmlns:p14="http://schemas.microsoft.com/office/powerpoint/2010/main" val="2845600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1"/>
          </p:nvPr>
        </p:nvSpPr>
        <p:spPr>
          <a:xfrm>
            <a:off x="742967" y="264621"/>
            <a:ext cx="8002999" cy="740230"/>
          </a:xfrm>
        </p:spPr>
        <p:txBody>
          <a:bodyPr/>
          <a:lstStyle/>
          <a:p>
            <a:r>
              <a:rPr lang="fr-FR" dirty="0"/>
              <a:t>Structures spécialisées dans le handicap</a:t>
            </a:r>
          </a:p>
        </p:txBody>
      </p:sp>
      <p:cxnSp>
        <p:nvCxnSpPr>
          <p:cNvPr id="4" name="Connecteur droit 3">
            <a:extLst>
              <a:ext uri="{FF2B5EF4-FFF2-40B4-BE49-F238E27FC236}">
                <a16:creationId xmlns:a16="http://schemas.microsoft.com/office/drawing/2014/main" id="{8BF2B802-0A81-644C-991C-34CD6A7EA32A}"/>
              </a:ext>
            </a:extLst>
          </p:cNvPr>
          <p:cNvCxnSpPr/>
          <p:nvPr/>
        </p:nvCxnSpPr>
        <p:spPr>
          <a:xfrm>
            <a:off x="839787" y="797678"/>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52461" y="1060854"/>
            <a:ext cx="11303511" cy="4185761"/>
          </a:xfrm>
          <a:prstGeom prst="rect">
            <a:avLst/>
          </a:prstGeom>
        </p:spPr>
        <p:txBody>
          <a:bodyPr wrap="square">
            <a:spAutoFit/>
          </a:bodyPr>
          <a:lstStyle/>
          <a:p>
            <a:pPr marL="457200" indent="-457200">
              <a:buFont typeface="Wingdings" panose="05000000000000000000" pitchFamily="2" charset="2"/>
              <a:buChar char="v"/>
            </a:pPr>
            <a:r>
              <a:rPr lang="fr-FR" sz="2800" dirty="0">
                <a:solidFill>
                  <a:schemeClr val="accent3"/>
                </a:solidFill>
                <a:latin typeface="Calibri" panose="020F0502020204030204" pitchFamily="34" charset="0"/>
                <a:cs typeface="Calibri" panose="020F0502020204030204" pitchFamily="34" charset="0"/>
              </a:rPr>
              <a:t>Les fondations</a:t>
            </a:r>
          </a:p>
          <a:p>
            <a:pPr marL="457200" indent="-457200">
              <a:buFont typeface="Wingdings" panose="05000000000000000000" pitchFamily="2" charset="2"/>
              <a:buChar char="v"/>
            </a:pPr>
            <a:endParaRPr lang="fr-FR" sz="1400" dirty="0">
              <a:solidFill>
                <a:schemeClr val="accent3"/>
              </a:solidFill>
              <a:latin typeface="Calibri" panose="020F0502020204030204" pitchFamily="34" charset="0"/>
              <a:cs typeface="Calibri" panose="020F0502020204030204" pitchFamily="34" charset="0"/>
            </a:endParaRPr>
          </a:p>
          <a:p>
            <a:r>
              <a:rPr lang="fr-FR" sz="1400" dirty="0">
                <a:solidFill>
                  <a:srgbClr val="202124"/>
                </a:solidFill>
                <a:latin typeface="arial" panose="020B0604020202020204" pitchFamily="34" charset="0"/>
              </a:rPr>
              <a:t>Une fondation est un organisme de mécénat créé par un ou plusieurs donateurs, issus du secteur privé, au service d'une cause d'intérêt général et à but non lucratif. </a:t>
            </a:r>
            <a:r>
              <a:rPr lang="fr-FR" sz="1400" b="1" dirty="0">
                <a:solidFill>
                  <a:srgbClr val="202124"/>
                </a:solidFill>
                <a:latin typeface="arial" panose="020B0604020202020204" pitchFamily="34" charset="0"/>
              </a:rPr>
              <a:t>On compte 659 fondations reconnues d'utilité publique</a:t>
            </a:r>
            <a:r>
              <a:rPr lang="fr-FR" sz="1400" dirty="0">
                <a:solidFill>
                  <a:srgbClr val="202124"/>
                </a:solidFill>
                <a:latin typeface="arial" panose="020B0604020202020204" pitchFamily="34" charset="0"/>
              </a:rPr>
              <a:t>.</a:t>
            </a:r>
          </a:p>
          <a:p>
            <a:endParaRPr lang="fr-FR" sz="1400" dirty="0">
              <a:solidFill>
                <a:srgbClr val="202124"/>
              </a:solidFill>
              <a:latin typeface="arial" panose="020B0604020202020204" pitchFamily="34" charset="0"/>
            </a:endParaRPr>
          </a:p>
          <a:p>
            <a:r>
              <a:rPr lang="fr-FR" sz="1400" dirty="0">
                <a:solidFill>
                  <a:srgbClr val="202124"/>
                </a:solidFill>
                <a:latin typeface="arial" panose="020B0604020202020204" pitchFamily="34" charset="0"/>
              </a:rPr>
              <a:t>Parmi celles-ci, de très nombreuses interviennent sur le champ de la santé et de la solidarité; certaines ont une vocation dédiée au handicap, comme par exemple : </a:t>
            </a:r>
          </a:p>
          <a:p>
            <a:endParaRPr lang="fr-FR" sz="1400" dirty="0">
              <a:solidFill>
                <a:srgbClr val="202124"/>
              </a:solidFill>
              <a:latin typeface="arial" panose="020B0604020202020204" pitchFamily="34" charset="0"/>
            </a:endParaRPr>
          </a:p>
          <a:p>
            <a:pPr marL="285750" indent="-285750">
              <a:buFont typeface="Arial" panose="020B0604020202020204" pitchFamily="34" charset="0"/>
              <a:buChar char="•"/>
            </a:pPr>
            <a:r>
              <a:rPr lang="fr-FR" sz="1400" b="1" dirty="0">
                <a:solidFill>
                  <a:srgbClr val="202124"/>
                </a:solidFill>
                <a:latin typeface="arial" panose="020B0604020202020204" pitchFamily="34" charset="0"/>
              </a:rPr>
              <a:t>La Fondation Malakoff Humanis Handicap </a:t>
            </a:r>
          </a:p>
          <a:p>
            <a:pPr marL="285750" indent="-285750">
              <a:buFont typeface="Arial" panose="020B0604020202020204" pitchFamily="34" charset="0"/>
              <a:buChar char="•"/>
            </a:pPr>
            <a:r>
              <a:rPr lang="fr-FR" sz="1400" dirty="0">
                <a:solidFill>
                  <a:srgbClr val="202124"/>
                </a:solidFill>
                <a:latin typeface="arial" panose="020B0604020202020204" pitchFamily="34" charset="0"/>
              </a:rPr>
              <a:t>Fondation OCH (Office chrétien des personnes handicapées)</a:t>
            </a:r>
          </a:p>
          <a:p>
            <a:pPr marL="285750" indent="-285750">
              <a:buFont typeface="Arial" panose="020B0604020202020204" pitchFamily="34" charset="0"/>
              <a:buChar char="•"/>
            </a:pPr>
            <a:r>
              <a:rPr lang="fr-FR" sz="1400" dirty="0" err="1">
                <a:solidFill>
                  <a:srgbClr val="202124"/>
                </a:solidFill>
                <a:latin typeface="arial" panose="020B0604020202020204" pitchFamily="34" charset="0"/>
              </a:rPr>
              <a:t>Arhm</a:t>
            </a:r>
            <a:r>
              <a:rPr lang="fr-FR" sz="1400" dirty="0">
                <a:solidFill>
                  <a:srgbClr val="202124"/>
                </a:solidFill>
                <a:latin typeface="arial" panose="020B0604020202020204" pitchFamily="34" charset="0"/>
              </a:rPr>
              <a:t>, action et recherche handicap et sante mentale</a:t>
            </a:r>
          </a:p>
          <a:p>
            <a:pPr marL="285750" indent="-285750">
              <a:buFont typeface="Arial" panose="020B0604020202020204" pitchFamily="34" charset="0"/>
              <a:buChar char="•"/>
            </a:pPr>
            <a:r>
              <a:rPr lang="fr-FR" sz="1400" dirty="0">
                <a:solidFill>
                  <a:srgbClr val="202124"/>
                </a:solidFill>
                <a:latin typeface="arial" panose="020B0604020202020204" pitchFamily="34" charset="0"/>
              </a:rPr>
              <a:t>…..</a:t>
            </a:r>
          </a:p>
          <a:p>
            <a:pPr marL="285750" indent="-285750">
              <a:buFont typeface="Arial" panose="020B0604020202020204" pitchFamily="34" charset="0"/>
              <a:buChar char="•"/>
            </a:pPr>
            <a:endParaRPr lang="fr-FR" sz="1400" dirty="0">
              <a:solidFill>
                <a:srgbClr val="202124"/>
              </a:solidFill>
              <a:latin typeface="arial" panose="020B0604020202020204" pitchFamily="34" charset="0"/>
            </a:endParaRPr>
          </a:p>
          <a:p>
            <a:r>
              <a:rPr lang="fr-FR" sz="1400" dirty="0">
                <a:solidFill>
                  <a:srgbClr val="202124"/>
                </a:solidFill>
                <a:latin typeface="arial" panose="020B0604020202020204" pitchFamily="34" charset="0"/>
              </a:rPr>
              <a:t>Certaines structures associatives évoluent vers le statut de Fondation, comme par exemple</a:t>
            </a:r>
          </a:p>
          <a:p>
            <a:pPr marL="285750" indent="-285750">
              <a:buFont typeface="Arial" panose="020B0604020202020204" pitchFamily="34" charset="0"/>
              <a:buChar char="•"/>
            </a:pPr>
            <a:endParaRPr lang="fr-FR" sz="1400" dirty="0">
              <a:solidFill>
                <a:srgbClr val="202124"/>
              </a:solidFill>
              <a:latin typeface="arial" panose="020B0604020202020204" pitchFamily="34" charset="0"/>
            </a:endParaRPr>
          </a:p>
          <a:p>
            <a:pPr marL="285750" indent="-285750">
              <a:buFont typeface="Arial" panose="020B0604020202020204" pitchFamily="34" charset="0"/>
              <a:buChar char="•"/>
            </a:pPr>
            <a:r>
              <a:rPr lang="fr-FR" sz="1400" b="1" dirty="0">
                <a:solidFill>
                  <a:srgbClr val="202124"/>
                </a:solidFill>
                <a:latin typeface="arial" panose="020B0604020202020204" pitchFamily="34" charset="0"/>
              </a:rPr>
              <a:t>Fondation OPTEO ( ADAPEI 12 et 82) </a:t>
            </a:r>
            <a:r>
              <a:rPr lang="fr-FR" sz="1400" dirty="0">
                <a:solidFill>
                  <a:srgbClr val="202124"/>
                </a:solidFill>
                <a:latin typeface="arial" panose="020B0604020202020204" pitchFamily="34" charset="0"/>
              </a:rPr>
              <a:t>qui couvre les différents âges et degrés de handicap, avec des structures de travail protégé (ESAT) et une offre de service (Plateforme emploi accompagné), </a:t>
            </a:r>
          </a:p>
          <a:p>
            <a:pPr marL="285750" indent="-285750">
              <a:buFont typeface="Arial" panose="020B0604020202020204" pitchFamily="34" charset="0"/>
              <a:buChar char="•"/>
            </a:pPr>
            <a:r>
              <a:rPr lang="fr-FR" sz="1400" dirty="0">
                <a:solidFill>
                  <a:srgbClr val="202124"/>
                </a:solidFill>
                <a:latin typeface="arial" panose="020B0604020202020204" pitchFamily="34" charset="0"/>
              </a:rPr>
              <a:t>Fondation PLURIEL (25), </a:t>
            </a:r>
          </a:p>
        </p:txBody>
      </p:sp>
    </p:spTree>
    <p:extLst>
      <p:ext uri="{BB962C8B-B14F-4D97-AF65-F5344CB8AC3E}">
        <p14:creationId xmlns:p14="http://schemas.microsoft.com/office/powerpoint/2010/main" val="3432760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1"/>
          </p:nvPr>
        </p:nvSpPr>
        <p:spPr>
          <a:xfrm>
            <a:off x="427874" y="289018"/>
            <a:ext cx="9340599" cy="740231"/>
          </a:xfrm>
        </p:spPr>
        <p:txBody>
          <a:bodyPr/>
          <a:lstStyle/>
          <a:p>
            <a:r>
              <a:rPr lang="fr-FR" dirty="0">
                <a:latin typeface="Calibri" panose="020F0502020204030204" pitchFamily="34" charset="0"/>
                <a:cs typeface="Calibri" panose="020F0502020204030204" pitchFamily="34" charset="0"/>
              </a:rPr>
              <a:t>Salons / forums de recrutement et autres évènements</a:t>
            </a:r>
          </a:p>
          <a:p>
            <a:endParaRPr lang="fr-FR" sz="2900" dirty="0"/>
          </a:p>
        </p:txBody>
      </p:sp>
      <p:sp>
        <p:nvSpPr>
          <p:cNvPr id="18" name="Rectangle 17"/>
          <p:cNvSpPr/>
          <p:nvPr/>
        </p:nvSpPr>
        <p:spPr>
          <a:xfrm>
            <a:off x="327058" y="874914"/>
            <a:ext cx="10568711" cy="2923877"/>
          </a:xfrm>
          <a:prstGeom prst="rect">
            <a:avLst/>
          </a:prstGeom>
        </p:spPr>
        <p:txBody>
          <a:bodyPr wrap="square">
            <a:spAutoFit/>
          </a:bodyPr>
          <a:lstStyle/>
          <a:p>
            <a:pPr marL="457189" indent="-457189">
              <a:buFont typeface="Wingdings" panose="05000000000000000000" pitchFamily="2" charset="2"/>
              <a:buChar char="v"/>
            </a:pPr>
            <a:r>
              <a:rPr lang="fr-FR" sz="2800" dirty="0">
                <a:solidFill>
                  <a:schemeClr val="accent3"/>
                </a:solidFill>
                <a:latin typeface="Calibri" panose="020F0502020204030204" pitchFamily="34" charset="0"/>
                <a:cs typeface="Calibri" panose="020F0502020204030204" pitchFamily="34" charset="0"/>
              </a:rPr>
              <a:t>Les forums spécialisés handicap</a:t>
            </a:r>
          </a:p>
          <a:p>
            <a:endParaRPr lang="fr-FR" sz="1400" dirty="0">
              <a:solidFill>
                <a:schemeClr val="accent3"/>
              </a:solidFill>
              <a:latin typeface="Calibri" panose="020F0502020204030204" pitchFamily="34" charset="0"/>
              <a:cs typeface="Calibri" panose="020F0502020204030204" pitchFamily="34" charset="0"/>
            </a:endParaRPr>
          </a:p>
          <a:p>
            <a:pPr lvl="1" algn="just"/>
            <a:r>
              <a:rPr lang="fr-FR" sz="1400" dirty="0">
                <a:latin typeface="Calibri" panose="020F0502020204030204" pitchFamily="34" charset="0"/>
                <a:cs typeface="Calibri" panose="020F0502020204030204" pitchFamily="34" charset="0"/>
              </a:rPr>
              <a:t>Les forums sont des temps forts nationaux du recrutement, ponctuels, ouverts à tous les secteurs d’activité et tous les métiers.</a:t>
            </a:r>
          </a:p>
          <a:p>
            <a:pPr lvl="1" algn="just"/>
            <a:r>
              <a:rPr lang="fr-FR" sz="1400" dirty="0">
                <a:latin typeface="Calibri" panose="020F0502020204030204" pitchFamily="34" charset="0"/>
                <a:cs typeface="Calibri" panose="020F0502020204030204" pitchFamily="34" charset="0"/>
              </a:rPr>
              <a:t>Possibilité de réaliser les premiers contacts à distance, avec des candidats en situation de handicap.</a:t>
            </a:r>
          </a:p>
          <a:p>
            <a:endParaRPr lang="fr-FR" sz="1400" dirty="0">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	Agenda des évènements à venir -&gt;</a:t>
            </a:r>
          </a:p>
          <a:p>
            <a:endParaRPr lang="fr-FR" sz="1400" dirty="0">
              <a:latin typeface="Calibri" panose="020F0502020204030204" pitchFamily="34" charset="0"/>
              <a:cs typeface="Calibri" panose="020F0502020204030204" pitchFamily="34" charset="0"/>
            </a:endParaRPr>
          </a:p>
          <a:p>
            <a:endParaRPr lang="fr-FR" sz="1400" dirty="0">
              <a:latin typeface="Calibri" panose="020F0502020204030204" pitchFamily="34" charset="0"/>
              <a:cs typeface="Calibri" panose="020F0502020204030204" pitchFamily="34" charset="0"/>
            </a:endParaRPr>
          </a:p>
          <a:p>
            <a:endParaRPr lang="fr-FR" sz="1400" dirty="0">
              <a:latin typeface="Calibri" panose="020F0502020204030204" pitchFamily="34" charset="0"/>
              <a:cs typeface="Calibri" panose="020F0502020204030204" pitchFamily="34" charset="0"/>
            </a:endParaRPr>
          </a:p>
          <a:p>
            <a:endParaRPr lang="fr-FR" sz="1400"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Les forums virtuels :</a:t>
            </a:r>
          </a:p>
          <a:p>
            <a:endParaRPr lang="fr-FR" sz="1400" dirty="0">
              <a:latin typeface="Calibri" panose="020F0502020204030204" pitchFamily="34" charset="0"/>
              <a:cs typeface="Calibri" panose="020F0502020204030204" pitchFamily="34" charset="0"/>
            </a:endParaRPr>
          </a:p>
        </p:txBody>
      </p:sp>
      <p:grpSp>
        <p:nvGrpSpPr>
          <p:cNvPr id="19" name="Groupe 18"/>
          <p:cNvGrpSpPr/>
          <p:nvPr/>
        </p:nvGrpSpPr>
        <p:grpSpPr>
          <a:xfrm>
            <a:off x="536615" y="3837431"/>
            <a:ext cx="10381960" cy="1730714"/>
            <a:chOff x="532823" y="2963431"/>
            <a:chExt cx="8723808" cy="1180205"/>
          </a:xfrm>
        </p:grpSpPr>
        <p:pic>
          <p:nvPicPr>
            <p:cNvPr id="20" name="Image 19">
              <a:hlinkClick r:id="rId3"/>
            </p:cNvPr>
            <p:cNvPicPr>
              <a:picLocks noChangeAspect="1"/>
            </p:cNvPicPr>
            <p:nvPr/>
          </p:nvPicPr>
          <p:blipFill>
            <a:blip r:embed="rId4"/>
            <a:stretch>
              <a:fillRect/>
            </a:stretch>
          </p:blipFill>
          <p:spPr>
            <a:xfrm>
              <a:off x="532823" y="2980958"/>
              <a:ext cx="1277049" cy="232191"/>
            </a:xfrm>
            <a:prstGeom prst="rect">
              <a:avLst/>
            </a:prstGeom>
          </p:spPr>
        </p:pic>
        <p:sp>
          <p:nvSpPr>
            <p:cNvPr id="21" name="Rectangle 20"/>
            <p:cNvSpPr/>
            <p:nvPr/>
          </p:nvSpPr>
          <p:spPr>
            <a:xfrm>
              <a:off x="2032490" y="2963431"/>
              <a:ext cx="6339216" cy="356793"/>
            </a:xfrm>
            <a:prstGeom prst="rect">
              <a:avLst/>
            </a:prstGeom>
          </p:spPr>
          <p:txBody>
            <a:bodyPr wrap="square">
              <a:spAutoFit/>
            </a:bodyPr>
            <a:lstStyle/>
            <a:p>
              <a:r>
                <a:rPr lang="fr-FR" sz="1400" u="sng" dirty="0">
                  <a:latin typeface="Calibri" panose="020F0502020204030204" pitchFamily="34" charset="0"/>
                  <a:cs typeface="Calibri" panose="020F0502020204030204" pitchFamily="34" charset="0"/>
                </a:rPr>
                <a:t>A venir</a:t>
              </a:r>
              <a:r>
                <a:rPr lang="fr-FR" sz="1400" dirty="0">
                  <a:latin typeface="Calibri" panose="020F0502020204030204" pitchFamily="34" charset="0"/>
                  <a:cs typeface="Calibri" panose="020F0502020204030204" pitchFamily="34" charset="0"/>
                </a:rPr>
                <a:t> : 	Du 10 au 30 mars 2023 – Focus Alternance / Du 05 au 25 mai 2023 – Focus Alternance</a:t>
              </a:r>
            </a:p>
            <a:p>
              <a:r>
                <a:rPr lang="fr-FR" sz="1400" dirty="0">
                  <a:latin typeface="Calibri" panose="020F0502020204030204" pitchFamily="34" charset="0"/>
                  <a:cs typeface="Calibri" panose="020F0502020204030204" pitchFamily="34" charset="0"/>
                </a:rPr>
                <a:t>	Du 02 au 22 juin 2023 – Edition spéciale IT</a:t>
              </a:r>
            </a:p>
          </p:txBody>
        </p:sp>
        <p:sp>
          <p:nvSpPr>
            <p:cNvPr id="22" name="Rectangle 21"/>
            <p:cNvSpPr/>
            <p:nvPr/>
          </p:nvSpPr>
          <p:spPr>
            <a:xfrm>
              <a:off x="7282871" y="3334785"/>
              <a:ext cx="1973760" cy="503708"/>
            </a:xfrm>
            <a:prstGeom prst="rect">
              <a:avLst/>
            </a:prstGeom>
            <a:ln>
              <a:solidFill>
                <a:schemeClr val="accent4"/>
              </a:solidFill>
              <a:prstDash val="sysDash"/>
            </a:ln>
          </p:spPr>
          <p:txBody>
            <a:bodyPr wrap="square">
              <a:spAutoFit/>
            </a:bodyPr>
            <a:lstStyle/>
            <a:p>
              <a:pPr algn="ctr"/>
              <a:r>
                <a:rPr lang="fr-FR" sz="1400" dirty="0">
                  <a:solidFill>
                    <a:schemeClr val="accent4">
                      <a:lumMod val="75000"/>
                    </a:schemeClr>
                  </a:solidFill>
                  <a:latin typeface="Calibri" panose="020F0502020204030204" pitchFamily="34" charset="0"/>
                  <a:cs typeface="Calibri" panose="020F0502020204030204" pitchFamily="34" charset="0"/>
                </a:rPr>
                <a:t>Participation financière </a:t>
              </a:r>
            </a:p>
            <a:p>
              <a:pPr algn="ctr"/>
              <a:r>
                <a:rPr lang="fr-FR" sz="1400" dirty="0">
                  <a:solidFill>
                    <a:schemeClr val="accent4">
                      <a:lumMod val="75000"/>
                    </a:schemeClr>
                  </a:solidFill>
                  <a:latin typeface="Calibri" panose="020F0502020204030204" pitchFamily="34" charset="0"/>
                  <a:cs typeface="Calibri" panose="020F0502020204030204" pitchFamily="34" charset="0"/>
                </a:rPr>
                <a:t>valorisable au titre des « dépenses déductibles »</a:t>
              </a:r>
            </a:p>
          </p:txBody>
        </p:sp>
        <p:pic>
          <p:nvPicPr>
            <p:cNvPr id="23" name="Image 22">
              <a:hlinkClick r:id="rId5"/>
            </p:cNvPr>
            <p:cNvPicPr>
              <a:picLocks noChangeAspect="1"/>
            </p:cNvPicPr>
            <p:nvPr/>
          </p:nvPicPr>
          <p:blipFill>
            <a:blip r:embed="rId6"/>
            <a:stretch>
              <a:fillRect/>
            </a:stretch>
          </p:blipFill>
          <p:spPr>
            <a:xfrm>
              <a:off x="737249" y="3412153"/>
              <a:ext cx="869926" cy="307033"/>
            </a:xfrm>
            <a:prstGeom prst="rect">
              <a:avLst/>
            </a:prstGeom>
          </p:spPr>
        </p:pic>
        <p:sp>
          <p:nvSpPr>
            <p:cNvPr id="24" name="Rectangle 23"/>
            <p:cNvSpPr/>
            <p:nvPr/>
          </p:nvSpPr>
          <p:spPr>
            <a:xfrm>
              <a:off x="2032490" y="3482634"/>
              <a:ext cx="4092405" cy="209879"/>
            </a:xfrm>
            <a:prstGeom prst="rect">
              <a:avLst/>
            </a:prstGeom>
          </p:spPr>
          <p:txBody>
            <a:bodyPr wrap="square">
              <a:spAutoFit/>
            </a:bodyPr>
            <a:lstStyle/>
            <a:p>
              <a:r>
                <a:rPr lang="fr-FR" sz="1400" u="sng" dirty="0">
                  <a:latin typeface="Calibri" panose="020F0502020204030204" pitchFamily="34" charset="0"/>
                  <a:cs typeface="Calibri" panose="020F0502020204030204" pitchFamily="34" charset="0"/>
                </a:rPr>
                <a:t>A venir</a:t>
              </a:r>
              <a:r>
                <a:rPr lang="fr-FR" sz="1400" dirty="0">
                  <a:latin typeface="Calibri" panose="020F0502020204030204" pitchFamily="34" charset="0"/>
                  <a:cs typeface="Calibri" panose="020F0502020204030204" pitchFamily="34" charset="0"/>
                </a:rPr>
                <a:t> : 	Du 18 au 21 avril 2023 </a:t>
              </a:r>
              <a:r>
                <a:rPr lang="fr-FR" sz="1000" dirty="0">
                  <a:latin typeface="Calibri" panose="020F0502020204030204" pitchFamily="34" charset="0"/>
                  <a:cs typeface="Calibri" panose="020F0502020204030204" pitchFamily="34" charset="0"/>
                </a:rPr>
                <a:t>	</a:t>
              </a:r>
            </a:p>
          </p:txBody>
        </p:sp>
        <p:pic>
          <p:nvPicPr>
            <p:cNvPr id="25" name="Image 24">
              <a:hlinkClick r:id="rId7"/>
            </p:cNvPr>
            <p:cNvPicPr>
              <a:picLocks noChangeAspect="1"/>
            </p:cNvPicPr>
            <p:nvPr/>
          </p:nvPicPr>
          <p:blipFill>
            <a:blip r:embed="rId8"/>
            <a:stretch>
              <a:fillRect/>
            </a:stretch>
          </p:blipFill>
          <p:spPr>
            <a:xfrm>
              <a:off x="724763" y="3898868"/>
              <a:ext cx="838520" cy="234786"/>
            </a:xfrm>
            <a:prstGeom prst="rect">
              <a:avLst/>
            </a:prstGeom>
          </p:spPr>
        </p:pic>
        <p:sp>
          <p:nvSpPr>
            <p:cNvPr id="26" name="Rectangle 25"/>
            <p:cNvSpPr/>
            <p:nvPr/>
          </p:nvSpPr>
          <p:spPr>
            <a:xfrm>
              <a:off x="2032490" y="3933757"/>
              <a:ext cx="5139632" cy="209879"/>
            </a:xfrm>
            <a:prstGeom prst="rect">
              <a:avLst/>
            </a:prstGeom>
          </p:spPr>
          <p:txBody>
            <a:bodyPr wrap="square">
              <a:spAutoFit/>
            </a:bodyPr>
            <a:lstStyle/>
            <a:p>
              <a:r>
                <a:rPr lang="fr-FR" sz="1400" dirty="0">
                  <a:latin typeface="Calibri" panose="020F0502020204030204" pitchFamily="34" charset="0"/>
                  <a:cs typeface="Calibri" panose="020F0502020204030204" pitchFamily="34" charset="0"/>
                </a:rPr>
                <a:t>Les Mardis des Talents (journée de recrutement : calendrier 2023 à venir)</a:t>
              </a:r>
              <a:r>
                <a:rPr lang="fr-FR" sz="1000" dirty="0">
                  <a:latin typeface="Calibri" panose="020F0502020204030204" pitchFamily="34" charset="0"/>
                  <a:cs typeface="Calibri" panose="020F0502020204030204" pitchFamily="34" charset="0"/>
                </a:rPr>
                <a:t>	</a:t>
              </a:r>
            </a:p>
          </p:txBody>
        </p:sp>
      </p:grpSp>
      <p:cxnSp>
        <p:nvCxnSpPr>
          <p:cNvPr id="36" name="Connecteur droit 35">
            <a:extLst>
              <a:ext uri="{FF2B5EF4-FFF2-40B4-BE49-F238E27FC236}">
                <a16:creationId xmlns:a16="http://schemas.microsoft.com/office/drawing/2014/main" id="{8BF2B802-0A81-644C-991C-34CD6A7EA32A}"/>
              </a:ext>
            </a:extLst>
          </p:cNvPr>
          <p:cNvCxnSpPr/>
          <p:nvPr/>
        </p:nvCxnSpPr>
        <p:spPr>
          <a:xfrm>
            <a:off x="427873"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9" name="Image 38">
            <a:hlinkClick r:id="rId9"/>
          </p:cNvPr>
          <p:cNvPicPr>
            <a:picLocks noChangeAspect="1"/>
          </p:cNvPicPr>
          <p:nvPr/>
        </p:nvPicPr>
        <p:blipFill>
          <a:blip r:embed="rId10"/>
          <a:stretch>
            <a:fillRect/>
          </a:stretch>
        </p:blipFill>
        <p:spPr>
          <a:xfrm>
            <a:off x="3908326" y="2081780"/>
            <a:ext cx="1485799" cy="893632"/>
          </a:xfrm>
          <a:prstGeom prst="rect">
            <a:avLst/>
          </a:prstGeom>
        </p:spPr>
      </p:pic>
    </p:spTree>
    <p:extLst>
      <p:ext uri="{BB962C8B-B14F-4D97-AF65-F5344CB8AC3E}">
        <p14:creationId xmlns:p14="http://schemas.microsoft.com/office/powerpoint/2010/main" val="289552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76818D4-B5AB-2544-A17E-2B0A38750C86}"/>
              </a:ext>
            </a:extLst>
          </p:cNvPr>
          <p:cNvSpPr>
            <a:spLocks noGrp="1"/>
          </p:cNvSpPr>
          <p:nvPr>
            <p:ph type="body" sz="quarter" idx="10"/>
          </p:nvPr>
        </p:nvSpPr>
        <p:spPr>
          <a:xfrm>
            <a:off x="3463013" y="2394666"/>
            <a:ext cx="8500388" cy="2068671"/>
          </a:xfrm>
        </p:spPr>
        <p:txBody>
          <a:bodyPr/>
          <a:lstStyle/>
          <a:p>
            <a:pPr marL="342891" indent="-342891">
              <a:lnSpc>
                <a:spcPct val="110000"/>
              </a:lnSpc>
              <a:spcBef>
                <a:spcPts val="600"/>
              </a:spcBef>
              <a:buSzPts val="2400"/>
              <a:buFont typeface="Calibri"/>
              <a:buAutoNum type="arabicPeriod"/>
            </a:pPr>
            <a:r>
              <a:rPr lang="fr-FR" sz="2400" dirty="0">
                <a:ea typeface="+mj-ea"/>
                <a:cs typeface="+mj-cs"/>
              </a:rPr>
              <a:t>Constats et enjeux du recrutement TH</a:t>
            </a:r>
          </a:p>
          <a:p>
            <a:pPr marL="342891" indent="-342891">
              <a:lnSpc>
                <a:spcPct val="110000"/>
              </a:lnSpc>
              <a:spcBef>
                <a:spcPts val="600"/>
              </a:spcBef>
              <a:buSzPts val="2400"/>
              <a:buFont typeface="Calibri"/>
              <a:buAutoNum type="arabicPeriod"/>
            </a:pPr>
            <a:r>
              <a:rPr lang="fr-FR" sz="2400" dirty="0">
                <a:ea typeface="+mj-ea"/>
                <a:cs typeface="+mj-cs"/>
              </a:rPr>
              <a:t>Les voies de recrutement en réponse à l’OETH</a:t>
            </a:r>
          </a:p>
          <a:p>
            <a:pPr marL="342891" indent="-342891">
              <a:lnSpc>
                <a:spcPct val="110000"/>
              </a:lnSpc>
              <a:spcBef>
                <a:spcPts val="600"/>
              </a:spcBef>
              <a:buSzPts val="2400"/>
              <a:buFont typeface="Calibri"/>
              <a:buAutoNum type="arabicPeriod"/>
            </a:pPr>
            <a:r>
              <a:rPr lang="fr-FR" sz="2400" dirty="0">
                <a:ea typeface="+mj-ea"/>
                <a:cs typeface="+mj-cs"/>
              </a:rPr>
              <a:t>Ecosystème des acteurs</a:t>
            </a:r>
          </a:p>
          <a:p>
            <a:pPr marL="342891" indent="-342891">
              <a:lnSpc>
                <a:spcPct val="110000"/>
              </a:lnSpc>
              <a:spcBef>
                <a:spcPts val="600"/>
              </a:spcBef>
              <a:buSzPts val="2400"/>
              <a:buFont typeface="Calibri"/>
              <a:buAutoNum type="arabicPeriod"/>
            </a:pPr>
            <a:r>
              <a:rPr lang="fr-FR" sz="2400" dirty="0">
                <a:ea typeface="+mj-ea"/>
                <a:cs typeface="+mj-cs"/>
              </a:rPr>
              <a:t>Diversifier les acteurs - échanges en sous-groupes</a:t>
            </a:r>
          </a:p>
          <a:p>
            <a:pPr marL="342891" indent="-342891">
              <a:lnSpc>
                <a:spcPct val="110000"/>
              </a:lnSpc>
              <a:spcBef>
                <a:spcPts val="600"/>
              </a:spcBef>
              <a:buSzPts val="2400"/>
              <a:buFont typeface="Calibri"/>
              <a:buAutoNum type="arabicPeriod"/>
            </a:pPr>
            <a:r>
              <a:rPr lang="fr-FR" sz="2400" dirty="0">
                <a:ea typeface="+mj-ea"/>
                <a:cs typeface="+mj-cs"/>
              </a:rPr>
              <a:t>Apports complémentaires</a:t>
            </a:r>
          </a:p>
          <a:p>
            <a:pPr marL="342891" indent="-342891">
              <a:lnSpc>
                <a:spcPct val="110000"/>
              </a:lnSpc>
              <a:spcBef>
                <a:spcPts val="600"/>
              </a:spcBef>
              <a:buSzPts val="2400"/>
              <a:buFont typeface="Calibri"/>
              <a:buAutoNum type="arabicPeriod"/>
            </a:pPr>
            <a:endParaRPr lang="fr-FR" sz="2400" dirty="0">
              <a:ea typeface="+mj-ea"/>
              <a:cs typeface="+mj-cs"/>
            </a:endParaRPr>
          </a:p>
          <a:p>
            <a:endParaRPr lang="fr-FR" dirty="0"/>
          </a:p>
        </p:txBody>
      </p:sp>
    </p:spTree>
    <p:extLst>
      <p:ext uri="{BB962C8B-B14F-4D97-AF65-F5344CB8AC3E}">
        <p14:creationId xmlns:p14="http://schemas.microsoft.com/office/powerpoint/2010/main" val="3474987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1"/>
          </p:nvPr>
        </p:nvSpPr>
        <p:spPr>
          <a:xfrm>
            <a:off x="427874" y="289018"/>
            <a:ext cx="9340599" cy="740231"/>
          </a:xfrm>
        </p:spPr>
        <p:txBody>
          <a:bodyPr/>
          <a:lstStyle/>
          <a:p>
            <a:r>
              <a:rPr lang="fr-FR" dirty="0">
                <a:latin typeface="Calibri" panose="020F0502020204030204" pitchFamily="34" charset="0"/>
                <a:cs typeface="Calibri" panose="020F0502020204030204" pitchFamily="34" charset="0"/>
              </a:rPr>
              <a:t>Salons / forums de recrutement et autres évènements</a:t>
            </a:r>
          </a:p>
          <a:p>
            <a:endParaRPr lang="fr-FR" sz="2900" dirty="0"/>
          </a:p>
        </p:txBody>
      </p:sp>
      <p:sp>
        <p:nvSpPr>
          <p:cNvPr id="18" name="Rectangle 17"/>
          <p:cNvSpPr/>
          <p:nvPr/>
        </p:nvSpPr>
        <p:spPr>
          <a:xfrm>
            <a:off x="327058" y="832968"/>
            <a:ext cx="10568711" cy="738664"/>
          </a:xfrm>
          <a:prstGeom prst="rect">
            <a:avLst/>
          </a:prstGeom>
        </p:spPr>
        <p:txBody>
          <a:bodyPr wrap="square">
            <a:spAutoFit/>
          </a:bodyPr>
          <a:lstStyle/>
          <a:p>
            <a:pPr marL="457189" indent="-457189">
              <a:buFont typeface="Wingdings" panose="05000000000000000000" pitchFamily="2" charset="2"/>
              <a:buChar char="v"/>
            </a:pPr>
            <a:r>
              <a:rPr lang="fr-FR" sz="2800" dirty="0">
                <a:solidFill>
                  <a:schemeClr val="accent3"/>
                </a:solidFill>
                <a:latin typeface="Calibri" panose="020F0502020204030204" pitchFamily="34" charset="0"/>
                <a:cs typeface="Calibri" panose="020F0502020204030204" pitchFamily="34" charset="0"/>
              </a:rPr>
              <a:t>Les forums spécialisés handicap</a:t>
            </a:r>
          </a:p>
          <a:p>
            <a:endParaRPr lang="fr-FR" sz="1400" dirty="0">
              <a:latin typeface="Calibri" panose="020F0502020204030204" pitchFamily="34" charset="0"/>
              <a:cs typeface="Calibri" panose="020F0502020204030204" pitchFamily="34" charset="0"/>
            </a:endParaRPr>
          </a:p>
        </p:txBody>
      </p:sp>
      <p:sp>
        <p:nvSpPr>
          <p:cNvPr id="27" name="Rectangle 26"/>
          <p:cNvSpPr/>
          <p:nvPr/>
        </p:nvSpPr>
        <p:spPr>
          <a:xfrm>
            <a:off x="427873" y="1597348"/>
            <a:ext cx="10192591" cy="338554"/>
          </a:xfrm>
          <a:prstGeom prst="rect">
            <a:avLst/>
          </a:prstGeom>
        </p:spPr>
        <p:txBody>
          <a:bodyPr wrap="square">
            <a:spAutoFit/>
          </a:bodyPr>
          <a:lstStyle/>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Les forums régionaux en présentiels </a:t>
            </a:r>
            <a:r>
              <a:rPr lang="fr-FR" sz="1600" dirty="0">
                <a:latin typeface="Calibri" panose="020F0502020204030204" pitchFamily="34" charset="0"/>
                <a:cs typeface="Calibri" panose="020F0502020204030204" pitchFamily="34" charset="0"/>
              </a:rPr>
              <a:t>:</a:t>
            </a:r>
          </a:p>
        </p:txBody>
      </p:sp>
      <p:sp>
        <p:nvSpPr>
          <p:cNvPr id="29" name="Rectangle 28"/>
          <p:cNvSpPr/>
          <p:nvPr/>
        </p:nvSpPr>
        <p:spPr>
          <a:xfrm>
            <a:off x="983849" y="2173476"/>
            <a:ext cx="6700467" cy="307777"/>
          </a:xfrm>
          <a:prstGeom prst="rect">
            <a:avLst/>
          </a:prstGeom>
        </p:spPr>
        <p:txBody>
          <a:bodyPr wrap="square">
            <a:spAutoFit/>
          </a:bodyPr>
          <a:lstStyle/>
          <a:p>
            <a:r>
              <a:rPr lang="fr-FR" sz="1400" dirty="0">
                <a:latin typeface="Calibri" panose="020F0502020204030204" pitchFamily="34" charset="0"/>
                <a:cs typeface="Calibri" panose="020F0502020204030204" pitchFamily="34" charset="0"/>
              </a:rPr>
              <a:t>«</a:t>
            </a:r>
            <a:r>
              <a:rPr lang="fr-FR" sz="1400" b="1" dirty="0">
                <a:latin typeface="Calibri" panose="020F0502020204030204" pitchFamily="34" charset="0"/>
                <a:cs typeface="Calibri" panose="020F0502020204030204" pitchFamily="34" charset="0"/>
              </a:rPr>
              <a:t> Handy Recrutement </a:t>
            </a:r>
            <a:r>
              <a:rPr lang="fr-FR" sz="1400" dirty="0">
                <a:latin typeface="Calibri" panose="020F0502020204030204" pitchFamily="34" charset="0"/>
                <a:cs typeface="Calibri" panose="020F0502020204030204" pitchFamily="34" charset="0"/>
              </a:rPr>
              <a:t>» à Toulouse et « </a:t>
            </a:r>
            <a:r>
              <a:rPr lang="fr-FR" sz="1400" b="1" dirty="0">
                <a:latin typeface="Calibri" panose="020F0502020204030204" pitchFamily="34" charset="0"/>
                <a:cs typeface="Calibri" panose="020F0502020204030204" pitchFamily="34" charset="0"/>
              </a:rPr>
              <a:t>Handi Job » </a:t>
            </a:r>
            <a:r>
              <a:rPr lang="fr-FR" sz="1400" dirty="0">
                <a:latin typeface="Calibri" panose="020F0502020204030204" pitchFamily="34" charset="0"/>
                <a:cs typeface="Calibri" panose="020F0502020204030204" pitchFamily="34" charset="0"/>
              </a:rPr>
              <a:t>à Montpellier (novembre)</a:t>
            </a:r>
          </a:p>
        </p:txBody>
      </p:sp>
      <p:pic>
        <p:nvPicPr>
          <p:cNvPr id="30" name="Image 29"/>
          <p:cNvPicPr>
            <a:picLocks noChangeAspect="1"/>
          </p:cNvPicPr>
          <p:nvPr/>
        </p:nvPicPr>
        <p:blipFill>
          <a:blip r:embed="rId3"/>
          <a:stretch>
            <a:fillRect/>
          </a:stretch>
        </p:blipFill>
        <p:spPr>
          <a:xfrm>
            <a:off x="4562247" y="2602641"/>
            <a:ext cx="1831271" cy="872657"/>
          </a:xfrm>
          <a:prstGeom prst="rect">
            <a:avLst/>
          </a:prstGeom>
        </p:spPr>
      </p:pic>
      <p:pic>
        <p:nvPicPr>
          <p:cNvPr id="31" name="Image 30"/>
          <p:cNvPicPr>
            <a:picLocks noChangeAspect="1"/>
          </p:cNvPicPr>
          <p:nvPr/>
        </p:nvPicPr>
        <p:blipFill>
          <a:blip r:embed="rId4"/>
          <a:stretch>
            <a:fillRect/>
          </a:stretch>
        </p:blipFill>
        <p:spPr>
          <a:xfrm>
            <a:off x="2206678" y="4723501"/>
            <a:ext cx="1849223" cy="924611"/>
          </a:xfrm>
          <a:prstGeom prst="rect">
            <a:avLst/>
          </a:prstGeom>
        </p:spPr>
      </p:pic>
      <p:sp>
        <p:nvSpPr>
          <p:cNvPr id="32" name="Rectangle 31"/>
          <p:cNvSpPr/>
          <p:nvPr/>
        </p:nvSpPr>
        <p:spPr>
          <a:xfrm>
            <a:off x="1065603" y="4176663"/>
            <a:ext cx="4849483" cy="307777"/>
          </a:xfrm>
          <a:prstGeom prst="rect">
            <a:avLst/>
          </a:prstGeom>
        </p:spPr>
        <p:txBody>
          <a:bodyPr wrap="square">
            <a:spAutoFit/>
          </a:bodyPr>
          <a:lstStyle/>
          <a:p>
            <a:r>
              <a:rPr lang="fr-FR" sz="1400" dirty="0">
                <a:latin typeface="Calibri" panose="020F0502020204030204" pitchFamily="34" charset="0"/>
                <a:cs typeface="Calibri" panose="020F0502020204030204" pitchFamily="34" charset="0"/>
              </a:rPr>
              <a:t>« Les Rencontres de l’Haéro » à Toulouse (le 06 avril 2023)</a:t>
            </a:r>
          </a:p>
        </p:txBody>
      </p:sp>
      <p:cxnSp>
        <p:nvCxnSpPr>
          <p:cNvPr id="36" name="Connecteur droit 35">
            <a:extLst>
              <a:ext uri="{FF2B5EF4-FFF2-40B4-BE49-F238E27FC236}">
                <a16:creationId xmlns:a16="http://schemas.microsoft.com/office/drawing/2014/main" id="{8BF2B802-0A81-644C-991C-34CD6A7EA32A}"/>
              </a:ext>
            </a:extLst>
          </p:cNvPr>
          <p:cNvCxnSpPr/>
          <p:nvPr/>
        </p:nvCxnSpPr>
        <p:spPr>
          <a:xfrm>
            <a:off x="427873"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5"/>
          <a:stretch>
            <a:fillRect/>
          </a:stretch>
        </p:blipFill>
        <p:spPr>
          <a:xfrm>
            <a:off x="1743365" y="2552383"/>
            <a:ext cx="1746980" cy="1008324"/>
          </a:xfrm>
          <a:prstGeom prst="rect">
            <a:avLst/>
          </a:prstGeom>
        </p:spPr>
      </p:pic>
    </p:spTree>
    <p:extLst>
      <p:ext uri="{BB962C8B-B14F-4D97-AF65-F5344CB8AC3E}">
        <p14:creationId xmlns:p14="http://schemas.microsoft.com/office/powerpoint/2010/main" val="1171393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1"/>
          </p:nvPr>
        </p:nvSpPr>
        <p:spPr>
          <a:xfrm>
            <a:off x="427874" y="289018"/>
            <a:ext cx="9340599" cy="740231"/>
          </a:xfrm>
        </p:spPr>
        <p:txBody>
          <a:bodyPr/>
          <a:lstStyle/>
          <a:p>
            <a:r>
              <a:rPr lang="fr-FR" dirty="0">
                <a:latin typeface="Calibri" panose="020F0502020204030204" pitchFamily="34" charset="0"/>
                <a:cs typeface="Calibri" panose="020F0502020204030204" pitchFamily="34" charset="0"/>
              </a:rPr>
              <a:t>Salons / forums de recrutement et autres évènements</a:t>
            </a:r>
          </a:p>
          <a:p>
            <a:endParaRPr lang="fr-FR" sz="2900" dirty="0"/>
          </a:p>
        </p:txBody>
      </p:sp>
      <p:sp>
        <p:nvSpPr>
          <p:cNvPr id="18" name="Rectangle 17"/>
          <p:cNvSpPr/>
          <p:nvPr/>
        </p:nvSpPr>
        <p:spPr>
          <a:xfrm>
            <a:off x="327058" y="891692"/>
            <a:ext cx="10568711" cy="738664"/>
          </a:xfrm>
          <a:prstGeom prst="rect">
            <a:avLst/>
          </a:prstGeom>
        </p:spPr>
        <p:txBody>
          <a:bodyPr wrap="square">
            <a:spAutoFit/>
          </a:bodyPr>
          <a:lstStyle/>
          <a:p>
            <a:pPr marL="457189" indent="-457189">
              <a:buFont typeface="Wingdings" panose="05000000000000000000" pitchFamily="2" charset="2"/>
              <a:buChar char="v"/>
            </a:pPr>
            <a:r>
              <a:rPr lang="fr-FR" sz="2800" dirty="0">
                <a:solidFill>
                  <a:schemeClr val="accent3"/>
                </a:solidFill>
                <a:latin typeface="Calibri" panose="020F0502020204030204" pitchFamily="34" charset="0"/>
                <a:cs typeface="Calibri" panose="020F0502020204030204" pitchFamily="34" charset="0"/>
              </a:rPr>
              <a:t>Autres évènements spécialisés</a:t>
            </a:r>
          </a:p>
          <a:p>
            <a:endParaRPr lang="fr-FR" sz="1400" dirty="0">
              <a:latin typeface="Calibri" panose="020F0502020204030204" pitchFamily="34" charset="0"/>
              <a:cs typeface="Calibri" panose="020F0502020204030204" pitchFamily="34" charset="0"/>
            </a:endParaRPr>
          </a:p>
        </p:txBody>
      </p:sp>
      <p:sp>
        <p:nvSpPr>
          <p:cNvPr id="33" name="Rectangle 32"/>
          <p:cNvSpPr/>
          <p:nvPr/>
        </p:nvSpPr>
        <p:spPr>
          <a:xfrm>
            <a:off x="427872" y="1632968"/>
            <a:ext cx="10964379" cy="3847207"/>
          </a:xfrm>
          <a:prstGeom prst="rect">
            <a:avLst/>
          </a:prstGeom>
        </p:spPr>
        <p:txBody>
          <a:bodyPr wrap="square">
            <a:spAutoFit/>
          </a:bodyPr>
          <a:lstStyle/>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La SEEPH (Semaine Européenne pour l’Emploi des Personnes Handicapées) : </a:t>
            </a:r>
            <a:r>
              <a:rPr lang="fr-FR" sz="1400" dirty="0">
                <a:latin typeface="Calibri" panose="020F0502020204030204" pitchFamily="34" charset="0"/>
                <a:cs typeface="Calibri" panose="020F0502020204030204" pitchFamily="34" charset="0"/>
              </a:rPr>
              <a:t>3</a:t>
            </a:r>
            <a:r>
              <a:rPr lang="fr-FR" sz="1400" baseline="30000" dirty="0">
                <a:latin typeface="Calibri" panose="020F0502020204030204" pitchFamily="34" charset="0"/>
                <a:cs typeface="Calibri" panose="020F0502020204030204" pitchFamily="34" charset="0"/>
              </a:rPr>
              <a:t>ème</a:t>
            </a:r>
            <a:r>
              <a:rPr lang="fr-FR" sz="1400" dirty="0">
                <a:latin typeface="Calibri" panose="020F0502020204030204" pitchFamily="34" charset="0"/>
                <a:cs typeface="Calibri" panose="020F0502020204030204" pitchFamily="34" charset="0"/>
              </a:rPr>
              <a:t> semaine du mois de novembre </a:t>
            </a: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Duoday : </a:t>
            </a:r>
            <a:r>
              <a:rPr lang="fr-FR" sz="16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Jeudi de la SEEPH (Semaine Européenne pour l’Emploi des Personnes Handicapées)</a:t>
            </a: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1447764" lvl="1"/>
            <a:r>
              <a:rPr lang="fr-FR" sz="1400" dirty="0">
                <a:solidFill>
                  <a:srgbClr val="111111"/>
                </a:solidFill>
                <a:latin typeface="Calibri" panose="020F0502020204030204" pitchFamily="34" charset="0"/>
                <a:cs typeface="Calibri" panose="020F0502020204030204" pitchFamily="34" charset="0"/>
              </a:rPr>
              <a:t>D</a:t>
            </a:r>
            <a:r>
              <a:rPr lang="fr-FR" altLang="fr-FR" sz="1400" dirty="0">
                <a:solidFill>
                  <a:srgbClr val="111111"/>
                </a:solidFill>
                <a:latin typeface="Calibri" panose="020F0502020204030204" pitchFamily="34" charset="0"/>
                <a:cs typeface="Calibri" panose="020F0502020204030204" pitchFamily="34" charset="0"/>
              </a:rPr>
              <a:t>ispositif permettant d’accueillir le temps d’une journée un demandeur d'emploi en situation de handicap au sein de votre entreprise et de lui faire découvrir votre entreprise et vos métiers.</a:t>
            </a:r>
          </a:p>
          <a:p>
            <a:pPr marL="1447764" lvl="1"/>
            <a:r>
              <a:rPr lang="fr-FR" altLang="fr-FR" sz="1400" dirty="0">
                <a:solidFill>
                  <a:srgbClr val="111111"/>
                </a:solidFill>
                <a:latin typeface="Calibri" panose="020F0502020204030204" pitchFamily="34" charset="0"/>
                <a:cs typeface="Calibri" panose="020F0502020204030204" pitchFamily="34" charset="0"/>
              </a:rPr>
              <a:t>Cela a différents enjeux : faire naître une vocation chez la personne que vous accueillez, ouvrir votre entreprise à la diversité et au handicap, sensibiliser votre collectif au handicap en entreprise et communiquer sur vos valeurs sociales.</a:t>
            </a:r>
          </a:p>
          <a:p>
            <a:pPr marL="990575"/>
            <a:endParaRPr lang="fr-FR" sz="1400" dirty="0">
              <a:solidFill>
                <a:srgbClr val="111111"/>
              </a:solidFill>
              <a:latin typeface="Calibri" panose="020F0502020204030204" pitchFamily="34" charset="0"/>
              <a:cs typeface="Calibri" panose="020F0502020204030204" pitchFamily="34" charset="0"/>
            </a:endParaRPr>
          </a:p>
          <a:p>
            <a:pPr marL="990575"/>
            <a:endParaRPr lang="fr-FR" sz="1400"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hlinkClick r:id="rId3"/>
              </a:rPr>
              <a:t>Un jour, un métier en action</a:t>
            </a:r>
            <a:r>
              <a:rPr lang="fr-FR" sz="1600" b="1" u="sng" dirty="0">
                <a:latin typeface="Calibri" panose="020F0502020204030204" pitchFamily="34" charset="0"/>
                <a:cs typeface="Calibri" panose="020F0502020204030204" pitchFamily="34" charset="0"/>
                <a:hlinkClick r:id="rId3"/>
              </a:rPr>
              <a:t> </a:t>
            </a:r>
            <a:r>
              <a:rPr lang="fr-FR" sz="1600" b="1" dirty="0">
                <a:latin typeface="Calibri" panose="020F0502020204030204" pitchFamily="34" charset="0"/>
                <a:cs typeface="Calibri" panose="020F0502020204030204" pitchFamily="34" charset="0"/>
              </a:rPr>
              <a:t>: </a:t>
            </a:r>
          </a:p>
          <a:p>
            <a:pPr lvl="2"/>
            <a:endParaRPr lang="fr-FR" sz="1400" b="1" dirty="0">
              <a:solidFill>
                <a:srgbClr val="111111"/>
              </a:solidFill>
              <a:latin typeface="Calibri" panose="020F0502020204030204" pitchFamily="34" charset="0"/>
              <a:cs typeface="Calibri" panose="020F0502020204030204" pitchFamily="34" charset="0"/>
            </a:endParaRPr>
          </a:p>
          <a:p>
            <a:pPr lvl="3"/>
            <a:r>
              <a:rPr lang="fr-FR" sz="1400" b="1" dirty="0">
                <a:solidFill>
                  <a:srgbClr val="111111"/>
                </a:solidFill>
                <a:latin typeface="Calibri" panose="020F0502020204030204" pitchFamily="34" charset="0"/>
                <a:cs typeface="Calibri" panose="020F0502020204030204" pitchFamily="34" charset="0"/>
              </a:rPr>
              <a:t>   </a:t>
            </a:r>
            <a:r>
              <a:rPr lang="fr-FR" sz="1400" dirty="0">
                <a:solidFill>
                  <a:srgbClr val="111111"/>
                </a:solidFill>
                <a:latin typeface="Calibri" panose="020F0502020204030204" pitchFamily="34" charset="0"/>
                <a:cs typeface="Calibri" panose="020F0502020204030204" pitchFamily="34" charset="0"/>
              </a:rPr>
              <a:t>Dispositif Agefiph pour les entreprises privées, mobilisable tout au long de l’année.</a:t>
            </a:r>
            <a:endParaRPr lang="fr-FR" sz="1400" dirty="0"/>
          </a:p>
          <a:p>
            <a:endParaRPr lang="fr-FR" sz="1400" dirty="0">
              <a:latin typeface="Calibri" panose="020F0502020204030204" pitchFamily="34" charset="0"/>
              <a:cs typeface="Calibri" panose="020F0502020204030204" pitchFamily="34" charset="0"/>
            </a:endParaRPr>
          </a:p>
        </p:txBody>
      </p:sp>
      <p:pic>
        <p:nvPicPr>
          <p:cNvPr id="34" name="Image 33"/>
          <p:cNvPicPr>
            <a:picLocks noChangeAspect="1"/>
          </p:cNvPicPr>
          <p:nvPr/>
        </p:nvPicPr>
        <p:blipFill>
          <a:blip r:embed="rId4"/>
          <a:stretch>
            <a:fillRect/>
          </a:stretch>
        </p:blipFill>
        <p:spPr>
          <a:xfrm>
            <a:off x="577464" y="3089982"/>
            <a:ext cx="1117113" cy="511655"/>
          </a:xfrm>
          <a:prstGeom prst="rect">
            <a:avLst/>
          </a:prstGeom>
        </p:spPr>
      </p:pic>
      <p:cxnSp>
        <p:nvCxnSpPr>
          <p:cNvPr id="36" name="Connecteur droit 35">
            <a:extLst>
              <a:ext uri="{FF2B5EF4-FFF2-40B4-BE49-F238E27FC236}">
                <a16:creationId xmlns:a16="http://schemas.microsoft.com/office/drawing/2014/main" id="{8BF2B802-0A81-644C-991C-34CD6A7EA32A}"/>
              </a:ext>
            </a:extLst>
          </p:cNvPr>
          <p:cNvCxnSpPr/>
          <p:nvPr/>
        </p:nvCxnSpPr>
        <p:spPr>
          <a:xfrm>
            <a:off x="427873"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49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1"/>
          </p:nvPr>
        </p:nvSpPr>
        <p:spPr>
          <a:xfrm>
            <a:off x="427874" y="289018"/>
            <a:ext cx="9340599" cy="740231"/>
          </a:xfrm>
        </p:spPr>
        <p:txBody>
          <a:bodyPr/>
          <a:lstStyle/>
          <a:p>
            <a:r>
              <a:rPr lang="fr-FR" dirty="0"/>
              <a:t>Réseaux sociaux et sites emploi (Jobboards)</a:t>
            </a:r>
          </a:p>
        </p:txBody>
      </p:sp>
      <p:sp>
        <p:nvSpPr>
          <p:cNvPr id="18" name="Rectangle 17"/>
          <p:cNvSpPr/>
          <p:nvPr/>
        </p:nvSpPr>
        <p:spPr>
          <a:xfrm>
            <a:off x="327058" y="903866"/>
            <a:ext cx="10568711" cy="2185214"/>
          </a:xfrm>
          <a:prstGeom prst="rect">
            <a:avLst/>
          </a:prstGeom>
        </p:spPr>
        <p:txBody>
          <a:bodyPr wrap="square">
            <a:spAutoFit/>
          </a:bodyPr>
          <a:lstStyle/>
          <a:p>
            <a:pPr marL="457189" indent="-457189">
              <a:buFont typeface="Wingdings" panose="05000000000000000000" pitchFamily="2" charset="2"/>
              <a:buChar char="v"/>
            </a:pPr>
            <a:r>
              <a:rPr lang="fr-FR" sz="2800" dirty="0">
                <a:solidFill>
                  <a:schemeClr val="accent3"/>
                </a:solidFill>
                <a:latin typeface="Calibri" panose="020F0502020204030204" pitchFamily="34" charset="0"/>
                <a:cs typeface="Calibri" panose="020F0502020204030204" pitchFamily="34" charset="0"/>
              </a:rPr>
              <a:t>Les réseaux sociaux</a:t>
            </a:r>
          </a:p>
          <a:p>
            <a:pPr marL="457189" indent="-457189">
              <a:buFont typeface="Wingdings" panose="05000000000000000000" pitchFamily="2" charset="2"/>
              <a:buChar char="v"/>
            </a:pPr>
            <a:endParaRPr lang="fr-FR" sz="1400" dirty="0">
              <a:solidFill>
                <a:schemeClr val="accent3"/>
              </a:solidFill>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Les réseaux sociaux proposent des espaces permettant de mettre en visibilité votre marque employeur auprès des candidats.</a:t>
            </a:r>
          </a:p>
          <a:p>
            <a:endParaRPr lang="fr-FR" sz="1400" dirty="0">
              <a:latin typeface="Calibri" panose="020F0502020204030204" pitchFamily="34" charset="0"/>
              <a:cs typeface="Calibri" panose="020F0502020204030204" pitchFamily="34" charset="0"/>
            </a:endParaRPr>
          </a:p>
          <a:p>
            <a:endParaRPr lang="fr-FR" sz="800"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Les réseaux sociaux généralistes :</a:t>
            </a: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dirty="0">
              <a:latin typeface="Calibri" panose="020F0502020204030204" pitchFamily="34" charset="0"/>
              <a:cs typeface="Calibri" panose="020F0502020204030204" pitchFamily="34" charset="0"/>
            </a:endParaRPr>
          </a:p>
        </p:txBody>
      </p:sp>
      <p:cxnSp>
        <p:nvCxnSpPr>
          <p:cNvPr id="36" name="Connecteur droit 35">
            <a:extLst>
              <a:ext uri="{FF2B5EF4-FFF2-40B4-BE49-F238E27FC236}">
                <a16:creationId xmlns:a16="http://schemas.microsoft.com/office/drawing/2014/main" id="{8BF2B802-0A81-644C-991C-34CD6A7EA32A}"/>
              </a:ext>
            </a:extLst>
          </p:cNvPr>
          <p:cNvCxnSpPr/>
          <p:nvPr/>
        </p:nvCxnSpPr>
        <p:spPr>
          <a:xfrm>
            <a:off x="427873"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3"/>
          <a:stretch>
            <a:fillRect/>
          </a:stretch>
        </p:blipFill>
        <p:spPr>
          <a:xfrm>
            <a:off x="3375911" y="2551753"/>
            <a:ext cx="486659" cy="486659"/>
          </a:xfrm>
          <a:prstGeom prst="rect">
            <a:avLst/>
          </a:prstGeom>
        </p:spPr>
      </p:pic>
      <p:pic>
        <p:nvPicPr>
          <p:cNvPr id="4" name="Image 3"/>
          <p:cNvPicPr>
            <a:picLocks noChangeAspect="1"/>
          </p:cNvPicPr>
          <p:nvPr/>
        </p:nvPicPr>
        <p:blipFill>
          <a:blip r:embed="rId4"/>
          <a:stretch>
            <a:fillRect/>
          </a:stretch>
        </p:blipFill>
        <p:spPr>
          <a:xfrm>
            <a:off x="4262321" y="2532361"/>
            <a:ext cx="542219" cy="542219"/>
          </a:xfrm>
          <a:prstGeom prst="rect">
            <a:avLst/>
          </a:prstGeom>
        </p:spPr>
      </p:pic>
      <p:pic>
        <p:nvPicPr>
          <p:cNvPr id="5" name="Image 4"/>
          <p:cNvPicPr>
            <a:picLocks noChangeAspect="1"/>
          </p:cNvPicPr>
          <p:nvPr/>
        </p:nvPicPr>
        <p:blipFill>
          <a:blip r:embed="rId5"/>
          <a:stretch>
            <a:fillRect/>
          </a:stretch>
        </p:blipFill>
        <p:spPr>
          <a:xfrm>
            <a:off x="5163843" y="2546859"/>
            <a:ext cx="529044" cy="529044"/>
          </a:xfrm>
          <a:prstGeom prst="rect">
            <a:avLst/>
          </a:prstGeom>
        </p:spPr>
      </p:pic>
      <p:pic>
        <p:nvPicPr>
          <p:cNvPr id="6" name="Image 5"/>
          <p:cNvPicPr>
            <a:picLocks noChangeAspect="1"/>
          </p:cNvPicPr>
          <p:nvPr/>
        </p:nvPicPr>
        <p:blipFill>
          <a:blip r:embed="rId6"/>
          <a:stretch>
            <a:fillRect/>
          </a:stretch>
        </p:blipFill>
        <p:spPr>
          <a:xfrm>
            <a:off x="6090701" y="2537202"/>
            <a:ext cx="541307" cy="538901"/>
          </a:xfrm>
          <a:prstGeom prst="rect">
            <a:avLst/>
          </a:prstGeom>
        </p:spPr>
      </p:pic>
      <p:sp>
        <p:nvSpPr>
          <p:cNvPr id="7" name="Rectangle 6"/>
          <p:cNvSpPr/>
          <p:nvPr/>
        </p:nvSpPr>
        <p:spPr>
          <a:xfrm>
            <a:off x="1041047" y="2226523"/>
            <a:ext cx="10392492" cy="1846659"/>
          </a:xfrm>
          <a:prstGeom prst="rect">
            <a:avLst/>
          </a:prstGeom>
        </p:spPr>
        <p:txBody>
          <a:bodyPr wrap="square">
            <a:spAutoFit/>
          </a:bodyPr>
          <a:lstStyle/>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vous permettront d’accéder à des </a:t>
            </a:r>
            <a:r>
              <a:rPr lang="fr-FR" sz="1400" b="1" dirty="0">
                <a:latin typeface="Calibri" panose="020F0502020204030204" pitchFamily="34" charset="0"/>
                <a:cs typeface="Calibri" panose="020F0502020204030204" pitchFamily="34" charset="0"/>
              </a:rPr>
              <a:t>médias spécialisés </a:t>
            </a:r>
            <a:r>
              <a:rPr lang="fr-FR" sz="1400" dirty="0">
                <a:latin typeface="Calibri" panose="020F0502020204030204" pitchFamily="34" charset="0"/>
                <a:cs typeface="Calibri" panose="020F0502020204030204" pitchFamily="34" charset="0"/>
              </a:rPr>
              <a:t>tels que par exemple :    Talentéo 		Mission handicap (Job in live)  </a:t>
            </a:r>
          </a:p>
        </p:txBody>
      </p:sp>
      <p:pic>
        <p:nvPicPr>
          <p:cNvPr id="8" name="Image 7">
            <a:hlinkClick r:id="rId7"/>
          </p:cNvPr>
          <p:cNvPicPr>
            <a:picLocks noChangeAspect="1"/>
          </p:cNvPicPr>
          <p:nvPr/>
        </p:nvPicPr>
        <p:blipFill>
          <a:blip r:embed="rId8"/>
          <a:stretch>
            <a:fillRect/>
          </a:stretch>
        </p:blipFill>
        <p:spPr>
          <a:xfrm>
            <a:off x="7577415" y="3502983"/>
            <a:ext cx="534739" cy="534739"/>
          </a:xfrm>
          <a:prstGeom prst="rect">
            <a:avLst/>
          </a:prstGeom>
        </p:spPr>
      </p:pic>
      <p:pic>
        <p:nvPicPr>
          <p:cNvPr id="9" name="Image 8">
            <a:hlinkClick r:id="rId9"/>
          </p:cNvPr>
          <p:cNvPicPr>
            <a:picLocks noChangeAspect="1"/>
          </p:cNvPicPr>
          <p:nvPr/>
        </p:nvPicPr>
        <p:blipFill>
          <a:blip r:embed="rId10"/>
          <a:stretch>
            <a:fillRect/>
          </a:stretch>
        </p:blipFill>
        <p:spPr>
          <a:xfrm>
            <a:off x="10572981" y="3550039"/>
            <a:ext cx="1314912" cy="473679"/>
          </a:xfrm>
          <a:prstGeom prst="rect">
            <a:avLst/>
          </a:prstGeom>
        </p:spPr>
      </p:pic>
    </p:spTree>
    <p:extLst>
      <p:ext uri="{BB962C8B-B14F-4D97-AF65-F5344CB8AC3E}">
        <p14:creationId xmlns:p14="http://schemas.microsoft.com/office/powerpoint/2010/main" val="2752466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1"/>
          </p:nvPr>
        </p:nvSpPr>
        <p:spPr>
          <a:xfrm>
            <a:off x="427874" y="289018"/>
            <a:ext cx="9340599" cy="740231"/>
          </a:xfrm>
        </p:spPr>
        <p:txBody>
          <a:bodyPr/>
          <a:lstStyle/>
          <a:p>
            <a:r>
              <a:rPr lang="fr-FR" dirty="0"/>
              <a:t>Réseaux sociaux et sites emploi (jobboards)</a:t>
            </a:r>
          </a:p>
        </p:txBody>
      </p:sp>
      <p:cxnSp>
        <p:nvCxnSpPr>
          <p:cNvPr id="36" name="Connecteur droit 35">
            <a:extLst>
              <a:ext uri="{FF2B5EF4-FFF2-40B4-BE49-F238E27FC236}">
                <a16:creationId xmlns:a16="http://schemas.microsoft.com/office/drawing/2014/main" id="{8BF2B802-0A81-644C-991C-34CD6A7EA32A}"/>
              </a:ext>
            </a:extLst>
          </p:cNvPr>
          <p:cNvCxnSpPr/>
          <p:nvPr/>
        </p:nvCxnSpPr>
        <p:spPr>
          <a:xfrm>
            <a:off x="427873"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7199" y="962053"/>
            <a:ext cx="5159746" cy="523220"/>
          </a:xfrm>
          <a:prstGeom prst="rect">
            <a:avLst/>
          </a:prstGeom>
        </p:spPr>
        <p:txBody>
          <a:bodyPr wrap="none">
            <a:spAutoFit/>
          </a:bodyPr>
          <a:lstStyle/>
          <a:p>
            <a:pPr marL="457189" indent="-457189">
              <a:buFont typeface="Wingdings" panose="05000000000000000000" pitchFamily="2" charset="2"/>
              <a:buChar char="v"/>
            </a:pPr>
            <a:r>
              <a:rPr lang="fr-FR" sz="2800" dirty="0">
                <a:solidFill>
                  <a:schemeClr val="accent3"/>
                </a:solidFill>
                <a:latin typeface="Calibri" panose="020F0502020204030204" pitchFamily="34" charset="0"/>
                <a:cs typeface="Calibri" panose="020F0502020204030204" pitchFamily="34" charset="0"/>
              </a:rPr>
              <a:t>Les sites emploi (ou </a:t>
            </a:r>
            <a:r>
              <a:rPr lang="fr-FR" sz="2800" i="1" dirty="0">
                <a:solidFill>
                  <a:schemeClr val="accent3"/>
                </a:solidFill>
                <a:latin typeface="Calibri" panose="020F0502020204030204" pitchFamily="34" charset="0"/>
                <a:cs typeface="Calibri" panose="020F0502020204030204" pitchFamily="34" charset="0"/>
              </a:rPr>
              <a:t>jobboards)</a:t>
            </a:r>
          </a:p>
        </p:txBody>
      </p:sp>
      <p:sp>
        <p:nvSpPr>
          <p:cNvPr id="11" name="Rectangle 10"/>
          <p:cNvSpPr/>
          <p:nvPr/>
        </p:nvSpPr>
        <p:spPr>
          <a:xfrm>
            <a:off x="358504" y="1541029"/>
            <a:ext cx="11392216" cy="1477328"/>
          </a:xfrm>
          <a:prstGeom prst="rect">
            <a:avLst/>
          </a:prstGeom>
        </p:spPr>
        <p:txBody>
          <a:bodyPr wrap="square">
            <a:spAutoFit/>
          </a:bodyPr>
          <a:lstStyle/>
          <a:p>
            <a:endParaRPr lang="fr-FR" sz="800" dirty="0">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Sites de recrutement permettant le dépôt d’offres d’emploi, la consultation de CV déposés par les candidats et la prise de contact directement avec le candidat.</a:t>
            </a:r>
          </a:p>
          <a:p>
            <a:endParaRPr lang="fr-FR" sz="1400" dirty="0">
              <a:latin typeface="Calibri" panose="020F0502020204030204" pitchFamily="34" charset="0"/>
              <a:cs typeface="Calibri" panose="020F0502020204030204" pitchFamily="34" charset="0"/>
            </a:endParaRPr>
          </a:p>
          <a:p>
            <a:endParaRPr lang="fr-FR" sz="800"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Les sites spécialisés :</a:t>
            </a:r>
          </a:p>
          <a:p>
            <a:pPr marL="285744" indent="-285744">
              <a:buFont typeface="Wingdings" panose="05000000000000000000" pitchFamily="2" charset="2"/>
              <a:buChar char="F"/>
            </a:pPr>
            <a:endParaRPr lang="fr-FR" sz="1600" b="1" dirty="0">
              <a:latin typeface="Calibri" panose="020F0502020204030204" pitchFamily="34" charset="0"/>
              <a:cs typeface="Calibri" panose="020F0502020204030204" pitchFamily="34" charset="0"/>
            </a:endParaRPr>
          </a:p>
        </p:txBody>
      </p:sp>
      <p:pic>
        <p:nvPicPr>
          <p:cNvPr id="12" name="Image 11">
            <a:hlinkClick r:id="rId3"/>
          </p:cNvPr>
          <p:cNvPicPr>
            <a:picLocks noChangeAspect="1"/>
          </p:cNvPicPr>
          <p:nvPr/>
        </p:nvPicPr>
        <p:blipFill>
          <a:blip r:embed="rId4"/>
          <a:stretch>
            <a:fillRect/>
          </a:stretch>
        </p:blipFill>
        <p:spPr>
          <a:xfrm>
            <a:off x="427873" y="3360147"/>
            <a:ext cx="1038137" cy="228637"/>
          </a:xfrm>
          <a:prstGeom prst="rect">
            <a:avLst/>
          </a:prstGeom>
        </p:spPr>
      </p:pic>
      <p:sp>
        <p:nvSpPr>
          <p:cNvPr id="35" name="Zone de texte 2"/>
          <p:cNvSpPr txBox="1">
            <a:spLocks noChangeArrowheads="1"/>
          </p:cNvSpPr>
          <p:nvPr/>
        </p:nvSpPr>
        <p:spPr bwMode="auto">
          <a:xfrm>
            <a:off x="1617431" y="2682366"/>
            <a:ext cx="9976155" cy="174118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pPr>
            <a:endParaRPr lang="fr-FR"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400" b="1" dirty="0">
                <a:latin typeface="Calibri" panose="020F0502020204030204" pitchFamily="34" charset="0"/>
                <a:ea typeface="Calibri" panose="020F0502020204030204" pitchFamily="34" charset="0"/>
                <a:cs typeface="Times New Roman" panose="02020603050405020304" pitchFamily="18" charset="0"/>
              </a:rPr>
              <a:t>Bénéficiez de nos services gratuits</a:t>
            </a:r>
            <a:r>
              <a:rPr lang="fr-FR" sz="1400" dirty="0">
                <a:latin typeface="Calibri" panose="020F0502020204030204" pitchFamily="34" charset="0"/>
                <a:ea typeface="Calibri" panose="020F0502020204030204" pitchFamily="34" charset="0"/>
                <a:cs typeface="Times New Roman" panose="02020603050405020304" pitchFamily="18" charset="0"/>
              </a:rPr>
              <a:t> : accédez à un service gratuit en ligne, suivez vos offres et vos candidatures, trouvez les profils adaptés à vos besoins.</a:t>
            </a:r>
          </a:p>
          <a:p>
            <a:pPr>
              <a:lnSpc>
                <a:spcPct val="107000"/>
              </a:lnSpc>
            </a:pPr>
            <a:endParaRPr lang="fr-FR" sz="300" dirty="0">
              <a:latin typeface="Calibri" panose="020F0502020204030204" pitchFamily="34" charset="0"/>
              <a:ea typeface="Calibri" panose="020F0502020204030204" pitchFamily="34" charset="0"/>
              <a:cs typeface="Times New Roman" panose="02020603050405020304" pitchFamily="18" charset="0"/>
            </a:endParaRPr>
          </a:p>
          <a:p>
            <a:r>
              <a:rPr lang="fr-FR" sz="1400" b="1" dirty="0">
                <a:latin typeface="Calibri" panose="020F0502020204030204" pitchFamily="34" charset="0"/>
                <a:cs typeface="Calibri" panose="020F0502020204030204" pitchFamily="34" charset="0"/>
              </a:rPr>
              <a:t>Devenez recruteur partenaire du site agefiph.fr</a:t>
            </a:r>
            <a:r>
              <a:rPr lang="fr-FR" sz="1400" dirty="0">
                <a:latin typeface="Calibri" panose="020F0502020204030204" pitchFamily="34" charset="0"/>
                <a:cs typeface="Calibri" panose="020F0502020204030204" pitchFamily="34" charset="0"/>
              </a:rPr>
              <a:t> - </a:t>
            </a:r>
            <a:r>
              <a:rPr lang="fr-FR" sz="1400" b="1" dirty="0">
                <a:latin typeface="Calibri" panose="020F0502020204030204" pitchFamily="34" charset="0"/>
                <a:cs typeface="Calibri" panose="020F0502020204030204" pitchFamily="34" charset="0"/>
              </a:rPr>
              <a:t>service payant</a:t>
            </a:r>
            <a:r>
              <a:rPr lang="fr-FR" sz="1400" dirty="0">
                <a:latin typeface="Calibri" panose="020F0502020204030204" pitchFamily="34" charset="0"/>
                <a:cs typeface="Calibri" panose="020F0502020204030204" pitchFamily="34" charset="0"/>
              </a:rPr>
              <a:t> : </a:t>
            </a:r>
            <a:r>
              <a:rPr lang="fr-FR" sz="1400" dirty="0">
                <a:effectLst>
                  <a:glow>
                    <a:srgbClr val="000000"/>
                  </a:glow>
                  <a:outerShdw sx="0" sy="0">
                    <a:srgbClr val="000000"/>
                  </a:outerShdw>
                  <a:reflection stA="0" endPos="0" fadeDir="0" sx="0" sy="0"/>
                </a:effectLst>
                <a:latin typeface="Calibri" panose="020F0502020204030204" pitchFamily="34" charset="0"/>
                <a:cs typeface="Calibri" panose="020F0502020204030204" pitchFamily="34" charset="0"/>
              </a:rPr>
              <a:t>diffusez automatiquement, sans saisie, vos offres d’emploi sur agefiph.fr ; mise en avant de vos offres auprès des candidats les plus pertinents, suivez l’activité et la performance de votre espace emploi.</a:t>
            </a:r>
          </a:p>
          <a:p>
            <a:endParaRPr lang="fr-FR" sz="300" dirty="0">
              <a:effectLst>
                <a:glow>
                  <a:srgbClr val="000000"/>
                </a:glow>
                <a:outerShdw sx="0" sy="0">
                  <a:srgbClr val="000000"/>
                </a:outerShdw>
                <a:reflection stA="0" endPos="0" fadeDir="0" sx="0" sy="0"/>
              </a:effectLst>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Pour toute information : entreprises.occitanie@agefiph.asso.fr</a:t>
            </a:r>
          </a:p>
        </p:txBody>
      </p:sp>
      <p:pic>
        <p:nvPicPr>
          <p:cNvPr id="13" name="Image 12">
            <a:hlinkClick r:id="rId5"/>
          </p:cNvPr>
          <p:cNvPicPr>
            <a:picLocks noChangeAspect="1"/>
          </p:cNvPicPr>
          <p:nvPr/>
        </p:nvPicPr>
        <p:blipFill>
          <a:blip r:embed="rId6"/>
          <a:stretch>
            <a:fillRect/>
          </a:stretch>
        </p:blipFill>
        <p:spPr>
          <a:xfrm>
            <a:off x="5514110" y="4686164"/>
            <a:ext cx="1296185" cy="648093"/>
          </a:xfrm>
          <a:prstGeom prst="rect">
            <a:avLst/>
          </a:prstGeom>
        </p:spPr>
      </p:pic>
      <p:pic>
        <p:nvPicPr>
          <p:cNvPr id="14" name="Image 13">
            <a:hlinkClick r:id="rId7"/>
          </p:cNvPr>
          <p:cNvPicPr>
            <a:picLocks noChangeAspect="1"/>
          </p:cNvPicPr>
          <p:nvPr/>
        </p:nvPicPr>
        <p:blipFill>
          <a:blip r:embed="rId8"/>
          <a:stretch>
            <a:fillRect/>
          </a:stretch>
        </p:blipFill>
        <p:spPr>
          <a:xfrm>
            <a:off x="3038330" y="4876007"/>
            <a:ext cx="1067412" cy="301000"/>
          </a:xfrm>
          <a:prstGeom prst="rect">
            <a:avLst/>
          </a:prstGeom>
        </p:spPr>
      </p:pic>
      <p:pic>
        <p:nvPicPr>
          <p:cNvPr id="15" name="Image 14">
            <a:hlinkClick r:id="rId9"/>
          </p:cNvPr>
          <p:cNvPicPr>
            <a:picLocks noChangeAspect="1"/>
          </p:cNvPicPr>
          <p:nvPr/>
        </p:nvPicPr>
        <p:blipFill>
          <a:blip r:embed="rId10"/>
          <a:stretch>
            <a:fillRect/>
          </a:stretch>
        </p:blipFill>
        <p:spPr>
          <a:xfrm>
            <a:off x="4799364" y="4746375"/>
            <a:ext cx="587883" cy="587883"/>
          </a:xfrm>
          <a:prstGeom prst="rect">
            <a:avLst/>
          </a:prstGeom>
        </p:spPr>
      </p:pic>
      <p:pic>
        <p:nvPicPr>
          <p:cNvPr id="16" name="Image 15">
            <a:hlinkClick r:id="rId11"/>
          </p:cNvPr>
          <p:cNvPicPr>
            <a:picLocks noChangeAspect="1"/>
          </p:cNvPicPr>
          <p:nvPr/>
        </p:nvPicPr>
        <p:blipFill>
          <a:blip r:embed="rId12"/>
          <a:stretch>
            <a:fillRect/>
          </a:stretch>
        </p:blipFill>
        <p:spPr>
          <a:xfrm>
            <a:off x="7121715" y="4568124"/>
            <a:ext cx="995972" cy="766133"/>
          </a:xfrm>
          <a:prstGeom prst="rect">
            <a:avLst/>
          </a:prstGeom>
        </p:spPr>
      </p:pic>
      <p:sp>
        <p:nvSpPr>
          <p:cNvPr id="17" name="ZoneTexte 16"/>
          <p:cNvSpPr txBox="1"/>
          <p:nvPr/>
        </p:nvSpPr>
        <p:spPr>
          <a:xfrm>
            <a:off x="769206" y="4834061"/>
            <a:ext cx="1770905" cy="307777"/>
          </a:xfrm>
          <a:prstGeom prst="rect">
            <a:avLst/>
          </a:prstGeom>
          <a:noFill/>
        </p:spPr>
        <p:txBody>
          <a:bodyPr wrap="square" rtlCol="0">
            <a:spAutoFit/>
          </a:bodyPr>
          <a:lstStyle/>
          <a:p>
            <a:r>
              <a:rPr lang="fr-FR" sz="1400" dirty="0">
                <a:latin typeface="Calibri" panose="020F0502020204030204" pitchFamily="34" charset="0"/>
                <a:cs typeface="Calibri" panose="020F0502020204030204" pitchFamily="34" charset="0"/>
              </a:rPr>
              <a:t>Quelques exemples : </a:t>
            </a:r>
          </a:p>
        </p:txBody>
      </p:sp>
    </p:spTree>
    <p:extLst>
      <p:ext uri="{BB962C8B-B14F-4D97-AF65-F5344CB8AC3E}">
        <p14:creationId xmlns:p14="http://schemas.microsoft.com/office/powerpoint/2010/main" val="207447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1"/>
          </p:nvPr>
        </p:nvSpPr>
        <p:spPr>
          <a:xfrm>
            <a:off x="427874" y="289018"/>
            <a:ext cx="9340599" cy="740231"/>
          </a:xfrm>
        </p:spPr>
        <p:txBody>
          <a:bodyPr/>
          <a:lstStyle/>
          <a:p>
            <a:r>
              <a:rPr lang="fr-FR" dirty="0"/>
              <a:t>Réseaux sociaux et sites emploi (jobboards)</a:t>
            </a:r>
          </a:p>
        </p:txBody>
      </p:sp>
      <p:cxnSp>
        <p:nvCxnSpPr>
          <p:cNvPr id="36" name="Connecteur droit 35">
            <a:extLst>
              <a:ext uri="{FF2B5EF4-FFF2-40B4-BE49-F238E27FC236}">
                <a16:creationId xmlns:a16="http://schemas.microsoft.com/office/drawing/2014/main" id="{8BF2B802-0A81-644C-991C-34CD6A7EA32A}"/>
              </a:ext>
            </a:extLst>
          </p:cNvPr>
          <p:cNvCxnSpPr/>
          <p:nvPr/>
        </p:nvCxnSpPr>
        <p:spPr>
          <a:xfrm>
            <a:off x="427873"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7199" y="962053"/>
            <a:ext cx="5159746" cy="523220"/>
          </a:xfrm>
          <a:prstGeom prst="rect">
            <a:avLst/>
          </a:prstGeom>
        </p:spPr>
        <p:txBody>
          <a:bodyPr wrap="none">
            <a:spAutoFit/>
          </a:bodyPr>
          <a:lstStyle/>
          <a:p>
            <a:pPr marL="457189" indent="-457189">
              <a:buFont typeface="Wingdings" panose="05000000000000000000" pitchFamily="2" charset="2"/>
              <a:buChar char="v"/>
            </a:pPr>
            <a:r>
              <a:rPr lang="fr-FR" sz="2800" dirty="0">
                <a:solidFill>
                  <a:schemeClr val="accent3"/>
                </a:solidFill>
                <a:latin typeface="Calibri" panose="020F0502020204030204" pitchFamily="34" charset="0"/>
                <a:cs typeface="Calibri" panose="020F0502020204030204" pitchFamily="34" charset="0"/>
              </a:rPr>
              <a:t>Les sites emploi (ou </a:t>
            </a:r>
            <a:r>
              <a:rPr lang="fr-FR" sz="2800" i="1" dirty="0">
                <a:solidFill>
                  <a:schemeClr val="accent3"/>
                </a:solidFill>
                <a:latin typeface="Calibri" panose="020F0502020204030204" pitchFamily="34" charset="0"/>
                <a:cs typeface="Calibri" panose="020F0502020204030204" pitchFamily="34" charset="0"/>
              </a:rPr>
              <a:t>jobboards)</a:t>
            </a:r>
          </a:p>
        </p:txBody>
      </p:sp>
      <p:sp>
        <p:nvSpPr>
          <p:cNvPr id="3" name="ZoneTexte 2">
            <a:extLst>
              <a:ext uri="{FF2B5EF4-FFF2-40B4-BE49-F238E27FC236}">
                <a16:creationId xmlns:a16="http://schemas.microsoft.com/office/drawing/2014/main" id="{1C6AA098-AE1B-3481-A73C-150A5429C005}"/>
              </a:ext>
            </a:extLst>
          </p:cNvPr>
          <p:cNvSpPr txBox="1"/>
          <p:nvPr/>
        </p:nvSpPr>
        <p:spPr>
          <a:xfrm>
            <a:off x="801368" y="2225169"/>
            <a:ext cx="10589264" cy="1569660"/>
          </a:xfrm>
          <a:prstGeom prst="rect">
            <a:avLst/>
          </a:prstGeom>
          <a:noFill/>
        </p:spPr>
        <p:txBody>
          <a:bodyPr wrap="square" rtlCol="0">
            <a:spAutoFit/>
          </a:bodyPr>
          <a:lstStyle/>
          <a:p>
            <a:pPr algn="l"/>
            <a:r>
              <a:rPr lang="fr-FR" sz="1400" b="1" dirty="0">
                <a:latin typeface="Calibri" panose="020F0502020204030204" pitchFamily="34" charset="0"/>
                <a:cs typeface="Times New Roman" panose="02020603050405020304" pitchFamily="18" charset="0"/>
              </a:rPr>
              <a:t>Place de l’emploi Publique </a:t>
            </a:r>
            <a:r>
              <a:rPr lang="fr-FR" sz="1400" dirty="0">
                <a:latin typeface="Calibri" panose="020F0502020204030204" pitchFamily="34" charset="0"/>
                <a:cs typeface="Times New Roman" panose="02020603050405020304" pitchFamily="18" charset="0"/>
              </a:rPr>
              <a:t>(pour toutes les offres d'emploi de la fonction publique territoriale, hospitalière, d'état et de ses établissements publics sur Emploi Public)</a:t>
            </a:r>
            <a:r>
              <a:rPr lang="fr-FR" sz="1600" b="0" i="0" dirty="0">
                <a:solidFill>
                  <a:srgbClr val="242424"/>
                </a:solidFill>
                <a:effectLst/>
                <a:latin typeface="Calibri" panose="020F0502020204030204" pitchFamily="34" charset="0"/>
              </a:rPr>
              <a:t> </a:t>
            </a:r>
            <a:r>
              <a:rPr lang="fr-FR" sz="1600" b="0" i="0" dirty="0">
                <a:solidFill>
                  <a:srgbClr val="242424"/>
                </a:solidFill>
                <a:effectLst/>
                <a:latin typeface="Calibri" panose="020F0502020204030204" pitchFamily="34" charset="0"/>
                <a:hlinkClick r:id="rId3"/>
              </a:rPr>
              <a:t>https://place-emploi-public.gouv.fr/</a:t>
            </a:r>
            <a:endParaRPr lang="fr-FR" sz="1600" b="0" i="0" dirty="0">
              <a:solidFill>
                <a:srgbClr val="242424"/>
              </a:solidFill>
              <a:effectLst/>
              <a:latin typeface="Calibri" panose="020F0502020204030204" pitchFamily="34" charset="0"/>
            </a:endParaRPr>
          </a:p>
          <a:p>
            <a:pPr algn="l"/>
            <a:endParaRPr lang="fr-FR" sz="1600" b="0" i="0" dirty="0">
              <a:solidFill>
                <a:srgbClr val="242424"/>
              </a:solidFill>
              <a:effectLst/>
              <a:latin typeface="Calibri" panose="020F0502020204030204" pitchFamily="34" charset="0"/>
            </a:endParaRPr>
          </a:p>
          <a:p>
            <a:pPr algn="l"/>
            <a:r>
              <a:rPr lang="fr-FR" sz="1600" b="0" i="0" dirty="0">
                <a:solidFill>
                  <a:srgbClr val="242424"/>
                </a:solidFill>
                <a:effectLst/>
                <a:latin typeface="Calibri" panose="020F0502020204030204" pitchFamily="34" charset="0"/>
              </a:rPr>
              <a:t> </a:t>
            </a:r>
          </a:p>
          <a:p>
            <a:pPr algn="l"/>
            <a:r>
              <a:rPr lang="fr-FR" sz="1400" b="1" dirty="0" err="1">
                <a:latin typeface="Calibri" panose="020F0502020204030204" pitchFamily="34" charset="0"/>
                <a:cs typeface="Times New Roman" panose="02020603050405020304" pitchFamily="18" charset="0"/>
              </a:rPr>
              <a:t>Pass</a:t>
            </a:r>
            <a:r>
              <a:rPr lang="fr-FR" sz="1400" b="1" dirty="0">
                <a:latin typeface="Calibri" panose="020F0502020204030204" pitchFamily="34" charset="0"/>
                <a:cs typeface="Times New Roman" panose="02020603050405020304" pitchFamily="18" charset="0"/>
              </a:rPr>
              <a:t> Fonction Publique </a:t>
            </a:r>
            <a:r>
              <a:rPr lang="fr-FR" sz="1600" b="0" i="0" dirty="0">
                <a:solidFill>
                  <a:srgbClr val="242424"/>
                </a:solidFill>
                <a:effectLst/>
                <a:latin typeface="Calibri" panose="020F0502020204030204" pitchFamily="34" charset="0"/>
              </a:rPr>
              <a:t>(pour l’apprentissage et les stages) </a:t>
            </a:r>
            <a:r>
              <a:rPr lang="fr-FR" sz="1600" b="0" i="0" dirty="0">
                <a:solidFill>
                  <a:srgbClr val="242424"/>
                </a:solidFill>
                <a:effectLst/>
                <a:latin typeface="Calibri" panose="020F0502020204030204" pitchFamily="34" charset="0"/>
                <a:hlinkClick r:id="rId4"/>
              </a:rPr>
              <a:t>https://www.pass.fonction-publique.gouv.fr/</a:t>
            </a:r>
            <a:endParaRPr lang="fr-FR" sz="1600" b="0" i="0" dirty="0">
              <a:solidFill>
                <a:srgbClr val="242424"/>
              </a:solidFill>
              <a:effectLst/>
              <a:latin typeface="Calibri" panose="020F0502020204030204" pitchFamily="34" charset="0"/>
            </a:endParaRPr>
          </a:p>
          <a:p>
            <a:endParaRPr lang="fr-FR" dirty="0"/>
          </a:p>
        </p:txBody>
      </p:sp>
    </p:spTree>
    <p:extLst>
      <p:ext uri="{BB962C8B-B14F-4D97-AF65-F5344CB8AC3E}">
        <p14:creationId xmlns:p14="http://schemas.microsoft.com/office/powerpoint/2010/main" val="1699053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1"/>
          </p:nvPr>
        </p:nvSpPr>
        <p:spPr>
          <a:xfrm>
            <a:off x="427874" y="289018"/>
            <a:ext cx="9340599" cy="740231"/>
          </a:xfrm>
        </p:spPr>
        <p:txBody>
          <a:bodyPr/>
          <a:lstStyle/>
          <a:p>
            <a:r>
              <a:rPr lang="fr-FR" dirty="0"/>
              <a:t>Réseaux sociaux et sites emploi (jobboards)</a:t>
            </a:r>
          </a:p>
        </p:txBody>
      </p:sp>
      <p:cxnSp>
        <p:nvCxnSpPr>
          <p:cNvPr id="36" name="Connecteur droit 35">
            <a:extLst>
              <a:ext uri="{FF2B5EF4-FFF2-40B4-BE49-F238E27FC236}">
                <a16:creationId xmlns:a16="http://schemas.microsoft.com/office/drawing/2014/main" id="{8BF2B802-0A81-644C-991C-34CD6A7EA32A}"/>
              </a:ext>
            </a:extLst>
          </p:cNvPr>
          <p:cNvCxnSpPr/>
          <p:nvPr/>
        </p:nvCxnSpPr>
        <p:spPr>
          <a:xfrm>
            <a:off x="427873"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7199" y="962053"/>
            <a:ext cx="5159746" cy="523220"/>
          </a:xfrm>
          <a:prstGeom prst="rect">
            <a:avLst/>
          </a:prstGeom>
        </p:spPr>
        <p:txBody>
          <a:bodyPr wrap="none">
            <a:spAutoFit/>
          </a:bodyPr>
          <a:lstStyle/>
          <a:p>
            <a:pPr marL="457189" indent="-457189">
              <a:buFont typeface="Wingdings" panose="05000000000000000000" pitchFamily="2" charset="2"/>
              <a:buChar char="v"/>
            </a:pPr>
            <a:r>
              <a:rPr lang="fr-FR" sz="2800" dirty="0">
                <a:solidFill>
                  <a:schemeClr val="accent3"/>
                </a:solidFill>
                <a:latin typeface="Calibri" panose="020F0502020204030204" pitchFamily="34" charset="0"/>
                <a:cs typeface="Calibri" panose="020F0502020204030204" pitchFamily="34" charset="0"/>
              </a:rPr>
              <a:t>Les sites emploi (ou </a:t>
            </a:r>
            <a:r>
              <a:rPr lang="fr-FR" sz="2800" i="1" dirty="0">
                <a:solidFill>
                  <a:schemeClr val="accent3"/>
                </a:solidFill>
                <a:latin typeface="Calibri" panose="020F0502020204030204" pitchFamily="34" charset="0"/>
                <a:cs typeface="Calibri" panose="020F0502020204030204" pitchFamily="34" charset="0"/>
              </a:rPr>
              <a:t>jobboards)</a:t>
            </a:r>
          </a:p>
        </p:txBody>
      </p:sp>
      <p:sp>
        <p:nvSpPr>
          <p:cNvPr id="40" name="Rectangle 39"/>
          <p:cNvSpPr/>
          <p:nvPr/>
        </p:nvSpPr>
        <p:spPr>
          <a:xfrm>
            <a:off x="427874" y="1645996"/>
            <a:ext cx="2336345" cy="338554"/>
          </a:xfrm>
          <a:prstGeom prst="rect">
            <a:avLst/>
          </a:prstGeom>
        </p:spPr>
        <p:txBody>
          <a:bodyPr wrap="none">
            <a:spAutoFit/>
          </a:bodyPr>
          <a:lstStyle/>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Les sites généralistes :</a:t>
            </a:r>
          </a:p>
        </p:txBody>
      </p:sp>
      <p:sp>
        <p:nvSpPr>
          <p:cNvPr id="41" name="Rectangle 40"/>
          <p:cNvSpPr/>
          <p:nvPr/>
        </p:nvSpPr>
        <p:spPr>
          <a:xfrm>
            <a:off x="1149201" y="3231558"/>
            <a:ext cx="9969196" cy="1799467"/>
          </a:xfrm>
          <a:prstGeom prst="rect">
            <a:avLst/>
          </a:prstGeom>
          <a:ln>
            <a:solidFill>
              <a:schemeClr val="accent4"/>
            </a:solidFill>
            <a:prstDash val="sysDash"/>
          </a:ln>
        </p:spPr>
        <p:txBody>
          <a:bodyPr wrap="square">
            <a:spAutoFit/>
          </a:bodyPr>
          <a:lstStyle/>
          <a:p>
            <a:pPr algn="ctr">
              <a:lnSpc>
                <a:spcPct val="107000"/>
              </a:lnSpc>
              <a:spcAft>
                <a:spcPts val="300"/>
              </a:spcAft>
            </a:pPr>
            <a:r>
              <a:rPr lang="fr-FR" sz="1400" i="1" dirty="0">
                <a:latin typeface="Calibri" panose="020F0502020204030204" pitchFamily="34" charset="0"/>
                <a:ea typeface="Calibri" panose="020F0502020204030204" pitchFamily="34" charset="0"/>
                <a:cs typeface="Calibri" panose="020F0502020204030204" pitchFamily="34" charset="0"/>
              </a:rPr>
              <a:t>Vous pouvez signaler que vous êtes favorables à l’accueil de personnes en situation de handicap :</a:t>
            </a:r>
          </a:p>
          <a:p>
            <a:pPr algn="ctr">
              <a:lnSpc>
                <a:spcPct val="107000"/>
              </a:lnSpc>
              <a:spcAft>
                <a:spcPts val="300"/>
              </a:spcAft>
            </a:pPr>
            <a:endParaRPr lang="fr-FR" sz="800" i="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300"/>
              </a:spcAft>
            </a:pPr>
            <a:r>
              <a:rPr lang="fr-FR" sz="14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 </a:t>
            </a:r>
            <a:r>
              <a:rPr lang="fr-FR" sz="1400" i="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Notre entreprise est engagée dans une politique en faveur de l’intégration et du maintien dans l’emploi des personnes en situation de handicap. »</a:t>
            </a:r>
            <a:endParaRPr lang="fr-FR" sz="14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fr-FR" sz="1400" i="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 Au travers de ses recrutements, XXX cultive une politique en faveur de la diversité, de l'égalité professionnelle et de l'emploi des travailleurs handicapés. »</a:t>
            </a:r>
            <a:endParaRPr lang="fr-FR" sz="14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fr-FR" sz="1400" i="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 XXX s'engage en faveur de la diversité culturelle, l'égalité hommes-femmes et l'emploi des travailleurs handicapés. »</a:t>
            </a:r>
            <a:endParaRPr lang="fr-FR" sz="14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2" name="Image 41">
            <a:hlinkClick r:id="rId3"/>
          </p:cNvPr>
          <p:cNvPicPr>
            <a:picLocks noChangeAspect="1"/>
          </p:cNvPicPr>
          <p:nvPr/>
        </p:nvPicPr>
        <p:blipFill>
          <a:blip r:embed="rId4"/>
          <a:stretch>
            <a:fillRect/>
          </a:stretch>
        </p:blipFill>
        <p:spPr>
          <a:xfrm>
            <a:off x="1149201" y="2285884"/>
            <a:ext cx="1294828" cy="509299"/>
          </a:xfrm>
          <a:prstGeom prst="rect">
            <a:avLst/>
          </a:prstGeom>
        </p:spPr>
      </p:pic>
      <p:pic>
        <p:nvPicPr>
          <p:cNvPr id="43" name="Image 42">
            <a:hlinkClick r:id="rId5"/>
          </p:cNvPr>
          <p:cNvPicPr>
            <a:picLocks noChangeAspect="1"/>
          </p:cNvPicPr>
          <p:nvPr/>
        </p:nvPicPr>
        <p:blipFill>
          <a:blip r:embed="rId6"/>
          <a:stretch>
            <a:fillRect/>
          </a:stretch>
        </p:blipFill>
        <p:spPr>
          <a:xfrm>
            <a:off x="2786437" y="2215076"/>
            <a:ext cx="1498563" cy="787955"/>
          </a:xfrm>
          <a:prstGeom prst="rect">
            <a:avLst/>
          </a:prstGeom>
        </p:spPr>
      </p:pic>
      <p:pic>
        <p:nvPicPr>
          <p:cNvPr id="44" name="Image 43">
            <a:hlinkClick r:id="rId7"/>
          </p:cNvPr>
          <p:cNvPicPr>
            <a:picLocks noChangeAspect="1"/>
          </p:cNvPicPr>
          <p:nvPr/>
        </p:nvPicPr>
        <p:blipFill>
          <a:blip r:embed="rId8"/>
          <a:stretch>
            <a:fillRect/>
          </a:stretch>
        </p:blipFill>
        <p:spPr>
          <a:xfrm>
            <a:off x="4591429" y="2158311"/>
            <a:ext cx="762631" cy="915159"/>
          </a:xfrm>
          <a:prstGeom prst="rect">
            <a:avLst/>
          </a:prstGeom>
        </p:spPr>
      </p:pic>
      <p:pic>
        <p:nvPicPr>
          <p:cNvPr id="45" name="Image 44">
            <a:hlinkClick r:id="rId9"/>
          </p:cNvPr>
          <p:cNvPicPr>
            <a:picLocks noChangeAspect="1"/>
          </p:cNvPicPr>
          <p:nvPr/>
        </p:nvPicPr>
        <p:blipFill>
          <a:blip r:embed="rId10"/>
          <a:stretch>
            <a:fillRect/>
          </a:stretch>
        </p:blipFill>
        <p:spPr>
          <a:xfrm>
            <a:off x="7402715" y="2076329"/>
            <a:ext cx="1103723" cy="1103723"/>
          </a:xfrm>
          <a:prstGeom prst="rect">
            <a:avLst/>
          </a:prstGeom>
        </p:spPr>
      </p:pic>
      <p:pic>
        <p:nvPicPr>
          <p:cNvPr id="46" name="Image 45">
            <a:hlinkClick r:id="rId11"/>
          </p:cNvPr>
          <p:cNvPicPr>
            <a:picLocks noChangeAspect="1"/>
          </p:cNvPicPr>
          <p:nvPr/>
        </p:nvPicPr>
        <p:blipFill>
          <a:blip r:embed="rId12"/>
          <a:stretch>
            <a:fillRect/>
          </a:stretch>
        </p:blipFill>
        <p:spPr>
          <a:xfrm>
            <a:off x="5835129" y="2275241"/>
            <a:ext cx="1436531" cy="631395"/>
          </a:xfrm>
          <a:prstGeom prst="rect">
            <a:avLst/>
          </a:prstGeom>
        </p:spPr>
      </p:pic>
    </p:spTree>
    <p:extLst>
      <p:ext uri="{BB962C8B-B14F-4D97-AF65-F5344CB8AC3E}">
        <p14:creationId xmlns:p14="http://schemas.microsoft.com/office/powerpoint/2010/main" val="2635142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1"/>
          </p:nvPr>
        </p:nvSpPr>
        <p:spPr>
          <a:xfrm>
            <a:off x="427874" y="289018"/>
            <a:ext cx="9340599" cy="740231"/>
          </a:xfrm>
        </p:spPr>
        <p:txBody>
          <a:bodyPr/>
          <a:lstStyle/>
          <a:p>
            <a:r>
              <a:rPr lang="fr-FR" dirty="0"/>
              <a:t>Autres acteurs</a:t>
            </a:r>
          </a:p>
        </p:txBody>
      </p:sp>
      <p:sp>
        <p:nvSpPr>
          <p:cNvPr id="18" name="Rectangle 17"/>
          <p:cNvSpPr/>
          <p:nvPr/>
        </p:nvSpPr>
        <p:spPr>
          <a:xfrm>
            <a:off x="391126" y="583027"/>
            <a:ext cx="10568711" cy="2308324"/>
          </a:xfrm>
          <a:prstGeom prst="rect">
            <a:avLst/>
          </a:prstGeom>
        </p:spPr>
        <p:txBody>
          <a:bodyPr wrap="square">
            <a:spAutoFit/>
          </a:bodyPr>
          <a:lstStyle/>
          <a:p>
            <a:endParaRPr lang="fr-FR" dirty="0">
              <a:solidFill>
                <a:schemeClr val="accent3"/>
              </a:solidFill>
              <a:latin typeface="Calibri" panose="020F0502020204030204" pitchFamily="34" charset="0"/>
              <a:cs typeface="Calibri" panose="020F0502020204030204" pitchFamily="34" charset="0"/>
            </a:endParaRPr>
          </a:p>
          <a:p>
            <a:pPr marL="457189" indent="-457189">
              <a:buFont typeface="Wingdings" panose="05000000000000000000" pitchFamily="2" charset="2"/>
              <a:buChar char="v"/>
            </a:pPr>
            <a:r>
              <a:rPr lang="fr-FR" sz="2800" dirty="0">
                <a:solidFill>
                  <a:schemeClr val="accent3"/>
                </a:solidFill>
                <a:latin typeface="Calibri" panose="020F0502020204030204" pitchFamily="34" charset="0"/>
                <a:cs typeface="Calibri" panose="020F0502020204030204" pitchFamily="34" charset="0"/>
              </a:rPr>
              <a:t>Le Secteur du Travail Protégé et Adapté (STPA) </a:t>
            </a:r>
          </a:p>
          <a:p>
            <a:endParaRPr lang="fr-FR" sz="1400" b="1" dirty="0">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     Les ESAT et les Entreprises Adaptées peuvent constituer un vecteur de recrutement.</a:t>
            </a: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dirty="0">
              <a:latin typeface="Calibri" panose="020F0502020204030204" pitchFamily="34" charset="0"/>
              <a:cs typeface="Calibri" panose="020F0502020204030204" pitchFamily="34" charset="0"/>
            </a:endParaRPr>
          </a:p>
        </p:txBody>
      </p:sp>
      <p:cxnSp>
        <p:nvCxnSpPr>
          <p:cNvPr id="36" name="Connecteur droit 35">
            <a:extLst>
              <a:ext uri="{FF2B5EF4-FFF2-40B4-BE49-F238E27FC236}">
                <a16:creationId xmlns:a16="http://schemas.microsoft.com/office/drawing/2014/main" id="{8BF2B802-0A81-644C-991C-34CD6A7EA32A}"/>
              </a:ext>
            </a:extLst>
          </p:cNvPr>
          <p:cNvCxnSpPr/>
          <p:nvPr/>
        </p:nvCxnSpPr>
        <p:spPr>
          <a:xfrm>
            <a:off x="427873"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5"/>
          <p:cNvSpPr>
            <a:spLocks noChangeArrowheads="1"/>
          </p:cNvSpPr>
          <p:nvPr/>
        </p:nvSpPr>
        <p:spPr bwMode="auto">
          <a:xfrm>
            <a:off x="391125" y="16756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5134" name="Imag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1477" y="3066406"/>
            <a:ext cx="2289731" cy="95823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6"/>
          <p:cNvSpPr>
            <a:spLocks noChangeArrowheads="1"/>
          </p:cNvSpPr>
          <p:nvPr/>
        </p:nvSpPr>
        <p:spPr bwMode="auto">
          <a:xfrm>
            <a:off x="391125" y="2033055"/>
            <a:ext cx="9377347" cy="490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46" indent="-171446" algn="just" defTabSz="914377">
              <a:buFont typeface="Wingdings" panose="05000000000000000000" pitchFamily="2" charset="2"/>
              <a:buChar char="F"/>
            </a:pPr>
            <a:r>
              <a:rPr lang="fr-FR" altLang="fr-FR" sz="1400" b="1" dirty="0">
                <a:latin typeface="Calibri" panose="020F0502020204030204" pitchFamily="34" charset="0"/>
                <a:ea typeface="Calibri" panose="020F0502020204030204" pitchFamily="34" charset="0"/>
                <a:cs typeface="Calibri" panose="020F0502020204030204" pitchFamily="34" charset="0"/>
              </a:rPr>
              <a:t> </a:t>
            </a:r>
            <a:r>
              <a:rPr lang="fr-FR" altLang="fr-FR" sz="1600" b="1" dirty="0">
                <a:latin typeface="Calibri" panose="020F0502020204030204" pitchFamily="34" charset="0"/>
                <a:ea typeface="Calibri" panose="020F0502020204030204" pitchFamily="34" charset="0"/>
                <a:cs typeface="Calibri" panose="020F0502020204030204" pitchFamily="34" charset="0"/>
              </a:rPr>
              <a:t>Le marché de l’inclusion : </a:t>
            </a:r>
            <a:r>
              <a:rPr lang="fr-FR" altLang="fr-FR" sz="1400" dirty="0">
                <a:latin typeface="Calibri" panose="020F0502020204030204" pitchFamily="34" charset="0"/>
                <a:ea typeface="Calibri" panose="020F0502020204030204" pitchFamily="34" charset="0"/>
                <a:cs typeface="Calibri" panose="020F0502020204030204" pitchFamily="34" charset="0"/>
              </a:rPr>
              <a:t>outil gouvernemental pour favoriser les achats inclusifs des entreprises privées et publiques auprès des ESAT.</a:t>
            </a:r>
          </a:p>
          <a:p>
            <a:pPr marL="171446" indent="-171446" algn="just" defTabSz="914377">
              <a:buFont typeface="Wingdings" panose="05000000000000000000" pitchFamily="2" charset="2"/>
              <a:buChar char="F"/>
            </a:pPr>
            <a:endParaRPr lang="fr-FR" altLang="fr-FR" sz="1400" dirty="0"/>
          </a:p>
          <a:p>
            <a:pPr lvl="1" algn="just"/>
            <a:r>
              <a:rPr lang="fr-FR" altLang="fr-FR" sz="1400" dirty="0">
                <a:latin typeface="Calibri" panose="020F0502020204030204" pitchFamily="34" charset="0"/>
                <a:ea typeface="Times New Roman" panose="02020603050405020304" pitchFamily="18" charset="0"/>
                <a:cs typeface="Calibri" panose="020F0502020204030204" pitchFamily="34" charset="0"/>
              </a:rPr>
              <a:t>Le marché de l’inclusion est un service public, qui vise à aider les acheteurs publics et privés à acheter plus facilement auprès de structures qui luttent activement contre l’exclusion sociale.</a:t>
            </a:r>
          </a:p>
          <a:p>
            <a:pPr lvl="1" algn="just"/>
            <a:endParaRPr lang="fr-FR" altLang="fr-FR" sz="1400" dirty="0">
              <a:latin typeface="Calibri" panose="020F0502020204030204" pitchFamily="34" charset="0"/>
              <a:ea typeface="Times New Roman" panose="02020603050405020304" pitchFamily="18" charset="0"/>
              <a:cs typeface="Calibri" panose="020F0502020204030204" pitchFamily="34" charset="0"/>
            </a:endParaRPr>
          </a:p>
          <a:p>
            <a:pPr lvl="1" algn="just"/>
            <a:r>
              <a:rPr lang="fr-FR" altLang="fr-FR" sz="1400" dirty="0">
                <a:latin typeface="Calibri" panose="020F0502020204030204" pitchFamily="34" charset="0"/>
                <a:ea typeface="Times New Roman" panose="02020603050405020304" pitchFamily="18" charset="0"/>
                <a:cs typeface="Calibri" panose="020F0502020204030204" pitchFamily="34" charset="0"/>
              </a:rPr>
              <a:t>Cette place de marché met en relation :</a:t>
            </a:r>
          </a:p>
          <a:p>
            <a:pPr lvl="1" algn="just"/>
            <a:endParaRPr lang="fr-FR" altLang="fr-FR" sz="1400" dirty="0"/>
          </a:p>
          <a:p>
            <a:pPr lvl="2" algn="just">
              <a:buClr>
                <a:schemeClr val="accent3"/>
              </a:buClr>
              <a:buFontTx/>
              <a:buChar char="•"/>
            </a:pPr>
            <a:r>
              <a:rPr lang="fr-FR" altLang="fr-FR" sz="1400" dirty="0">
                <a:latin typeface="Calibri" panose="020F0502020204030204" pitchFamily="34" charset="0"/>
                <a:ea typeface="Times New Roman" panose="02020603050405020304" pitchFamily="18" charset="0"/>
                <a:cs typeface="Calibri" panose="020F0502020204030204" pitchFamily="34" charset="0"/>
              </a:rPr>
              <a:t> l’offre des entreprises sociales inclusives : des structures d’insertion par l’activité économique (SIAE) et du secteur du Travail Protégé et Adapté (STPA) ;</a:t>
            </a:r>
          </a:p>
          <a:p>
            <a:pPr lvl="2" algn="just">
              <a:buClr>
                <a:schemeClr val="accent3"/>
              </a:buClr>
              <a:buFontTx/>
              <a:buChar char="•"/>
            </a:pPr>
            <a:endParaRPr lang="fr-FR" altLang="fr-FR" sz="1400" dirty="0"/>
          </a:p>
          <a:p>
            <a:pPr lvl="2" algn="just">
              <a:buClr>
                <a:schemeClr val="accent3"/>
              </a:buClr>
              <a:buFontTx/>
              <a:buChar char="•"/>
            </a:pPr>
            <a:r>
              <a:rPr lang="fr-FR" altLang="fr-FR" sz="1400" dirty="0">
                <a:latin typeface="Calibri" panose="020F0502020204030204" pitchFamily="34" charset="0"/>
                <a:ea typeface="Times New Roman" panose="02020603050405020304" pitchFamily="18" charset="0"/>
                <a:cs typeface="Calibri" panose="020F0502020204030204" pitchFamily="34" charset="0"/>
              </a:rPr>
              <a:t> la demande des structures réalisant des achats responsables dans un cadre professionnel (publiques, privées, associatives, de grande ou petite taille).</a:t>
            </a:r>
          </a:p>
          <a:p>
            <a:pPr lvl="2" algn="just">
              <a:buClr>
                <a:schemeClr val="accent3"/>
              </a:buClr>
              <a:buFontTx/>
              <a:buChar char="•"/>
            </a:pPr>
            <a:endParaRPr lang="fr-FR" altLang="fr-FR" sz="1400" dirty="0"/>
          </a:p>
          <a:p>
            <a:pPr lvl="2" algn="just">
              <a:buClr>
                <a:schemeClr val="accent3"/>
              </a:buClr>
              <a:buFontTx/>
              <a:buChar char="•"/>
            </a:pPr>
            <a:endParaRPr lang="fr-FR" altLang="fr-FR" sz="1400" dirty="0"/>
          </a:p>
          <a:p>
            <a:pPr lvl="1" algn="just"/>
            <a:r>
              <a:rPr lang="fr-FR" altLang="fr-FR" sz="1400" dirty="0">
                <a:latin typeface="Calibri" panose="020F0502020204030204" pitchFamily="34" charset="0"/>
                <a:ea typeface="Times New Roman" panose="02020603050405020304" pitchFamily="18" charset="0"/>
                <a:cs typeface="Calibri" panose="020F0502020204030204" pitchFamily="34" charset="0"/>
              </a:rPr>
              <a:t>Le marché de l’inclusion recense les prestataires</a:t>
            </a:r>
            <a:r>
              <a:rPr lang="fr-FR" altLang="fr-FR" sz="1400" b="1" dirty="0">
                <a:latin typeface="Calibri" panose="020F0502020204030204" pitchFamily="34" charset="0"/>
                <a:ea typeface="Times New Roman" panose="02020603050405020304" pitchFamily="18" charset="0"/>
                <a:cs typeface="Calibri" panose="020F0502020204030204" pitchFamily="34" charset="0"/>
              </a:rPr>
              <a:t> </a:t>
            </a:r>
            <a:r>
              <a:rPr lang="fr-FR" altLang="fr-FR" sz="1400" dirty="0">
                <a:latin typeface="Calibri" panose="020F0502020204030204" pitchFamily="34" charset="0"/>
                <a:ea typeface="Times New Roman" panose="02020603050405020304" pitchFamily="18" charset="0"/>
                <a:cs typeface="Calibri" panose="020F0502020204030204" pitchFamily="34" charset="0"/>
              </a:rPr>
              <a:t>avec le concours</a:t>
            </a:r>
            <a:r>
              <a:rPr lang="fr-FR" altLang="fr-FR" sz="1400" b="1" dirty="0">
                <a:latin typeface="Calibri" panose="020F0502020204030204" pitchFamily="34" charset="0"/>
                <a:ea typeface="Times New Roman" panose="02020603050405020304" pitchFamily="18" charset="0"/>
                <a:cs typeface="Calibri" panose="020F0502020204030204" pitchFamily="34" charset="0"/>
              </a:rPr>
              <a:t> </a:t>
            </a:r>
            <a:r>
              <a:rPr lang="fr-FR" altLang="fr-FR" sz="1400" dirty="0">
                <a:latin typeface="Calibri" panose="020F0502020204030204" pitchFamily="34" charset="0"/>
                <a:ea typeface="Times New Roman" panose="02020603050405020304" pitchFamily="18" charset="0"/>
                <a:cs typeface="Calibri" panose="020F0502020204030204" pitchFamily="34" charset="0"/>
              </a:rPr>
              <a:t>du </a:t>
            </a:r>
            <a:r>
              <a:rPr lang="fr-FR" altLang="fr-FR" sz="1400" b="1" dirty="0">
                <a:latin typeface="Calibri" panose="020F0502020204030204" pitchFamily="34" charset="0"/>
                <a:ea typeface="Times New Roman" panose="02020603050405020304" pitchFamily="18" charset="0"/>
                <a:cs typeface="Calibri" panose="020F0502020204030204" pitchFamily="34" charset="0"/>
              </a:rPr>
              <a:t>Réseau GESAT </a:t>
            </a:r>
            <a:r>
              <a:rPr lang="fr-FR" altLang="fr-FR" sz="1400" dirty="0">
                <a:latin typeface="Calibri" panose="020F0502020204030204" pitchFamily="34" charset="0"/>
                <a:ea typeface="Times New Roman" panose="02020603050405020304" pitchFamily="18" charset="0"/>
                <a:cs typeface="Calibri" panose="020F0502020204030204" pitchFamily="34" charset="0"/>
              </a:rPr>
              <a:t>et de</a:t>
            </a:r>
            <a:r>
              <a:rPr lang="fr-FR" altLang="fr-FR" sz="1400" b="1" dirty="0">
                <a:latin typeface="Calibri" panose="020F0502020204030204" pitchFamily="34" charset="0"/>
                <a:ea typeface="Times New Roman" panose="02020603050405020304" pitchFamily="18" charset="0"/>
                <a:cs typeface="Calibri" panose="020F0502020204030204" pitchFamily="34" charset="0"/>
              </a:rPr>
              <a:t> HANDECO. </a:t>
            </a:r>
          </a:p>
          <a:p>
            <a:pPr marL="171446" indent="-171446">
              <a:buFont typeface="Wingdings" panose="05000000000000000000" pitchFamily="2" charset="2"/>
              <a:buChar char="F"/>
            </a:pPr>
            <a:endParaRPr lang="fr-FR" altLang="fr-FR" sz="1400" b="1" dirty="0">
              <a:latin typeface="Calibri" panose="020F0502020204030204" pitchFamily="34" charset="0"/>
              <a:ea typeface="Calibri" panose="020F0502020204030204" pitchFamily="34" charset="0"/>
              <a:cs typeface="Calibri" panose="020F0502020204030204" pitchFamily="34" charset="0"/>
            </a:endParaRPr>
          </a:p>
          <a:p>
            <a:endParaRPr lang="fr-FR" altLang="fr-FR" sz="1100" b="1" dirty="0">
              <a:latin typeface="Calibri" panose="020F0502020204030204" pitchFamily="34" charset="0"/>
              <a:cs typeface="Calibri" panose="020F0502020204030204" pitchFamily="34" charset="0"/>
            </a:endParaRPr>
          </a:p>
          <a:p>
            <a:pPr defTabSz="914377"/>
            <a:endParaRPr lang="fr-FR" altLang="fr-FR" sz="1100" b="1" dirty="0">
              <a:latin typeface="Calibri" panose="020F0502020204030204" pitchFamily="34" charset="0"/>
              <a:cs typeface="Calibri" panose="020F0502020204030204" pitchFamily="34" charset="0"/>
            </a:endParaRPr>
          </a:p>
          <a:p>
            <a:pPr defTabSz="914377"/>
            <a:endParaRPr lang="fr-FR" altLang="fr-FR" sz="1100" b="1" dirty="0">
              <a:latin typeface="Calibri" panose="020F0502020204030204" pitchFamily="34" charset="0"/>
              <a:cs typeface="Calibri" panose="020F0502020204030204" pitchFamily="34" charset="0"/>
            </a:endParaRPr>
          </a:p>
          <a:p>
            <a:pPr defTabSz="914377"/>
            <a:endParaRPr lang="fr-FR" altLang="fr-FR" sz="1100" b="1" dirty="0">
              <a:latin typeface="Calibri" panose="020F0502020204030204" pitchFamily="34" charset="0"/>
              <a:cs typeface="Calibri" panose="020F0502020204030204" pitchFamily="34" charset="0"/>
            </a:endParaRPr>
          </a:p>
          <a:p>
            <a:pPr defTabSz="914377"/>
            <a:endParaRPr lang="fr-FR" altLang="fr-FR" sz="1100" b="1" dirty="0">
              <a:latin typeface="Calibri" panose="020F0502020204030204" pitchFamily="34" charset="0"/>
              <a:cs typeface="Calibri" panose="020F0502020204030204" pitchFamily="34" charset="0"/>
            </a:endParaRPr>
          </a:p>
          <a:p>
            <a:pPr defTabSz="914377"/>
            <a:endParaRPr lang="fr-FR" altLang="fr-FR" dirty="0"/>
          </a:p>
        </p:txBody>
      </p:sp>
    </p:spTree>
    <p:extLst>
      <p:ext uri="{BB962C8B-B14F-4D97-AF65-F5344CB8AC3E}">
        <p14:creationId xmlns:p14="http://schemas.microsoft.com/office/powerpoint/2010/main" val="2498459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1"/>
          </p:nvPr>
        </p:nvSpPr>
        <p:spPr>
          <a:xfrm>
            <a:off x="427874" y="289018"/>
            <a:ext cx="9340599" cy="740231"/>
          </a:xfrm>
        </p:spPr>
        <p:txBody>
          <a:bodyPr/>
          <a:lstStyle/>
          <a:p>
            <a:r>
              <a:rPr lang="fr-FR" dirty="0"/>
              <a:t>Autres acteurs</a:t>
            </a:r>
          </a:p>
        </p:txBody>
      </p:sp>
      <p:sp>
        <p:nvSpPr>
          <p:cNvPr id="18" name="Rectangle 17"/>
          <p:cNvSpPr/>
          <p:nvPr/>
        </p:nvSpPr>
        <p:spPr>
          <a:xfrm>
            <a:off x="391126" y="583028"/>
            <a:ext cx="10568711" cy="2523768"/>
          </a:xfrm>
          <a:prstGeom prst="rect">
            <a:avLst/>
          </a:prstGeom>
        </p:spPr>
        <p:txBody>
          <a:bodyPr wrap="square">
            <a:spAutoFit/>
          </a:bodyPr>
          <a:lstStyle/>
          <a:p>
            <a:endParaRPr lang="fr-FR" dirty="0">
              <a:solidFill>
                <a:schemeClr val="accent3"/>
              </a:solidFill>
              <a:latin typeface="Calibri" panose="020F0502020204030204" pitchFamily="34" charset="0"/>
              <a:cs typeface="Calibri" panose="020F0502020204030204" pitchFamily="34" charset="0"/>
            </a:endParaRPr>
          </a:p>
          <a:p>
            <a:pPr marL="457189" indent="-457189">
              <a:buFont typeface="Wingdings" panose="05000000000000000000" pitchFamily="2" charset="2"/>
              <a:buChar char="v"/>
            </a:pPr>
            <a:r>
              <a:rPr lang="fr-FR" sz="2800" dirty="0">
                <a:solidFill>
                  <a:schemeClr val="accent3"/>
                </a:solidFill>
                <a:latin typeface="Calibri" panose="020F0502020204030204" pitchFamily="34" charset="0"/>
                <a:cs typeface="Calibri" panose="020F0502020204030204" pitchFamily="34" charset="0"/>
              </a:rPr>
              <a:t>Le Secteur du Travail Protégé et Adapté (STPA) </a:t>
            </a:r>
          </a:p>
          <a:p>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dirty="0">
              <a:latin typeface="Calibri" panose="020F0502020204030204" pitchFamily="34" charset="0"/>
              <a:cs typeface="Calibri" panose="020F0502020204030204" pitchFamily="34" charset="0"/>
            </a:endParaRPr>
          </a:p>
        </p:txBody>
      </p:sp>
      <p:cxnSp>
        <p:nvCxnSpPr>
          <p:cNvPr id="36" name="Connecteur droit 35">
            <a:extLst>
              <a:ext uri="{FF2B5EF4-FFF2-40B4-BE49-F238E27FC236}">
                <a16:creationId xmlns:a16="http://schemas.microsoft.com/office/drawing/2014/main" id="{8BF2B802-0A81-644C-991C-34CD6A7EA32A}"/>
              </a:ext>
            </a:extLst>
          </p:cNvPr>
          <p:cNvCxnSpPr/>
          <p:nvPr/>
        </p:nvCxnSpPr>
        <p:spPr>
          <a:xfrm>
            <a:off x="427873"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5"/>
          <p:cNvSpPr>
            <a:spLocks noChangeArrowheads="1"/>
          </p:cNvSpPr>
          <p:nvPr/>
        </p:nvSpPr>
        <p:spPr bwMode="auto">
          <a:xfrm>
            <a:off x="391125" y="16756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4" name="Rectangle 16"/>
          <p:cNvSpPr>
            <a:spLocks noChangeArrowheads="1"/>
          </p:cNvSpPr>
          <p:nvPr/>
        </p:nvSpPr>
        <p:spPr bwMode="auto">
          <a:xfrm>
            <a:off x="427873" y="1569135"/>
            <a:ext cx="9377347"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46" indent="-171446">
              <a:buFont typeface="Wingdings" panose="05000000000000000000" pitchFamily="2" charset="2"/>
              <a:buChar char="F"/>
            </a:pPr>
            <a:endParaRPr lang="fr-FR" altLang="fr-FR" sz="1400" b="1" dirty="0">
              <a:latin typeface="Calibri" panose="020F0502020204030204" pitchFamily="34" charset="0"/>
              <a:ea typeface="Calibri" panose="020F0502020204030204" pitchFamily="34" charset="0"/>
              <a:cs typeface="Calibri" panose="020F0502020204030204" pitchFamily="34" charset="0"/>
            </a:endParaRPr>
          </a:p>
          <a:p>
            <a:pPr marL="171446" indent="-171446">
              <a:buFont typeface="Wingdings" panose="05000000000000000000" pitchFamily="2" charset="2"/>
              <a:buChar char="F"/>
            </a:pPr>
            <a:r>
              <a:rPr lang="fr-FR" sz="1600" b="1" dirty="0">
                <a:latin typeface="Calibri" panose="020F0502020204030204" pitchFamily="34" charset="0"/>
                <a:ea typeface="Calibri" panose="020F0502020204030204" pitchFamily="34" charset="0"/>
                <a:cs typeface="Calibri" panose="020F0502020204030204" pitchFamily="34" charset="0"/>
              </a:rPr>
              <a:t> Handeco : </a:t>
            </a:r>
            <a:r>
              <a:rPr lang="fr-FR" sz="1400" dirty="0">
                <a:latin typeface="Calibri" panose="020F0502020204030204" pitchFamily="34" charset="0"/>
                <a:ea typeface="Calibri" panose="020F0502020204030204" pitchFamily="34" charset="0"/>
                <a:cs typeface="Calibri" panose="020F0502020204030204" pitchFamily="34" charset="0"/>
              </a:rPr>
              <a:t>annuaire national des EA et ESAT </a:t>
            </a:r>
            <a:endParaRPr lang="fr-FR" sz="1400" b="1" dirty="0">
              <a:latin typeface="Calibri" panose="020F0502020204030204" pitchFamily="34" charset="0"/>
              <a:ea typeface="Calibri" panose="020F0502020204030204" pitchFamily="34" charset="0"/>
              <a:cs typeface="Calibri" panose="020F0502020204030204" pitchFamily="34" charset="0"/>
            </a:endParaRPr>
          </a:p>
          <a:p>
            <a:pPr marL="171446" indent="-171446">
              <a:buFont typeface="Wingdings" panose="05000000000000000000" pitchFamily="2" charset="2"/>
              <a:buChar char="F"/>
            </a:pPr>
            <a:endParaRPr lang="fr-FR" sz="1400" b="1" dirty="0">
              <a:latin typeface="Calibri" panose="020F0502020204030204" pitchFamily="34" charset="0"/>
              <a:ea typeface="Calibri" panose="020F0502020204030204" pitchFamily="34" charset="0"/>
              <a:cs typeface="Calibri" panose="020F0502020204030204" pitchFamily="34" charset="0"/>
            </a:endParaRPr>
          </a:p>
          <a:p>
            <a:pPr marL="171446" indent="-171446">
              <a:buFont typeface="Wingdings" panose="05000000000000000000" pitchFamily="2" charset="2"/>
              <a:buChar char="F"/>
            </a:pPr>
            <a:endParaRPr lang="fr-FR" sz="1400" b="1" dirty="0">
              <a:latin typeface="Calibri" panose="020F0502020204030204" pitchFamily="34" charset="0"/>
              <a:ea typeface="Calibri" panose="020F0502020204030204" pitchFamily="34" charset="0"/>
              <a:cs typeface="Calibri" panose="020F0502020204030204" pitchFamily="34" charset="0"/>
            </a:endParaRPr>
          </a:p>
          <a:p>
            <a:pPr marL="171446" indent="-171446">
              <a:buFont typeface="Wingdings" panose="05000000000000000000" pitchFamily="2" charset="2"/>
              <a:buChar char="F"/>
            </a:pPr>
            <a:endParaRPr lang="fr-FR" sz="1400" b="1" dirty="0">
              <a:latin typeface="Calibri" panose="020F0502020204030204" pitchFamily="34" charset="0"/>
              <a:ea typeface="Calibri" panose="020F0502020204030204" pitchFamily="34" charset="0"/>
              <a:cs typeface="Calibri" panose="020F0502020204030204" pitchFamily="34" charset="0"/>
            </a:endParaRPr>
          </a:p>
          <a:p>
            <a:pPr marL="171446" indent="-171446">
              <a:buFont typeface="Wingdings" panose="05000000000000000000" pitchFamily="2" charset="2"/>
              <a:buChar char="F"/>
            </a:pPr>
            <a:endParaRPr lang="fr-FR" sz="1400" b="1" dirty="0">
              <a:latin typeface="Calibri" panose="020F0502020204030204" pitchFamily="34" charset="0"/>
              <a:ea typeface="Calibri" panose="020F0502020204030204" pitchFamily="34" charset="0"/>
              <a:cs typeface="Calibri" panose="020F0502020204030204" pitchFamily="34" charset="0"/>
            </a:endParaRPr>
          </a:p>
          <a:p>
            <a:pPr marL="171446" indent="-171446">
              <a:buFont typeface="Wingdings" panose="05000000000000000000" pitchFamily="2" charset="2"/>
              <a:buChar char="F"/>
            </a:pPr>
            <a:endParaRPr lang="fr-FR" sz="1400" b="1" dirty="0">
              <a:latin typeface="Calibri" panose="020F0502020204030204" pitchFamily="34" charset="0"/>
              <a:ea typeface="Calibri" panose="020F0502020204030204" pitchFamily="34" charset="0"/>
              <a:cs typeface="Calibri" panose="020F0502020204030204" pitchFamily="34" charset="0"/>
            </a:endParaRPr>
          </a:p>
          <a:p>
            <a:pPr marL="171446" indent="-171446">
              <a:buFont typeface="Wingdings" panose="05000000000000000000" pitchFamily="2" charset="2"/>
              <a:buChar char="F"/>
            </a:pPr>
            <a:r>
              <a:rPr lang="fr-FR" sz="1400" b="1" dirty="0">
                <a:latin typeface="Calibri" panose="020F0502020204030204" pitchFamily="34" charset="0"/>
                <a:ea typeface="Calibri" panose="020F0502020204030204" pitchFamily="34" charset="0"/>
                <a:cs typeface="Calibri" panose="020F0502020204030204" pitchFamily="34" charset="0"/>
              </a:rPr>
              <a:t> </a:t>
            </a:r>
            <a:r>
              <a:rPr lang="fr-FR" sz="1600" b="1" dirty="0">
                <a:latin typeface="Calibri" panose="020F0502020204030204" pitchFamily="34" charset="0"/>
                <a:ea typeface="Calibri" panose="020F0502020204030204" pitchFamily="34" charset="0"/>
                <a:cs typeface="Calibri" panose="020F0502020204030204" pitchFamily="34" charset="0"/>
              </a:rPr>
              <a:t>Union Nationale des Entreprises Adaptées :</a:t>
            </a:r>
          </a:p>
          <a:p>
            <a:endParaRPr lang="fr-FR" sz="1400" b="1" dirty="0">
              <a:latin typeface="Calibri" panose="020F0502020204030204" pitchFamily="34" charset="0"/>
              <a:ea typeface="Calibri" panose="020F0502020204030204" pitchFamily="34" charset="0"/>
              <a:cs typeface="Calibri" panose="020F0502020204030204" pitchFamily="34" charset="0"/>
            </a:endParaRPr>
          </a:p>
          <a:p>
            <a:endParaRPr lang="fr-FR" sz="1400" b="1" dirty="0">
              <a:latin typeface="Calibri" panose="020F0502020204030204" pitchFamily="34" charset="0"/>
              <a:ea typeface="Calibri" panose="020F0502020204030204" pitchFamily="34" charset="0"/>
              <a:cs typeface="Calibri" panose="020F0502020204030204" pitchFamily="34" charset="0"/>
            </a:endParaRPr>
          </a:p>
          <a:p>
            <a:endParaRPr lang="fr-FR" sz="1400" b="1" dirty="0">
              <a:latin typeface="Calibri" panose="020F0502020204030204" pitchFamily="34" charset="0"/>
              <a:ea typeface="Calibri" panose="020F0502020204030204" pitchFamily="34" charset="0"/>
              <a:cs typeface="Calibri" panose="020F0502020204030204" pitchFamily="34" charset="0"/>
            </a:endParaRPr>
          </a:p>
          <a:p>
            <a:endParaRPr lang="fr-FR" sz="1400" b="1" dirty="0">
              <a:latin typeface="Calibri" panose="020F0502020204030204" pitchFamily="34" charset="0"/>
              <a:ea typeface="Calibri" panose="020F0502020204030204" pitchFamily="34" charset="0"/>
              <a:cs typeface="Calibri" panose="020F0502020204030204" pitchFamily="34" charset="0"/>
            </a:endParaRPr>
          </a:p>
          <a:p>
            <a:endParaRPr lang="fr-FR" sz="1400" b="1" dirty="0">
              <a:latin typeface="Calibri" panose="020F0502020204030204" pitchFamily="34" charset="0"/>
              <a:ea typeface="Calibri" panose="020F0502020204030204" pitchFamily="34" charset="0"/>
              <a:cs typeface="Calibri" panose="020F0502020204030204" pitchFamily="34" charset="0"/>
            </a:endParaRPr>
          </a:p>
          <a:p>
            <a:pPr marL="171446" indent="-171446">
              <a:buFont typeface="Wingdings" panose="05000000000000000000" pitchFamily="2" charset="2"/>
              <a:buChar char="F"/>
            </a:pPr>
            <a:r>
              <a:rPr lang="fr-FR" sz="1400" b="1" dirty="0">
                <a:latin typeface="Calibri" panose="020F0502020204030204" pitchFamily="34" charset="0"/>
                <a:ea typeface="Calibri" panose="020F0502020204030204" pitchFamily="34" charset="0"/>
                <a:cs typeface="Calibri" panose="020F0502020204030204" pitchFamily="34" charset="0"/>
              </a:rPr>
              <a:t> </a:t>
            </a:r>
            <a:r>
              <a:rPr lang="fr-FR" sz="1600" b="1" dirty="0">
                <a:latin typeface="Calibri" panose="020F0502020204030204" pitchFamily="34" charset="0"/>
                <a:ea typeface="Calibri" panose="020F0502020204030204" pitchFamily="34" charset="0"/>
                <a:cs typeface="Calibri" panose="020F0502020204030204" pitchFamily="34" charset="0"/>
              </a:rPr>
              <a:t>Le Réseau GESAT : </a:t>
            </a:r>
          </a:p>
          <a:p>
            <a:pPr marL="171446" indent="-171446">
              <a:buFont typeface="Wingdings" panose="05000000000000000000" pitchFamily="2" charset="2"/>
              <a:buChar char="F"/>
            </a:pPr>
            <a:endParaRPr lang="fr-FR" altLang="fr-FR" sz="1100" b="1" dirty="0">
              <a:latin typeface="Calibri" panose="020F0502020204030204" pitchFamily="34" charset="0"/>
              <a:cs typeface="Calibri" panose="020F0502020204030204" pitchFamily="34" charset="0"/>
            </a:endParaRPr>
          </a:p>
          <a:p>
            <a:pPr defTabSz="914377"/>
            <a:endParaRPr lang="fr-FR" altLang="fr-FR" sz="1100" b="1" dirty="0">
              <a:latin typeface="Calibri" panose="020F0502020204030204" pitchFamily="34" charset="0"/>
              <a:cs typeface="Calibri" panose="020F0502020204030204" pitchFamily="34" charset="0"/>
            </a:endParaRPr>
          </a:p>
          <a:p>
            <a:pPr defTabSz="914377"/>
            <a:endParaRPr lang="fr-FR" altLang="fr-FR" sz="1100" b="1" dirty="0">
              <a:latin typeface="Calibri" panose="020F0502020204030204" pitchFamily="34" charset="0"/>
              <a:cs typeface="Calibri" panose="020F0502020204030204" pitchFamily="34" charset="0"/>
            </a:endParaRPr>
          </a:p>
          <a:p>
            <a:pPr defTabSz="914377"/>
            <a:endParaRPr lang="fr-FR" altLang="fr-FR" sz="1100" b="1" dirty="0">
              <a:latin typeface="Calibri" panose="020F0502020204030204" pitchFamily="34" charset="0"/>
              <a:cs typeface="Calibri" panose="020F0502020204030204" pitchFamily="34" charset="0"/>
            </a:endParaRPr>
          </a:p>
          <a:p>
            <a:pPr defTabSz="914377"/>
            <a:endParaRPr lang="fr-FR" altLang="fr-FR" sz="1100" b="1" dirty="0">
              <a:latin typeface="Calibri" panose="020F0502020204030204" pitchFamily="34" charset="0"/>
              <a:cs typeface="Calibri" panose="020F0502020204030204" pitchFamily="34" charset="0"/>
            </a:endParaRPr>
          </a:p>
          <a:p>
            <a:pPr defTabSz="914377"/>
            <a:endParaRPr lang="fr-FR" altLang="fr-FR" dirty="0"/>
          </a:p>
        </p:txBody>
      </p:sp>
      <p:pic>
        <p:nvPicPr>
          <p:cNvPr id="16" name="Image 15">
            <a:hlinkClick r:id="rId3"/>
          </p:cNvPr>
          <p:cNvPicPr>
            <a:picLocks noChangeAspect="1"/>
          </p:cNvPicPr>
          <p:nvPr/>
        </p:nvPicPr>
        <p:blipFill>
          <a:blip r:embed="rId4"/>
          <a:stretch>
            <a:fillRect/>
          </a:stretch>
        </p:blipFill>
        <p:spPr>
          <a:xfrm>
            <a:off x="2973291" y="3940783"/>
            <a:ext cx="1365391" cy="1365391"/>
          </a:xfrm>
          <a:prstGeom prst="rect">
            <a:avLst/>
          </a:prstGeom>
        </p:spPr>
      </p:pic>
      <p:pic>
        <p:nvPicPr>
          <p:cNvPr id="17" name="Image 16">
            <a:hlinkClick r:id="rId5"/>
          </p:cNvPr>
          <p:cNvPicPr>
            <a:picLocks noChangeAspect="1"/>
          </p:cNvPicPr>
          <p:nvPr/>
        </p:nvPicPr>
        <p:blipFill>
          <a:blip r:embed="rId6"/>
          <a:stretch>
            <a:fillRect/>
          </a:stretch>
        </p:blipFill>
        <p:spPr>
          <a:xfrm>
            <a:off x="4455435" y="3034191"/>
            <a:ext cx="1466455" cy="733229"/>
          </a:xfrm>
          <a:prstGeom prst="rect">
            <a:avLst/>
          </a:prstGeom>
        </p:spPr>
      </p:pic>
      <p:pic>
        <p:nvPicPr>
          <p:cNvPr id="19" name="Image 18">
            <a:hlinkClick r:id="rId7"/>
          </p:cNvPr>
          <p:cNvPicPr>
            <a:picLocks noChangeAspect="1"/>
          </p:cNvPicPr>
          <p:nvPr/>
        </p:nvPicPr>
        <p:blipFill>
          <a:blip r:embed="rId8"/>
          <a:stretch>
            <a:fillRect/>
          </a:stretch>
        </p:blipFill>
        <p:spPr>
          <a:xfrm>
            <a:off x="4396108" y="1796916"/>
            <a:ext cx="2208488" cy="721139"/>
          </a:xfrm>
          <a:prstGeom prst="rect">
            <a:avLst/>
          </a:prstGeom>
        </p:spPr>
      </p:pic>
    </p:spTree>
    <p:extLst>
      <p:ext uri="{BB962C8B-B14F-4D97-AF65-F5344CB8AC3E}">
        <p14:creationId xmlns:p14="http://schemas.microsoft.com/office/powerpoint/2010/main" val="1212169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1"/>
          </p:nvPr>
        </p:nvSpPr>
        <p:spPr>
          <a:xfrm>
            <a:off x="742969" y="264622"/>
            <a:ext cx="8002999" cy="740231"/>
          </a:xfrm>
        </p:spPr>
        <p:txBody>
          <a:bodyPr/>
          <a:lstStyle/>
          <a:p>
            <a:r>
              <a:rPr lang="fr-FR" dirty="0"/>
              <a:t>Autres acteurs</a:t>
            </a:r>
          </a:p>
        </p:txBody>
      </p:sp>
      <p:cxnSp>
        <p:nvCxnSpPr>
          <p:cNvPr id="4" name="Connecteur droit 3">
            <a:extLst>
              <a:ext uri="{FF2B5EF4-FFF2-40B4-BE49-F238E27FC236}">
                <a16:creationId xmlns:a16="http://schemas.microsoft.com/office/drawing/2014/main" id="{8BF2B802-0A81-644C-991C-34CD6A7EA32A}"/>
              </a:ext>
            </a:extLst>
          </p:cNvPr>
          <p:cNvCxnSpPr/>
          <p:nvPr/>
        </p:nvCxnSpPr>
        <p:spPr>
          <a:xfrm>
            <a:off x="839787"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511296" y="828851"/>
            <a:ext cx="10399099" cy="800219"/>
          </a:xfrm>
          <a:prstGeom prst="rect">
            <a:avLst/>
          </a:prstGeom>
          <a:noFill/>
        </p:spPr>
        <p:txBody>
          <a:bodyPr wrap="square" rtlCol="0">
            <a:spAutoFit/>
          </a:bodyPr>
          <a:lstStyle/>
          <a:p>
            <a:endParaRPr lang="fr-FR" dirty="0">
              <a:latin typeface="Calibri" panose="020F0502020204030204" pitchFamily="34" charset="0"/>
              <a:cs typeface="Calibri" panose="020F0502020204030204" pitchFamily="34" charset="0"/>
            </a:endParaRPr>
          </a:p>
          <a:p>
            <a:pPr marL="342891" indent="-342891">
              <a:buFont typeface="Wingdings" panose="05000000000000000000" pitchFamily="2" charset="2"/>
              <a:buChar char="v"/>
            </a:pPr>
            <a:r>
              <a:rPr lang="fr-FR" sz="2800" dirty="0">
                <a:solidFill>
                  <a:schemeClr val="accent3"/>
                </a:solidFill>
                <a:latin typeface="Calibri" panose="020F0502020204030204" pitchFamily="34" charset="0"/>
                <a:ea typeface="+mj-ea"/>
                <a:cs typeface="Calibri" panose="020F0502020204030204" pitchFamily="34" charset="0"/>
              </a:rPr>
              <a:t>Les acteurs de la formation</a:t>
            </a:r>
            <a:endParaRPr lang="fr-FR" dirty="0">
              <a:latin typeface="Calibri" panose="020F0502020204030204" pitchFamily="34" charset="0"/>
              <a:cs typeface="Calibri" panose="020F0502020204030204" pitchFamily="34" charset="0"/>
            </a:endParaRPr>
          </a:p>
        </p:txBody>
      </p:sp>
      <p:sp>
        <p:nvSpPr>
          <p:cNvPr id="2061" name="Rectangle 2060"/>
          <p:cNvSpPr/>
          <p:nvPr/>
        </p:nvSpPr>
        <p:spPr>
          <a:xfrm>
            <a:off x="297282" y="1707973"/>
            <a:ext cx="11589919" cy="2123658"/>
          </a:xfrm>
          <a:prstGeom prst="rect">
            <a:avLst/>
          </a:prstGeom>
        </p:spPr>
        <p:txBody>
          <a:bodyPr wrap="square">
            <a:spAutoFit/>
          </a:bodyPr>
          <a:lstStyle/>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Les centres de formation d’apprentis (CFA) : </a:t>
            </a:r>
          </a:p>
          <a:p>
            <a:pPr marL="285744" indent="-285744">
              <a:buFont typeface="Wingdings" panose="05000000000000000000" pitchFamily="2" charset="2"/>
              <a:buChar char="F"/>
            </a:pPr>
            <a:endParaRPr lang="fr-FR" dirty="0">
              <a:latin typeface="Calibri" panose="020F0502020204030204" pitchFamily="34" charset="0"/>
              <a:cs typeface="Calibri" panose="020F0502020204030204" pitchFamily="34" charset="0"/>
            </a:endParaRPr>
          </a:p>
          <a:p>
            <a:pPr lvl="1"/>
            <a:r>
              <a:rPr lang="fr-FR" sz="1400" b="1" dirty="0">
                <a:latin typeface="Calibri" panose="020F0502020204030204" pitchFamily="34" charset="0"/>
                <a:ea typeface="Avenir Book" charset="0"/>
                <a:cs typeface="Calibri" panose="020F0502020204030204" pitchFamily="34" charset="0"/>
              </a:rPr>
              <a:t>Les CFA ont l’obligation de nommer un référent handicap, dont les missions ont été précisées.</a:t>
            </a:r>
          </a:p>
          <a:p>
            <a:pPr lvl="1"/>
            <a:endParaRPr lang="fr-FR" sz="1400" b="1" dirty="0">
              <a:latin typeface="Calibri" panose="020F0502020204030204" pitchFamily="34" charset="0"/>
              <a:ea typeface="Avenir Book" charset="0"/>
              <a:cs typeface="Calibri" panose="020F0502020204030204" pitchFamily="34" charset="0"/>
            </a:endParaRPr>
          </a:p>
          <a:p>
            <a:pPr lvl="1"/>
            <a:r>
              <a:rPr lang="fr-FR" sz="1400" dirty="0">
                <a:latin typeface="Calibri" panose="020F0502020204030204" pitchFamily="34" charset="0"/>
                <a:ea typeface="Avenir Book" charset="0"/>
                <a:cs typeface="Calibri" panose="020F0502020204030204" pitchFamily="34" charset="0"/>
              </a:rPr>
              <a:t>Il est l’interlocuteur privilégié des apprentis en situation de handicap qui rencontrent des difficultés de formation, d’insertion professionnelle, de transport et de vie au quotidien. Il coordonne les acteurs de l’accompagnement de l’apprenti dans son parcours de formation et vers l’emploi.</a:t>
            </a:r>
          </a:p>
          <a:p>
            <a:endParaRPr lang="fr-FR" sz="1400" dirty="0">
              <a:latin typeface="Calibri" panose="020F0502020204030204" pitchFamily="34" charset="0"/>
              <a:ea typeface="Avenir Book" charset="0"/>
              <a:cs typeface="Calibri" panose="020F0502020204030204" pitchFamily="34" charset="0"/>
            </a:endParaRPr>
          </a:p>
          <a:p>
            <a:endParaRPr lang="fr-FR" sz="1400" dirty="0">
              <a:latin typeface="Calibri" panose="020F0502020204030204" pitchFamily="34" charset="0"/>
              <a:ea typeface="Avenir Book" charset="0"/>
              <a:cs typeface="Calibri" panose="020F0502020204030204" pitchFamily="34" charset="0"/>
            </a:endParaRPr>
          </a:p>
          <a:p>
            <a:pPr lvl="1"/>
            <a:r>
              <a:rPr lang="fr-FR" sz="1400" dirty="0">
                <a:latin typeface="Calibri" panose="020F0502020204030204" pitchFamily="34" charset="0"/>
                <a:ea typeface="Avenir Book" charset="0"/>
                <a:cs typeface="Calibri" panose="020F0502020204030204" pitchFamily="34" charset="0"/>
              </a:rPr>
              <a:t>2 CFAS (CFA spécialisés) en Occitanie : 			 	1 plateforme spécialisée : </a:t>
            </a:r>
          </a:p>
        </p:txBody>
      </p:sp>
      <p:pic>
        <p:nvPicPr>
          <p:cNvPr id="2" name="Image 1">
            <a:hlinkClick r:id="rId3"/>
          </p:cNvPr>
          <p:cNvPicPr>
            <a:picLocks noChangeAspect="1"/>
          </p:cNvPicPr>
          <p:nvPr/>
        </p:nvPicPr>
        <p:blipFill>
          <a:blip r:embed="rId4"/>
          <a:stretch>
            <a:fillRect/>
          </a:stretch>
        </p:blipFill>
        <p:spPr>
          <a:xfrm>
            <a:off x="1588359" y="4030446"/>
            <a:ext cx="1321651" cy="425724"/>
          </a:xfrm>
          <a:prstGeom prst="rect">
            <a:avLst/>
          </a:prstGeom>
        </p:spPr>
      </p:pic>
      <p:pic>
        <p:nvPicPr>
          <p:cNvPr id="6" name="Image 5">
            <a:hlinkClick r:id="rId5"/>
          </p:cNvPr>
          <p:cNvPicPr>
            <a:picLocks noChangeAspect="1"/>
          </p:cNvPicPr>
          <p:nvPr/>
        </p:nvPicPr>
        <p:blipFill>
          <a:blip r:embed="rId6"/>
          <a:stretch>
            <a:fillRect/>
          </a:stretch>
        </p:blipFill>
        <p:spPr>
          <a:xfrm>
            <a:off x="3259615" y="3882589"/>
            <a:ext cx="1340992" cy="707384"/>
          </a:xfrm>
          <a:prstGeom prst="rect">
            <a:avLst/>
          </a:prstGeom>
        </p:spPr>
      </p:pic>
      <p:pic>
        <p:nvPicPr>
          <p:cNvPr id="7" name="Image 6">
            <a:hlinkClick r:id="rId7"/>
          </p:cNvPr>
          <p:cNvPicPr>
            <a:picLocks noChangeAspect="1"/>
          </p:cNvPicPr>
          <p:nvPr/>
        </p:nvPicPr>
        <p:blipFill>
          <a:blip r:embed="rId8"/>
          <a:stretch>
            <a:fillRect/>
          </a:stretch>
        </p:blipFill>
        <p:spPr>
          <a:xfrm>
            <a:off x="8139836" y="3882589"/>
            <a:ext cx="936933" cy="707384"/>
          </a:xfrm>
          <a:prstGeom prst="rect">
            <a:avLst/>
          </a:prstGeom>
        </p:spPr>
      </p:pic>
    </p:spTree>
    <p:extLst>
      <p:ext uri="{BB962C8B-B14F-4D97-AF65-F5344CB8AC3E}">
        <p14:creationId xmlns:p14="http://schemas.microsoft.com/office/powerpoint/2010/main" val="3808488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1"/>
          </p:nvPr>
        </p:nvSpPr>
        <p:spPr>
          <a:xfrm>
            <a:off x="742969" y="264622"/>
            <a:ext cx="8002999" cy="740231"/>
          </a:xfrm>
        </p:spPr>
        <p:txBody>
          <a:bodyPr/>
          <a:lstStyle/>
          <a:p>
            <a:r>
              <a:rPr lang="fr-FR" dirty="0"/>
              <a:t>Autres acteurs</a:t>
            </a:r>
          </a:p>
        </p:txBody>
      </p:sp>
      <p:cxnSp>
        <p:nvCxnSpPr>
          <p:cNvPr id="4" name="Connecteur droit 3">
            <a:extLst>
              <a:ext uri="{FF2B5EF4-FFF2-40B4-BE49-F238E27FC236}">
                <a16:creationId xmlns:a16="http://schemas.microsoft.com/office/drawing/2014/main" id="{8BF2B802-0A81-644C-991C-34CD6A7EA32A}"/>
              </a:ext>
            </a:extLst>
          </p:cNvPr>
          <p:cNvCxnSpPr/>
          <p:nvPr/>
        </p:nvCxnSpPr>
        <p:spPr>
          <a:xfrm>
            <a:off x="839787"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511296" y="828851"/>
            <a:ext cx="10399099" cy="800219"/>
          </a:xfrm>
          <a:prstGeom prst="rect">
            <a:avLst/>
          </a:prstGeom>
          <a:noFill/>
        </p:spPr>
        <p:txBody>
          <a:bodyPr wrap="square" rtlCol="0">
            <a:spAutoFit/>
          </a:bodyPr>
          <a:lstStyle/>
          <a:p>
            <a:endParaRPr lang="fr-FR" dirty="0">
              <a:latin typeface="Calibri" panose="020F0502020204030204" pitchFamily="34" charset="0"/>
              <a:cs typeface="Calibri" panose="020F0502020204030204" pitchFamily="34" charset="0"/>
            </a:endParaRPr>
          </a:p>
          <a:p>
            <a:pPr marL="342891" indent="-342891">
              <a:buFont typeface="Wingdings" panose="05000000000000000000" pitchFamily="2" charset="2"/>
              <a:buChar char="v"/>
            </a:pPr>
            <a:r>
              <a:rPr lang="fr-FR" sz="2800" dirty="0">
                <a:solidFill>
                  <a:schemeClr val="accent3"/>
                </a:solidFill>
                <a:latin typeface="Calibri" panose="020F0502020204030204" pitchFamily="34" charset="0"/>
                <a:ea typeface="+mj-ea"/>
                <a:cs typeface="Calibri" panose="020F0502020204030204" pitchFamily="34" charset="0"/>
              </a:rPr>
              <a:t>Les acteurs de la formation</a:t>
            </a:r>
            <a:endParaRPr lang="fr-FR" dirty="0">
              <a:latin typeface="Calibri" panose="020F0502020204030204" pitchFamily="34" charset="0"/>
              <a:cs typeface="Calibri" panose="020F0502020204030204" pitchFamily="34" charset="0"/>
            </a:endParaRPr>
          </a:p>
        </p:txBody>
      </p:sp>
      <p:sp>
        <p:nvSpPr>
          <p:cNvPr id="21" name="Rectangle 20"/>
          <p:cNvSpPr/>
          <p:nvPr/>
        </p:nvSpPr>
        <p:spPr>
          <a:xfrm>
            <a:off x="6080446" y="4436881"/>
            <a:ext cx="4405087" cy="492443"/>
          </a:xfrm>
          <a:prstGeom prst="rect">
            <a:avLst/>
          </a:prstGeom>
        </p:spPr>
        <p:txBody>
          <a:bodyPr wrap="square">
            <a:spAutoFit/>
          </a:bodyPr>
          <a:lstStyle/>
          <a:p>
            <a:r>
              <a:rPr lang="fr-FR" sz="1400" dirty="0">
                <a:latin typeface="Calibri" panose="020F0502020204030204" pitchFamily="34" charset="0"/>
                <a:cs typeface="Calibri" panose="020F0502020204030204" pitchFamily="34" charset="0"/>
              </a:rPr>
              <a:t>-&gt; Dispositif ciblant les métiers du numérique :</a:t>
            </a:r>
            <a:r>
              <a:rPr lang="fr-FR" sz="1200" dirty="0">
                <a:latin typeface="Calibri" panose="020F0502020204030204" pitchFamily="34" charset="0"/>
                <a:cs typeface="Calibri" panose="020F0502020204030204" pitchFamily="34" charset="0"/>
              </a:rPr>
              <a:t>		</a:t>
            </a:r>
          </a:p>
        </p:txBody>
      </p:sp>
      <p:sp>
        <p:nvSpPr>
          <p:cNvPr id="47" name="Rectangle 46"/>
          <p:cNvSpPr/>
          <p:nvPr/>
        </p:nvSpPr>
        <p:spPr>
          <a:xfrm>
            <a:off x="297282" y="1761761"/>
            <a:ext cx="11589919" cy="2339102"/>
          </a:xfrm>
          <a:prstGeom prst="rect">
            <a:avLst/>
          </a:prstGeom>
        </p:spPr>
        <p:txBody>
          <a:bodyPr wrap="square">
            <a:spAutoFit/>
          </a:bodyPr>
          <a:lstStyle/>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Les organismes de formation (OF) : </a:t>
            </a:r>
          </a:p>
          <a:p>
            <a:pPr marL="285744" indent="-285744">
              <a:buFont typeface="Wingdings" panose="05000000000000000000" pitchFamily="2" charset="2"/>
              <a:buChar char="F"/>
            </a:pPr>
            <a:endParaRPr lang="fr-FR" dirty="0">
              <a:latin typeface="Calibri" panose="020F0502020204030204" pitchFamily="34" charset="0"/>
              <a:cs typeface="Calibri" panose="020F0502020204030204" pitchFamily="34" charset="0"/>
            </a:endParaRPr>
          </a:p>
          <a:p>
            <a:pPr indent="717533"/>
            <a:r>
              <a:rPr lang="fr-FR" sz="1400" u="sng" dirty="0">
                <a:latin typeface="Calibri" panose="020F0502020204030204" pitchFamily="34" charset="0"/>
                <a:ea typeface="Avenir Book" charset="0"/>
                <a:cs typeface="Calibri" panose="020F0502020204030204" pitchFamily="34" charset="0"/>
              </a:rPr>
              <a:t>Labellisation Certif’Région</a:t>
            </a:r>
            <a:r>
              <a:rPr lang="fr-FR" sz="1400" dirty="0">
                <a:latin typeface="Calibri" panose="020F0502020204030204" pitchFamily="34" charset="0"/>
                <a:ea typeface="Avenir Book" charset="0"/>
                <a:cs typeface="Calibri" panose="020F0502020204030204" pitchFamily="34" charset="0"/>
              </a:rPr>
              <a:t> : </a:t>
            </a:r>
            <a:r>
              <a:rPr lang="fr-FR" sz="1400" dirty="0">
                <a:latin typeface="Calibri" panose="020F0502020204030204" pitchFamily="34" charset="0"/>
                <a:cs typeface="Calibri" panose="020F0502020204030204" pitchFamily="34" charset="0"/>
              </a:rPr>
              <a:t>thématique du handicap portée par un </a:t>
            </a:r>
            <a:r>
              <a:rPr lang="fr-FR" sz="1400" b="1" dirty="0">
                <a:latin typeface="Calibri" panose="020F0502020204030204" pitchFamily="34" charset="0"/>
                <a:cs typeface="Calibri" panose="020F0502020204030204" pitchFamily="34" charset="0"/>
              </a:rPr>
              <a:t>référent formé</a:t>
            </a:r>
            <a:r>
              <a:rPr lang="fr-FR" sz="1400" dirty="0">
                <a:latin typeface="Calibri" panose="020F0502020204030204" pitchFamily="34" charset="0"/>
                <a:cs typeface="Calibri" panose="020F0502020204030204" pitchFamily="34" charset="0"/>
              </a:rPr>
              <a:t> et accompagné</a:t>
            </a:r>
          </a:p>
          <a:p>
            <a:pPr indent="717533"/>
            <a:endParaRPr lang="fr-FR" sz="1400" dirty="0">
              <a:latin typeface="Calibri" panose="020F0502020204030204" pitchFamily="34" charset="0"/>
              <a:cs typeface="Calibri" panose="020F0502020204030204" pitchFamily="34" charset="0"/>
            </a:endParaRPr>
          </a:p>
          <a:p>
            <a:pPr indent="717533"/>
            <a:r>
              <a:rPr lang="fr-FR" sz="1400" u="sng" dirty="0">
                <a:latin typeface="Calibri" panose="020F0502020204030204" pitchFamily="34" charset="0"/>
                <a:cs typeface="Calibri" panose="020F0502020204030204" pitchFamily="34" charset="0"/>
              </a:rPr>
              <a:t>Labellisation Qualiopi</a:t>
            </a:r>
            <a:r>
              <a:rPr lang="fr-FR" sz="1400" dirty="0">
                <a:latin typeface="Calibri" panose="020F0502020204030204" pitchFamily="34" charset="0"/>
                <a:cs typeface="Calibri" panose="020F0502020204030204" pitchFamily="34" charset="0"/>
              </a:rPr>
              <a:t> : indicateur handicap et accessibilité</a:t>
            </a:r>
          </a:p>
          <a:p>
            <a:pPr indent="717533"/>
            <a:endParaRPr lang="fr-FR" sz="1400" b="1" dirty="0">
              <a:latin typeface="Calibri" panose="020F0502020204030204" pitchFamily="34" charset="0"/>
              <a:cs typeface="Calibri" panose="020F0502020204030204" pitchFamily="34" charset="0"/>
            </a:endParaRPr>
          </a:p>
          <a:p>
            <a:pPr indent="717533"/>
            <a:endParaRPr lang="fr-FR" sz="1400" b="1" dirty="0">
              <a:latin typeface="Calibri" panose="020F0502020204030204" pitchFamily="34" charset="0"/>
              <a:cs typeface="Calibri" panose="020F0502020204030204" pitchFamily="34" charset="0"/>
            </a:endParaRPr>
          </a:p>
          <a:p>
            <a:pPr indent="717533"/>
            <a:endParaRPr lang="fr-FR" sz="1400" b="1" dirty="0">
              <a:latin typeface="Calibri" panose="020F0502020204030204" pitchFamily="34" charset="0"/>
              <a:cs typeface="Calibri" panose="020F0502020204030204" pitchFamily="34" charset="0"/>
            </a:endParaRPr>
          </a:p>
          <a:p>
            <a:pPr indent="717533"/>
            <a:r>
              <a:rPr lang="fr-FR" sz="1400" u="sng" dirty="0">
                <a:latin typeface="Calibri" panose="020F0502020204030204" pitchFamily="34" charset="0"/>
                <a:cs typeface="Calibri" panose="020F0502020204030204" pitchFamily="34" charset="0"/>
              </a:rPr>
              <a:t>Des parcours de formation spécialisés</a:t>
            </a:r>
            <a:r>
              <a:rPr lang="fr-FR" sz="1400" dirty="0">
                <a:latin typeface="Calibri" panose="020F0502020204030204" pitchFamily="34" charset="0"/>
                <a:cs typeface="Calibri" panose="020F0502020204030204" pitchFamily="34" charset="0"/>
              </a:rPr>
              <a:t> :</a:t>
            </a:r>
          </a:p>
          <a:p>
            <a:endParaRPr lang="fr-FR" sz="1400" dirty="0">
              <a:latin typeface="Calibri" panose="020F0502020204030204" pitchFamily="34" charset="0"/>
              <a:ea typeface="Avenir Book" charset="0"/>
              <a:cs typeface="Calibri" panose="020F0502020204030204" pitchFamily="34" charset="0"/>
            </a:endParaRPr>
          </a:p>
        </p:txBody>
      </p:sp>
      <p:pic>
        <p:nvPicPr>
          <p:cNvPr id="2063" name="Image 2062"/>
          <p:cNvPicPr>
            <a:picLocks noChangeAspect="1"/>
          </p:cNvPicPr>
          <p:nvPr/>
        </p:nvPicPr>
        <p:blipFill>
          <a:blip r:embed="rId3"/>
          <a:stretch>
            <a:fillRect/>
          </a:stretch>
        </p:blipFill>
        <p:spPr>
          <a:xfrm>
            <a:off x="8535515" y="2130090"/>
            <a:ext cx="474968" cy="546367"/>
          </a:xfrm>
          <a:prstGeom prst="rect">
            <a:avLst/>
          </a:prstGeom>
        </p:spPr>
      </p:pic>
      <p:pic>
        <p:nvPicPr>
          <p:cNvPr id="2064" name="Image 2063"/>
          <p:cNvPicPr>
            <a:picLocks noChangeAspect="1"/>
          </p:cNvPicPr>
          <p:nvPr/>
        </p:nvPicPr>
        <p:blipFill>
          <a:blip r:embed="rId4"/>
          <a:stretch>
            <a:fillRect/>
          </a:stretch>
        </p:blipFill>
        <p:spPr>
          <a:xfrm>
            <a:off x="9099880" y="2091910"/>
            <a:ext cx="1117913" cy="597191"/>
          </a:xfrm>
          <a:prstGeom prst="rect">
            <a:avLst/>
          </a:prstGeom>
        </p:spPr>
      </p:pic>
      <p:pic>
        <p:nvPicPr>
          <p:cNvPr id="10" name="Image 9"/>
          <p:cNvPicPr>
            <a:picLocks noChangeAspect="1"/>
          </p:cNvPicPr>
          <p:nvPr/>
        </p:nvPicPr>
        <p:blipFill>
          <a:blip r:embed="rId5"/>
          <a:stretch>
            <a:fillRect/>
          </a:stretch>
        </p:blipFill>
        <p:spPr>
          <a:xfrm>
            <a:off x="3225551" y="4479027"/>
            <a:ext cx="1060907" cy="361924"/>
          </a:xfrm>
          <a:prstGeom prst="rect">
            <a:avLst/>
          </a:prstGeom>
        </p:spPr>
      </p:pic>
      <p:pic>
        <p:nvPicPr>
          <p:cNvPr id="11" name="Image 10"/>
          <p:cNvPicPr>
            <a:picLocks noChangeAspect="1"/>
          </p:cNvPicPr>
          <p:nvPr/>
        </p:nvPicPr>
        <p:blipFill>
          <a:blip r:embed="rId6"/>
          <a:stretch>
            <a:fillRect/>
          </a:stretch>
        </p:blipFill>
        <p:spPr>
          <a:xfrm>
            <a:off x="4463121" y="3954590"/>
            <a:ext cx="1274951" cy="1274951"/>
          </a:xfrm>
          <a:prstGeom prst="rect">
            <a:avLst/>
          </a:prstGeom>
        </p:spPr>
      </p:pic>
      <p:pic>
        <p:nvPicPr>
          <p:cNvPr id="12" name="Image 11">
            <a:hlinkClick r:id="rId7"/>
          </p:cNvPr>
          <p:cNvPicPr>
            <a:picLocks noChangeAspect="1"/>
          </p:cNvPicPr>
          <p:nvPr/>
        </p:nvPicPr>
        <p:blipFill>
          <a:blip r:embed="rId8"/>
          <a:stretch>
            <a:fillRect/>
          </a:stretch>
        </p:blipFill>
        <p:spPr>
          <a:xfrm>
            <a:off x="9676127" y="4436882"/>
            <a:ext cx="1027072" cy="521687"/>
          </a:xfrm>
          <a:prstGeom prst="rect">
            <a:avLst/>
          </a:prstGeom>
        </p:spPr>
      </p:pic>
      <p:pic>
        <p:nvPicPr>
          <p:cNvPr id="2065" name="Image 2064"/>
          <p:cNvPicPr>
            <a:picLocks noChangeAspect="1"/>
          </p:cNvPicPr>
          <p:nvPr/>
        </p:nvPicPr>
        <p:blipFill>
          <a:blip r:embed="rId9"/>
          <a:stretch>
            <a:fillRect/>
          </a:stretch>
        </p:blipFill>
        <p:spPr>
          <a:xfrm>
            <a:off x="3214083" y="3979477"/>
            <a:ext cx="1255920" cy="297031"/>
          </a:xfrm>
          <a:prstGeom prst="rect">
            <a:avLst/>
          </a:prstGeom>
        </p:spPr>
      </p:pic>
    </p:spTree>
    <p:extLst>
      <p:ext uri="{BB962C8B-B14F-4D97-AF65-F5344CB8AC3E}">
        <p14:creationId xmlns:p14="http://schemas.microsoft.com/office/powerpoint/2010/main" val="6884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0FE56C-5BC2-D767-91DD-02C917ADB34F}"/>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46D55DE0-A203-2C66-5695-1A33E9C7252F}"/>
              </a:ext>
            </a:extLst>
          </p:cNvPr>
          <p:cNvSpPr>
            <a:spLocks noGrp="1"/>
          </p:cNvSpPr>
          <p:nvPr>
            <p:ph type="body" sz="quarter" idx="10"/>
          </p:nvPr>
        </p:nvSpPr>
        <p:spPr/>
        <p:txBody>
          <a:bodyPr/>
          <a:lstStyle/>
          <a:p>
            <a:endParaRPr lang="fr-FR"/>
          </a:p>
        </p:txBody>
      </p:sp>
      <p:pic>
        <p:nvPicPr>
          <p:cNvPr id="5" name="Image 4">
            <a:extLst>
              <a:ext uri="{FF2B5EF4-FFF2-40B4-BE49-F238E27FC236}">
                <a16:creationId xmlns:a16="http://schemas.microsoft.com/office/drawing/2014/main" id="{6BF486C2-B9E4-C87A-3B85-0D8CA35C2020}"/>
              </a:ext>
            </a:extLst>
          </p:cNvPr>
          <p:cNvPicPr>
            <a:picLocks noChangeAspect="1"/>
          </p:cNvPicPr>
          <p:nvPr/>
        </p:nvPicPr>
        <p:blipFill rotWithShape="1">
          <a:blip r:embed="rId2"/>
          <a:srcRect l="7587" t="20620" r="5551" b="17209"/>
          <a:stretch/>
        </p:blipFill>
        <p:spPr>
          <a:xfrm>
            <a:off x="925032" y="1414130"/>
            <a:ext cx="10590027" cy="4263656"/>
          </a:xfrm>
          <a:prstGeom prst="rect">
            <a:avLst/>
          </a:prstGeom>
        </p:spPr>
      </p:pic>
    </p:spTree>
    <p:extLst>
      <p:ext uri="{BB962C8B-B14F-4D97-AF65-F5344CB8AC3E}">
        <p14:creationId xmlns:p14="http://schemas.microsoft.com/office/powerpoint/2010/main" val="3671657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1"/>
          </p:nvPr>
        </p:nvSpPr>
        <p:spPr>
          <a:xfrm>
            <a:off x="742969" y="264622"/>
            <a:ext cx="8002999" cy="740231"/>
          </a:xfrm>
        </p:spPr>
        <p:txBody>
          <a:bodyPr/>
          <a:lstStyle/>
          <a:p>
            <a:r>
              <a:rPr lang="fr-FR" dirty="0"/>
              <a:t>Autres acteurs</a:t>
            </a:r>
          </a:p>
        </p:txBody>
      </p:sp>
      <p:cxnSp>
        <p:nvCxnSpPr>
          <p:cNvPr id="4" name="Connecteur droit 3">
            <a:extLst>
              <a:ext uri="{FF2B5EF4-FFF2-40B4-BE49-F238E27FC236}">
                <a16:creationId xmlns:a16="http://schemas.microsoft.com/office/drawing/2014/main" id="{8BF2B802-0A81-644C-991C-34CD6A7EA32A}"/>
              </a:ext>
            </a:extLst>
          </p:cNvPr>
          <p:cNvCxnSpPr/>
          <p:nvPr/>
        </p:nvCxnSpPr>
        <p:spPr>
          <a:xfrm>
            <a:off x="839787"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511296" y="828851"/>
            <a:ext cx="10399099" cy="800219"/>
          </a:xfrm>
          <a:prstGeom prst="rect">
            <a:avLst/>
          </a:prstGeom>
          <a:noFill/>
        </p:spPr>
        <p:txBody>
          <a:bodyPr wrap="square" rtlCol="0">
            <a:spAutoFit/>
          </a:bodyPr>
          <a:lstStyle/>
          <a:p>
            <a:endParaRPr lang="fr-FR" dirty="0">
              <a:latin typeface="Calibri" panose="020F0502020204030204" pitchFamily="34" charset="0"/>
              <a:cs typeface="Calibri" panose="020F0502020204030204" pitchFamily="34" charset="0"/>
            </a:endParaRPr>
          </a:p>
          <a:p>
            <a:pPr marL="342891" indent="-342891">
              <a:buFont typeface="Wingdings" panose="05000000000000000000" pitchFamily="2" charset="2"/>
              <a:buChar char="v"/>
            </a:pPr>
            <a:r>
              <a:rPr lang="fr-FR" sz="2800" dirty="0">
                <a:solidFill>
                  <a:schemeClr val="accent3"/>
                </a:solidFill>
                <a:latin typeface="Calibri" panose="020F0502020204030204" pitchFamily="34" charset="0"/>
                <a:ea typeface="+mj-ea"/>
                <a:cs typeface="Calibri" panose="020F0502020204030204" pitchFamily="34" charset="0"/>
              </a:rPr>
              <a:t>Les acteurs de la formation « spécialisés »</a:t>
            </a:r>
            <a:endParaRPr lang="fr-FR" dirty="0">
              <a:latin typeface="Calibri" panose="020F0502020204030204" pitchFamily="34" charset="0"/>
              <a:cs typeface="Calibri" panose="020F0502020204030204" pitchFamily="34" charset="0"/>
            </a:endParaRPr>
          </a:p>
        </p:txBody>
      </p:sp>
      <p:grpSp>
        <p:nvGrpSpPr>
          <p:cNvPr id="2060" name="Groupe 2059"/>
          <p:cNvGrpSpPr/>
          <p:nvPr/>
        </p:nvGrpSpPr>
        <p:grpSpPr>
          <a:xfrm>
            <a:off x="120339" y="1788462"/>
            <a:ext cx="10790056" cy="4293559"/>
            <a:chOff x="471238" y="1808678"/>
            <a:chExt cx="9649814" cy="4293559"/>
          </a:xfrm>
        </p:grpSpPr>
        <p:grpSp>
          <p:nvGrpSpPr>
            <p:cNvPr id="12" name="Groupe 11"/>
            <p:cNvGrpSpPr/>
            <p:nvPr/>
          </p:nvGrpSpPr>
          <p:grpSpPr>
            <a:xfrm>
              <a:off x="1263900" y="5065283"/>
              <a:ext cx="3566814" cy="1036954"/>
              <a:chOff x="8520098" y="4748744"/>
              <a:chExt cx="3566814" cy="1036954"/>
            </a:xfrm>
          </p:grpSpPr>
          <p:pic>
            <p:nvPicPr>
              <p:cNvPr id="9" name="Image 8">
                <a:hlinkClick r:id="rId3"/>
              </p:cNvPr>
              <p:cNvPicPr>
                <a:picLocks noChangeAspect="1"/>
              </p:cNvPicPr>
              <p:nvPr/>
            </p:nvPicPr>
            <p:blipFill>
              <a:blip r:embed="rId4"/>
              <a:stretch>
                <a:fillRect/>
              </a:stretch>
            </p:blipFill>
            <p:spPr>
              <a:xfrm>
                <a:off x="10927240" y="4748744"/>
                <a:ext cx="1012452" cy="475510"/>
              </a:xfrm>
              <a:prstGeom prst="rect">
                <a:avLst/>
              </a:prstGeom>
            </p:spPr>
          </p:pic>
          <p:sp>
            <p:nvSpPr>
              <p:cNvPr id="10" name="ZoneTexte 9"/>
              <p:cNvSpPr txBox="1"/>
              <p:nvPr/>
            </p:nvSpPr>
            <p:spPr>
              <a:xfrm>
                <a:off x="8520098" y="4978105"/>
                <a:ext cx="2583457" cy="307777"/>
              </a:xfrm>
              <a:prstGeom prst="rect">
                <a:avLst/>
              </a:prstGeom>
              <a:noFill/>
            </p:spPr>
            <p:txBody>
              <a:bodyPr wrap="square" rtlCol="0">
                <a:spAutoFit/>
              </a:bodyPr>
              <a:lstStyle/>
              <a:p>
                <a:r>
                  <a:rPr lang="fr-FR" sz="1400" dirty="0">
                    <a:latin typeface="Calibri" panose="020F0502020204030204" pitchFamily="34" charset="0"/>
                    <a:cs typeface="Calibri" panose="020F0502020204030204" pitchFamily="34" charset="0"/>
                  </a:rPr>
                  <a:t>Pour retrouver la liste des ESPR :</a:t>
                </a:r>
              </a:p>
            </p:txBody>
          </p:sp>
          <p:pic>
            <p:nvPicPr>
              <p:cNvPr id="11" name="Image 10">
                <a:hlinkClick r:id="rId5"/>
              </p:cNvPr>
              <p:cNvPicPr>
                <a:picLocks noChangeAspect="1"/>
              </p:cNvPicPr>
              <p:nvPr/>
            </p:nvPicPr>
            <p:blipFill>
              <a:blip r:embed="rId6"/>
              <a:stretch>
                <a:fillRect/>
              </a:stretch>
            </p:blipFill>
            <p:spPr>
              <a:xfrm>
                <a:off x="10927248" y="5346431"/>
                <a:ext cx="1159664" cy="439267"/>
              </a:xfrm>
              <a:prstGeom prst="rect">
                <a:avLst/>
              </a:prstGeom>
            </p:spPr>
          </p:pic>
        </p:grpSp>
        <p:grpSp>
          <p:nvGrpSpPr>
            <p:cNvPr id="22" name="Groupe 21"/>
            <p:cNvGrpSpPr/>
            <p:nvPr/>
          </p:nvGrpSpPr>
          <p:grpSpPr>
            <a:xfrm>
              <a:off x="5504507" y="2653982"/>
              <a:ext cx="990416" cy="934534"/>
              <a:chOff x="-2288194" y="4421071"/>
              <a:chExt cx="1106427" cy="1132273"/>
            </a:xfrm>
          </p:grpSpPr>
          <p:pic>
            <p:nvPicPr>
              <p:cNvPr id="2052" name="Picture 4" descr="https://www.fagerh.fr/sites/default/files/public/styles/centre_-_logo/public/logoamiohr.jpg?itok=PkSC5y6l">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8194" y="4769428"/>
                <a:ext cx="837807" cy="78391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2235464" y="4421071"/>
                <a:ext cx="1053697" cy="335610"/>
              </a:xfrm>
              <a:prstGeom prst="rect">
                <a:avLst/>
              </a:prstGeom>
            </p:spPr>
            <p:txBody>
              <a:bodyPr wrap="square">
                <a:spAutoFit/>
              </a:bodyPr>
              <a:lstStyle/>
              <a:p>
                <a:r>
                  <a:rPr lang="fr-FR" sz="1200" dirty="0">
                    <a:latin typeface="Calibri" panose="020F0502020204030204" pitchFamily="34" charset="0"/>
                    <a:cs typeface="Calibri" panose="020F0502020204030204" pitchFamily="34" charset="0"/>
                  </a:rPr>
                  <a:t>AMIO (12)</a:t>
                </a:r>
              </a:p>
            </p:txBody>
          </p:sp>
        </p:grpSp>
        <p:sp>
          <p:nvSpPr>
            <p:cNvPr id="26" name="ZoneTexte 25"/>
            <p:cNvSpPr txBox="1"/>
            <p:nvPr/>
          </p:nvSpPr>
          <p:spPr>
            <a:xfrm>
              <a:off x="471238" y="1808678"/>
              <a:ext cx="9649814" cy="954107"/>
            </a:xfrm>
            <a:prstGeom prst="rect">
              <a:avLst/>
            </a:prstGeom>
            <a:noFill/>
          </p:spPr>
          <p:txBody>
            <a:bodyPr wrap="square" rtlCol="0">
              <a:spAutoFit/>
            </a:bodyPr>
            <a:lstStyle/>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Les établissements et service de réadaptation professionnelle (ESRP) :</a:t>
              </a:r>
            </a:p>
            <a:p>
              <a:pPr marL="285744" indent="-285744">
                <a:buFont typeface="Wingdings" panose="05000000000000000000" pitchFamily="2" charset="2"/>
                <a:buChar char="F"/>
              </a:pPr>
              <a:endParaRPr lang="fr-FR" sz="1200" dirty="0">
                <a:latin typeface="Calibri" panose="020F0502020204030204" pitchFamily="34" charset="0"/>
                <a:cs typeface="Calibri" panose="020F0502020204030204" pitchFamily="34" charset="0"/>
              </a:endParaRPr>
            </a:p>
            <a:p>
              <a:pPr lvl="1">
                <a:tabLst>
                  <a:tab pos="10224832" algn="l"/>
                </a:tabLst>
              </a:pPr>
              <a:r>
                <a:rPr lang="fr-FR" sz="1400" dirty="0">
                  <a:latin typeface="Calibri" panose="020F0502020204030204" pitchFamily="34" charset="0"/>
                  <a:cs typeface="Calibri" panose="020F0502020204030204" pitchFamily="34" charset="0"/>
                </a:rPr>
                <a:t>Les ESRP sont des établissements médico-sociaux proposant un accompagnement aux personnes reconnues Travailleurs Handicapés en vue d’une insertion ou réinsertion professionnelle.</a:t>
              </a:r>
            </a:p>
          </p:txBody>
        </p:sp>
        <p:grpSp>
          <p:nvGrpSpPr>
            <p:cNvPr id="27" name="Groupe 26"/>
            <p:cNvGrpSpPr/>
            <p:nvPr/>
          </p:nvGrpSpPr>
          <p:grpSpPr>
            <a:xfrm>
              <a:off x="4736809" y="3681147"/>
              <a:ext cx="996089" cy="1016184"/>
              <a:chOff x="-1313112" y="4637865"/>
              <a:chExt cx="996089" cy="1016184"/>
            </a:xfrm>
          </p:grpSpPr>
          <p:pic>
            <p:nvPicPr>
              <p:cNvPr id="13" name="Image 12">
                <a:hlinkClick r:id="rId9"/>
              </p:cNvPr>
              <p:cNvPicPr>
                <a:picLocks noChangeAspect="1"/>
              </p:cNvPicPr>
              <p:nvPr/>
            </p:nvPicPr>
            <p:blipFill>
              <a:blip r:embed="rId10"/>
              <a:stretch>
                <a:fillRect/>
              </a:stretch>
            </p:blipFill>
            <p:spPr>
              <a:xfrm>
                <a:off x="-1313112" y="4898721"/>
                <a:ext cx="996089" cy="755328"/>
              </a:xfrm>
              <a:prstGeom prst="rect">
                <a:avLst/>
              </a:prstGeom>
            </p:spPr>
          </p:pic>
          <p:sp>
            <p:nvSpPr>
              <p:cNvPr id="25" name="Rectangle 24"/>
              <p:cNvSpPr/>
              <p:nvPr/>
            </p:nvSpPr>
            <p:spPr>
              <a:xfrm>
                <a:off x="-1193267" y="4637865"/>
                <a:ext cx="818733" cy="276999"/>
              </a:xfrm>
              <a:prstGeom prst="rect">
                <a:avLst/>
              </a:prstGeom>
            </p:spPr>
            <p:txBody>
              <a:bodyPr wrap="square">
                <a:spAutoFit/>
              </a:bodyPr>
              <a:lstStyle/>
              <a:p>
                <a:r>
                  <a:rPr lang="fr-FR" sz="1200" dirty="0">
                    <a:latin typeface="Calibri" panose="020F0502020204030204" pitchFamily="34" charset="0"/>
                    <a:cs typeface="Calibri" panose="020F0502020204030204" pitchFamily="34" charset="0"/>
                  </a:rPr>
                  <a:t>CRIC (31)</a:t>
                </a:r>
                <a:endParaRPr lang="fr-FR" sz="1200" dirty="0"/>
              </a:p>
            </p:txBody>
          </p:sp>
        </p:grpSp>
        <p:grpSp>
          <p:nvGrpSpPr>
            <p:cNvPr id="29" name="Groupe 28"/>
            <p:cNvGrpSpPr/>
            <p:nvPr/>
          </p:nvGrpSpPr>
          <p:grpSpPr>
            <a:xfrm>
              <a:off x="7520026" y="2662889"/>
              <a:ext cx="1103289" cy="964394"/>
              <a:chOff x="5523280" y="4369078"/>
              <a:chExt cx="1220458" cy="1035945"/>
            </a:xfrm>
          </p:grpSpPr>
          <p:pic>
            <p:nvPicPr>
              <p:cNvPr id="19" name="Image 18">
                <a:hlinkClick r:id="rId11"/>
              </p:cNvPr>
              <p:cNvPicPr>
                <a:picLocks noChangeAspect="1"/>
              </p:cNvPicPr>
              <p:nvPr/>
            </p:nvPicPr>
            <p:blipFill rotWithShape="1">
              <a:blip r:embed="rId12"/>
              <a:srcRect r="80143"/>
              <a:stretch/>
            </p:blipFill>
            <p:spPr>
              <a:xfrm>
                <a:off x="5523280" y="4675227"/>
                <a:ext cx="1199121" cy="729796"/>
              </a:xfrm>
              <a:prstGeom prst="rect">
                <a:avLst/>
              </a:prstGeom>
            </p:spPr>
          </p:pic>
          <p:sp>
            <p:nvSpPr>
              <p:cNvPr id="28" name="Rectangle 27"/>
              <p:cNvSpPr/>
              <p:nvPr/>
            </p:nvSpPr>
            <p:spPr>
              <a:xfrm>
                <a:off x="5768483" y="4369078"/>
                <a:ext cx="975255" cy="297550"/>
              </a:xfrm>
              <a:prstGeom prst="rect">
                <a:avLst/>
              </a:prstGeom>
            </p:spPr>
            <p:txBody>
              <a:bodyPr wrap="square">
                <a:spAutoFit/>
              </a:bodyPr>
              <a:lstStyle/>
              <a:p>
                <a:r>
                  <a:rPr lang="fr-FR" sz="1200" dirty="0">
                    <a:latin typeface="Calibri" panose="020F0502020204030204" pitchFamily="34" charset="0"/>
                    <a:cs typeface="Calibri" panose="020F0502020204030204" pitchFamily="34" charset="0"/>
                  </a:rPr>
                  <a:t>UEROS (30)</a:t>
                </a:r>
                <a:endParaRPr lang="fr-FR" sz="1200" dirty="0"/>
              </a:p>
            </p:txBody>
          </p:sp>
        </p:grpSp>
        <p:grpSp>
          <p:nvGrpSpPr>
            <p:cNvPr id="31" name="Groupe 30"/>
            <p:cNvGrpSpPr/>
            <p:nvPr/>
          </p:nvGrpSpPr>
          <p:grpSpPr>
            <a:xfrm>
              <a:off x="8816446" y="2654741"/>
              <a:ext cx="946411" cy="983458"/>
              <a:chOff x="6928468" y="4483616"/>
              <a:chExt cx="989914" cy="1054390"/>
            </a:xfrm>
          </p:grpSpPr>
          <p:pic>
            <p:nvPicPr>
              <p:cNvPr id="20" name="Image 19">
                <a:hlinkClick r:id="rId13"/>
              </p:cNvPr>
              <p:cNvPicPr>
                <a:picLocks noChangeAspect="1"/>
              </p:cNvPicPr>
              <p:nvPr/>
            </p:nvPicPr>
            <p:blipFill>
              <a:blip r:embed="rId14"/>
              <a:stretch>
                <a:fillRect/>
              </a:stretch>
            </p:blipFill>
            <p:spPr>
              <a:xfrm>
                <a:off x="6979539" y="4803198"/>
                <a:ext cx="739400" cy="734808"/>
              </a:xfrm>
              <a:prstGeom prst="rect">
                <a:avLst/>
              </a:prstGeom>
            </p:spPr>
          </p:pic>
          <p:sp>
            <p:nvSpPr>
              <p:cNvPr id="30" name="Rectangle 29"/>
              <p:cNvSpPr/>
              <p:nvPr/>
            </p:nvSpPr>
            <p:spPr>
              <a:xfrm>
                <a:off x="6928468" y="4483616"/>
                <a:ext cx="989914" cy="296978"/>
              </a:xfrm>
              <a:prstGeom prst="rect">
                <a:avLst/>
              </a:prstGeom>
            </p:spPr>
            <p:txBody>
              <a:bodyPr wrap="square">
                <a:spAutoFit/>
              </a:bodyPr>
              <a:lstStyle/>
              <a:p>
                <a:r>
                  <a:rPr lang="fr-FR" sz="1200" dirty="0">
                    <a:latin typeface="Calibri" panose="020F0502020204030204" pitchFamily="34" charset="0"/>
                    <a:cs typeface="Calibri" panose="020F0502020204030204" pitchFamily="34" charset="0"/>
                  </a:rPr>
                  <a:t>Le Parc (66)</a:t>
                </a:r>
              </a:p>
            </p:txBody>
          </p:sp>
        </p:grpSp>
        <p:grpSp>
          <p:nvGrpSpPr>
            <p:cNvPr id="2049" name="Groupe 2048"/>
            <p:cNvGrpSpPr/>
            <p:nvPr/>
          </p:nvGrpSpPr>
          <p:grpSpPr>
            <a:xfrm>
              <a:off x="6337155" y="2653463"/>
              <a:ext cx="1066539" cy="754557"/>
              <a:chOff x="3792318" y="4283412"/>
              <a:chExt cx="1263946" cy="757789"/>
            </a:xfrm>
          </p:grpSpPr>
          <p:pic>
            <p:nvPicPr>
              <p:cNvPr id="18" name="Image 17">
                <a:hlinkClick r:id="rId15"/>
              </p:cNvPr>
              <p:cNvPicPr>
                <a:picLocks noChangeAspect="1"/>
              </p:cNvPicPr>
              <p:nvPr/>
            </p:nvPicPr>
            <p:blipFill>
              <a:blip r:embed="rId16"/>
              <a:stretch>
                <a:fillRect/>
              </a:stretch>
            </p:blipFill>
            <p:spPr>
              <a:xfrm>
                <a:off x="3792318" y="4671492"/>
                <a:ext cx="1263946" cy="369709"/>
              </a:xfrm>
              <a:prstGeom prst="rect">
                <a:avLst/>
              </a:prstGeom>
            </p:spPr>
          </p:pic>
          <p:sp>
            <p:nvSpPr>
              <p:cNvPr id="2048" name="Rectangle 2047"/>
              <p:cNvSpPr/>
              <p:nvPr/>
            </p:nvSpPr>
            <p:spPr>
              <a:xfrm>
                <a:off x="4003361" y="4283412"/>
                <a:ext cx="816993" cy="278185"/>
              </a:xfrm>
              <a:prstGeom prst="rect">
                <a:avLst/>
              </a:prstGeom>
            </p:spPr>
            <p:txBody>
              <a:bodyPr wrap="square">
                <a:spAutoFit/>
              </a:bodyPr>
              <a:lstStyle/>
              <a:p>
                <a:r>
                  <a:rPr lang="fr-FR" sz="1200" dirty="0">
                    <a:latin typeface="Calibri" panose="020F0502020204030204" pitchFamily="34" charset="0"/>
                    <a:cs typeface="Calibri" panose="020F0502020204030204" pitchFamily="34" charset="0"/>
                  </a:rPr>
                  <a:t>CRIP (34)</a:t>
                </a:r>
                <a:endParaRPr lang="fr-FR" sz="1200" dirty="0"/>
              </a:p>
            </p:txBody>
          </p:sp>
        </p:grpSp>
        <p:grpSp>
          <p:nvGrpSpPr>
            <p:cNvPr id="2051" name="Groupe 2050"/>
            <p:cNvGrpSpPr/>
            <p:nvPr/>
          </p:nvGrpSpPr>
          <p:grpSpPr>
            <a:xfrm>
              <a:off x="5833145" y="3695162"/>
              <a:ext cx="969899" cy="860772"/>
              <a:chOff x="-99662" y="4670966"/>
              <a:chExt cx="969899" cy="860772"/>
            </a:xfrm>
          </p:grpSpPr>
          <p:pic>
            <p:nvPicPr>
              <p:cNvPr id="14" name="Image 13">
                <a:hlinkClick r:id="rId17"/>
              </p:cNvPr>
              <p:cNvPicPr>
                <a:picLocks noChangeAspect="1"/>
              </p:cNvPicPr>
              <p:nvPr/>
            </p:nvPicPr>
            <p:blipFill>
              <a:blip r:embed="rId18"/>
              <a:stretch>
                <a:fillRect/>
              </a:stretch>
            </p:blipFill>
            <p:spPr>
              <a:xfrm>
                <a:off x="-73775" y="5021718"/>
                <a:ext cx="742716" cy="510020"/>
              </a:xfrm>
              <a:prstGeom prst="rect">
                <a:avLst/>
              </a:prstGeom>
            </p:spPr>
          </p:pic>
          <p:sp>
            <p:nvSpPr>
              <p:cNvPr id="2050" name="Rectangle 2049"/>
              <p:cNvSpPr/>
              <p:nvPr/>
            </p:nvSpPr>
            <p:spPr>
              <a:xfrm>
                <a:off x="-99662" y="4670966"/>
                <a:ext cx="969899" cy="276999"/>
              </a:xfrm>
              <a:prstGeom prst="rect">
                <a:avLst/>
              </a:prstGeom>
            </p:spPr>
            <p:txBody>
              <a:bodyPr wrap="square">
                <a:spAutoFit/>
              </a:bodyPr>
              <a:lstStyle/>
              <a:p>
                <a:r>
                  <a:rPr lang="fr-FR" sz="1200" dirty="0">
                    <a:latin typeface="Calibri" panose="020F0502020204030204" pitchFamily="34" charset="0"/>
                    <a:cs typeface="Calibri" panose="020F0502020204030204" pitchFamily="34" charset="0"/>
                  </a:rPr>
                  <a:t>EPNAK (31)</a:t>
                </a:r>
                <a:endParaRPr lang="fr-FR" sz="1200" dirty="0"/>
              </a:p>
            </p:txBody>
          </p:sp>
        </p:grpSp>
        <p:grpSp>
          <p:nvGrpSpPr>
            <p:cNvPr id="2055" name="Groupe 2054"/>
            <p:cNvGrpSpPr/>
            <p:nvPr/>
          </p:nvGrpSpPr>
          <p:grpSpPr>
            <a:xfrm>
              <a:off x="6835473" y="3707189"/>
              <a:ext cx="702072" cy="910820"/>
              <a:chOff x="977725" y="4630938"/>
              <a:chExt cx="702072" cy="910820"/>
            </a:xfrm>
          </p:grpSpPr>
          <p:pic>
            <p:nvPicPr>
              <p:cNvPr id="16" name="Image 15">
                <a:hlinkClick r:id="rId19"/>
              </p:cNvPr>
              <p:cNvPicPr>
                <a:picLocks noChangeAspect="1"/>
              </p:cNvPicPr>
              <p:nvPr/>
            </p:nvPicPr>
            <p:blipFill>
              <a:blip r:embed="rId20"/>
              <a:stretch>
                <a:fillRect/>
              </a:stretch>
            </p:blipFill>
            <p:spPr>
              <a:xfrm>
                <a:off x="977725" y="4979772"/>
                <a:ext cx="561985" cy="561986"/>
              </a:xfrm>
              <a:prstGeom prst="rect">
                <a:avLst/>
              </a:prstGeom>
            </p:spPr>
          </p:pic>
          <p:sp>
            <p:nvSpPr>
              <p:cNvPr id="2053" name="Rectangle 2052"/>
              <p:cNvSpPr/>
              <p:nvPr/>
            </p:nvSpPr>
            <p:spPr>
              <a:xfrm>
                <a:off x="980330" y="4630938"/>
                <a:ext cx="699467" cy="276999"/>
              </a:xfrm>
              <a:prstGeom prst="rect">
                <a:avLst/>
              </a:prstGeom>
            </p:spPr>
            <p:txBody>
              <a:bodyPr wrap="square">
                <a:spAutoFit/>
              </a:bodyPr>
              <a:lstStyle/>
              <a:p>
                <a:r>
                  <a:rPr lang="fr-FR" sz="1200" dirty="0">
                    <a:latin typeface="Calibri" panose="020F0502020204030204" pitchFamily="34" charset="0"/>
                    <a:cs typeface="Calibri" panose="020F0502020204030204" pitchFamily="34" charset="0"/>
                  </a:rPr>
                  <a:t>IJA (31)</a:t>
                </a:r>
                <a:endParaRPr lang="fr-FR" sz="1200" dirty="0"/>
              </a:p>
            </p:txBody>
          </p:sp>
        </p:grpSp>
        <p:grpSp>
          <p:nvGrpSpPr>
            <p:cNvPr id="2057" name="Groupe 2056"/>
            <p:cNvGrpSpPr/>
            <p:nvPr/>
          </p:nvGrpSpPr>
          <p:grpSpPr>
            <a:xfrm>
              <a:off x="7527072" y="3711454"/>
              <a:ext cx="789191" cy="1011563"/>
              <a:chOff x="431978" y="4939621"/>
              <a:chExt cx="1231714" cy="1372206"/>
            </a:xfrm>
          </p:grpSpPr>
          <p:pic>
            <p:nvPicPr>
              <p:cNvPr id="15" name="Image 14">
                <a:hlinkClick r:id="rId21"/>
              </p:cNvPr>
              <p:cNvPicPr>
                <a:picLocks noChangeAspect="1"/>
              </p:cNvPicPr>
              <p:nvPr/>
            </p:nvPicPr>
            <p:blipFill>
              <a:blip r:embed="rId22"/>
              <a:stretch>
                <a:fillRect/>
              </a:stretch>
            </p:blipFill>
            <p:spPr>
              <a:xfrm>
                <a:off x="590105" y="5298084"/>
                <a:ext cx="715957" cy="1013743"/>
              </a:xfrm>
              <a:prstGeom prst="rect">
                <a:avLst/>
              </a:prstGeom>
            </p:spPr>
          </p:pic>
          <p:sp>
            <p:nvSpPr>
              <p:cNvPr id="2056" name="Rectangle 2055"/>
              <p:cNvSpPr/>
              <p:nvPr/>
            </p:nvSpPr>
            <p:spPr>
              <a:xfrm>
                <a:off x="431978" y="4939621"/>
                <a:ext cx="1231714" cy="375755"/>
              </a:xfrm>
              <a:prstGeom prst="rect">
                <a:avLst/>
              </a:prstGeom>
            </p:spPr>
            <p:txBody>
              <a:bodyPr wrap="square">
                <a:spAutoFit/>
              </a:bodyPr>
              <a:lstStyle/>
              <a:p>
                <a:r>
                  <a:rPr lang="fr-FR" sz="1200" dirty="0">
                    <a:latin typeface="Calibri" panose="020F0502020204030204" pitchFamily="34" charset="0"/>
                    <a:cs typeface="Calibri" panose="020F0502020204030204" pitchFamily="34" charset="0"/>
                  </a:rPr>
                  <a:t>YMCA (31)</a:t>
                </a:r>
                <a:endParaRPr lang="fr-FR" sz="1200" dirty="0"/>
              </a:p>
            </p:txBody>
          </p:sp>
        </p:grpSp>
        <p:grpSp>
          <p:nvGrpSpPr>
            <p:cNvPr id="2059" name="Groupe 2058"/>
            <p:cNvGrpSpPr/>
            <p:nvPr/>
          </p:nvGrpSpPr>
          <p:grpSpPr>
            <a:xfrm>
              <a:off x="8244073" y="3747365"/>
              <a:ext cx="1843288" cy="660696"/>
              <a:chOff x="3002348" y="4674438"/>
              <a:chExt cx="1843288" cy="660696"/>
            </a:xfrm>
          </p:grpSpPr>
          <p:pic>
            <p:nvPicPr>
              <p:cNvPr id="17" name="Image 16">
                <a:hlinkClick r:id="rId23"/>
              </p:cNvPr>
              <p:cNvPicPr>
                <a:picLocks noChangeAspect="1"/>
              </p:cNvPicPr>
              <p:nvPr/>
            </p:nvPicPr>
            <p:blipFill>
              <a:blip r:embed="rId24"/>
              <a:stretch>
                <a:fillRect/>
              </a:stretch>
            </p:blipFill>
            <p:spPr>
              <a:xfrm>
                <a:off x="3002348" y="4988162"/>
                <a:ext cx="1843288" cy="346972"/>
              </a:xfrm>
              <a:prstGeom prst="rect">
                <a:avLst/>
              </a:prstGeom>
            </p:spPr>
          </p:pic>
          <p:sp>
            <p:nvSpPr>
              <p:cNvPr id="2058" name="Rectangle 2057"/>
              <p:cNvSpPr/>
              <p:nvPr/>
            </p:nvSpPr>
            <p:spPr>
              <a:xfrm>
                <a:off x="3374480" y="4674438"/>
                <a:ext cx="938622" cy="276999"/>
              </a:xfrm>
              <a:prstGeom prst="rect">
                <a:avLst/>
              </a:prstGeom>
            </p:spPr>
            <p:txBody>
              <a:bodyPr wrap="square">
                <a:spAutoFit/>
              </a:bodyPr>
              <a:lstStyle/>
              <a:p>
                <a:r>
                  <a:rPr lang="fr-FR" sz="1200" dirty="0">
                    <a:latin typeface="Calibri" panose="020F0502020204030204" pitchFamily="34" charset="0"/>
                    <a:cs typeface="Calibri" panose="020F0502020204030204" pitchFamily="34" charset="0"/>
                  </a:rPr>
                  <a:t>UCRM (31)</a:t>
                </a:r>
                <a:endParaRPr lang="fr-FR" sz="1200" dirty="0"/>
              </a:p>
            </p:txBody>
          </p:sp>
        </p:grpSp>
      </p:grpSp>
    </p:spTree>
    <p:extLst>
      <p:ext uri="{BB962C8B-B14F-4D97-AF65-F5344CB8AC3E}">
        <p14:creationId xmlns:p14="http://schemas.microsoft.com/office/powerpoint/2010/main" val="874613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1"/>
          </p:nvPr>
        </p:nvSpPr>
        <p:spPr>
          <a:xfrm>
            <a:off x="742969" y="264622"/>
            <a:ext cx="8002999" cy="740231"/>
          </a:xfrm>
        </p:spPr>
        <p:txBody>
          <a:bodyPr/>
          <a:lstStyle/>
          <a:p>
            <a:r>
              <a:rPr lang="fr-FR" dirty="0"/>
              <a:t>Autres acteurs</a:t>
            </a:r>
          </a:p>
        </p:txBody>
      </p:sp>
      <p:cxnSp>
        <p:nvCxnSpPr>
          <p:cNvPr id="4" name="Connecteur droit 3">
            <a:extLst>
              <a:ext uri="{FF2B5EF4-FFF2-40B4-BE49-F238E27FC236}">
                <a16:creationId xmlns:a16="http://schemas.microsoft.com/office/drawing/2014/main" id="{8BF2B802-0A81-644C-991C-34CD6A7EA32A}"/>
              </a:ext>
            </a:extLst>
          </p:cNvPr>
          <p:cNvCxnSpPr/>
          <p:nvPr/>
        </p:nvCxnSpPr>
        <p:spPr>
          <a:xfrm>
            <a:off x="839787"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511296" y="828851"/>
            <a:ext cx="10399099" cy="800219"/>
          </a:xfrm>
          <a:prstGeom prst="rect">
            <a:avLst/>
          </a:prstGeom>
          <a:noFill/>
        </p:spPr>
        <p:txBody>
          <a:bodyPr wrap="square" rtlCol="0">
            <a:spAutoFit/>
          </a:bodyPr>
          <a:lstStyle/>
          <a:p>
            <a:endParaRPr lang="fr-FR" dirty="0">
              <a:latin typeface="Calibri" panose="020F0502020204030204" pitchFamily="34" charset="0"/>
              <a:cs typeface="Calibri" panose="020F0502020204030204" pitchFamily="34" charset="0"/>
            </a:endParaRPr>
          </a:p>
          <a:p>
            <a:pPr marL="342891" indent="-342891">
              <a:buFont typeface="Wingdings" panose="05000000000000000000" pitchFamily="2" charset="2"/>
              <a:buChar char="v"/>
            </a:pPr>
            <a:r>
              <a:rPr lang="fr-FR" sz="2800" dirty="0">
                <a:solidFill>
                  <a:schemeClr val="accent3"/>
                </a:solidFill>
                <a:latin typeface="Calibri" panose="020F0502020204030204" pitchFamily="34" charset="0"/>
                <a:ea typeface="+mj-ea"/>
                <a:cs typeface="Calibri" panose="020F0502020204030204" pitchFamily="34" charset="0"/>
              </a:rPr>
              <a:t>Les acteurs de la formation « spécialisés »</a:t>
            </a:r>
            <a:endParaRPr lang="fr-FR" dirty="0">
              <a:latin typeface="Calibri" panose="020F0502020204030204" pitchFamily="34" charset="0"/>
              <a:cs typeface="Calibri" panose="020F0502020204030204" pitchFamily="34" charset="0"/>
            </a:endParaRPr>
          </a:p>
        </p:txBody>
      </p:sp>
      <p:sp>
        <p:nvSpPr>
          <p:cNvPr id="51" name="ZoneTexte 50"/>
          <p:cNvSpPr txBox="1"/>
          <p:nvPr/>
        </p:nvSpPr>
        <p:spPr>
          <a:xfrm>
            <a:off x="125217" y="1844940"/>
            <a:ext cx="11750231" cy="1184940"/>
          </a:xfrm>
          <a:prstGeom prst="rect">
            <a:avLst/>
          </a:prstGeom>
          <a:noFill/>
        </p:spPr>
        <p:txBody>
          <a:bodyPr wrap="square" rtlCol="0">
            <a:spAutoFit/>
          </a:bodyPr>
          <a:lstStyle/>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Les Etablissements et Services Médico-Sociaux (ESMS) :</a:t>
            </a:r>
          </a:p>
          <a:p>
            <a:endParaRPr lang="fr-FR" sz="800" dirty="0">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	Etablissements disposant majoritairement de services de suivi qui accompagnent les jeunes en situation de handicap (reconnus ou non 	administrativement).</a:t>
            </a:r>
          </a:p>
          <a:p>
            <a:endParaRPr lang="fr-FR" sz="500" dirty="0">
              <a:latin typeface="Calibri" panose="020F0502020204030204" pitchFamily="34" charset="0"/>
              <a:cs typeface="Calibri" panose="020F0502020204030204" pitchFamily="34" charset="0"/>
            </a:endParaRPr>
          </a:p>
          <a:p>
            <a:pPr lvl="2"/>
            <a:r>
              <a:rPr lang="fr-FR" sz="1400" dirty="0">
                <a:latin typeface="Calibri" panose="020F0502020204030204" pitchFamily="34" charset="0"/>
                <a:cs typeface="Calibri" panose="020F0502020204030204" pitchFamily="34" charset="0"/>
                <a:hlinkClick r:id="rId3"/>
              </a:rPr>
              <a:t>Annuaire ESMS</a:t>
            </a:r>
            <a:endParaRPr lang="fr-FR" sz="1400" dirty="0">
              <a:latin typeface="Calibri" panose="020F0502020204030204" pitchFamily="34" charset="0"/>
              <a:cs typeface="Calibri" panose="020F0502020204030204" pitchFamily="34" charset="0"/>
            </a:endParaRPr>
          </a:p>
        </p:txBody>
      </p:sp>
      <p:sp>
        <p:nvSpPr>
          <p:cNvPr id="39" name="ZoneTexte 38"/>
          <p:cNvSpPr txBox="1"/>
          <p:nvPr/>
        </p:nvSpPr>
        <p:spPr>
          <a:xfrm>
            <a:off x="125217" y="3264083"/>
            <a:ext cx="11750231" cy="1446550"/>
          </a:xfrm>
          <a:prstGeom prst="rect">
            <a:avLst/>
          </a:prstGeom>
          <a:noFill/>
        </p:spPr>
        <p:txBody>
          <a:bodyPr wrap="square" rtlCol="0">
            <a:spAutoFit/>
          </a:bodyPr>
          <a:lstStyle/>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La Plateforme d’Accompagnement à l’Inclusion Professionnelle (PAIP) :</a:t>
            </a:r>
          </a:p>
          <a:p>
            <a:endParaRPr lang="fr-FR" sz="600" dirty="0">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	La PAIP accompagne les jeunes en situation de handicap sortant de lycées professionnels pour faciliter leur inclusion professionnelle.</a:t>
            </a:r>
          </a:p>
          <a:p>
            <a:endParaRPr lang="fr-FR" sz="500" dirty="0">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	Contact : </a:t>
            </a:r>
            <a:r>
              <a:rPr lang="fr-FR" sz="1400" dirty="0">
                <a:latin typeface="Calibri" panose="020F0502020204030204" pitchFamily="34" charset="0"/>
                <a:cs typeface="Calibri" panose="020F0502020204030204" pitchFamily="34" charset="0"/>
                <a:hlinkClick r:id="rId4"/>
              </a:rPr>
              <a:t>paip@ac-toulouse.fr</a:t>
            </a:r>
            <a:endParaRPr lang="fr-FR" sz="1400" dirty="0">
              <a:latin typeface="Calibri" panose="020F0502020204030204" pitchFamily="34" charset="0"/>
              <a:cs typeface="Calibri" panose="020F0502020204030204" pitchFamily="34" charset="0"/>
            </a:endParaRPr>
          </a:p>
          <a:p>
            <a:endParaRPr lang="fr-FR" sz="500" dirty="0">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hlinkClick r:id="rId5"/>
              </a:rPr>
              <a:t>https://www.ac-toulouse.fr/paip</a:t>
            </a:r>
            <a:endParaRPr lang="fr-FR" sz="1400" dirty="0">
              <a:latin typeface="Calibri" panose="020F0502020204030204" pitchFamily="34" charset="0"/>
              <a:cs typeface="Calibri" panose="020F0502020204030204" pitchFamily="34" charset="0"/>
            </a:endParaRPr>
          </a:p>
          <a:p>
            <a:endParaRPr lang="fr-F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1900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1"/>
          </p:nvPr>
        </p:nvSpPr>
        <p:spPr>
          <a:xfrm>
            <a:off x="742969" y="264622"/>
            <a:ext cx="8002999" cy="740231"/>
          </a:xfrm>
        </p:spPr>
        <p:txBody>
          <a:bodyPr/>
          <a:lstStyle/>
          <a:p>
            <a:r>
              <a:rPr lang="fr-FR" dirty="0"/>
              <a:t>Autres acteurs</a:t>
            </a:r>
          </a:p>
        </p:txBody>
      </p:sp>
      <p:cxnSp>
        <p:nvCxnSpPr>
          <p:cNvPr id="4" name="Connecteur droit 3">
            <a:extLst>
              <a:ext uri="{FF2B5EF4-FFF2-40B4-BE49-F238E27FC236}">
                <a16:creationId xmlns:a16="http://schemas.microsoft.com/office/drawing/2014/main" id="{8BF2B802-0A81-644C-991C-34CD6A7EA32A}"/>
              </a:ext>
            </a:extLst>
          </p:cNvPr>
          <p:cNvCxnSpPr/>
          <p:nvPr/>
        </p:nvCxnSpPr>
        <p:spPr>
          <a:xfrm>
            <a:off x="839787"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479060" y="904009"/>
            <a:ext cx="10399099" cy="4201150"/>
          </a:xfrm>
          <a:prstGeom prst="rect">
            <a:avLst/>
          </a:prstGeom>
          <a:noFill/>
        </p:spPr>
        <p:txBody>
          <a:bodyPr wrap="square" rtlCol="0">
            <a:spAutoFit/>
          </a:bodyPr>
          <a:lstStyle/>
          <a:p>
            <a:pPr marL="342891" indent="-342891">
              <a:buFont typeface="Wingdings" panose="05000000000000000000" pitchFamily="2" charset="2"/>
              <a:buChar char="v"/>
            </a:pPr>
            <a:r>
              <a:rPr lang="fr-FR" sz="2800" dirty="0">
                <a:solidFill>
                  <a:schemeClr val="accent3"/>
                </a:solidFill>
                <a:latin typeface="Calibri" panose="020F0502020204030204" pitchFamily="34" charset="0"/>
                <a:ea typeface="+mj-ea"/>
                <a:cs typeface="Calibri" panose="020F0502020204030204" pitchFamily="34" charset="0"/>
              </a:rPr>
              <a:t>Les universités et grandes écoles</a:t>
            </a:r>
          </a:p>
          <a:p>
            <a:pPr marL="342891" indent="-342891">
              <a:buFont typeface="Wingdings" panose="05000000000000000000" pitchFamily="2" charset="2"/>
              <a:buChar char="v"/>
            </a:pPr>
            <a:endParaRPr lang="fr-FR" dirty="0">
              <a:solidFill>
                <a:schemeClr val="accent3"/>
              </a:solidFill>
              <a:latin typeface="Calibri" panose="020F0502020204030204" pitchFamily="34" charset="0"/>
              <a:ea typeface="+mj-ea"/>
              <a:cs typeface="Calibri" panose="020F0502020204030204" pitchFamily="34" charset="0"/>
            </a:endParaRPr>
          </a:p>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En Occitanie :</a:t>
            </a:r>
          </a:p>
          <a:p>
            <a:pPr marL="285744" indent="-285744">
              <a:buFont typeface="Wingdings" panose="05000000000000000000" pitchFamily="2" charset="2"/>
              <a:buChar char="F"/>
            </a:pPr>
            <a:endParaRPr lang="fr-FR" b="1" dirty="0">
              <a:latin typeface="Calibri" panose="020F0502020204030204" pitchFamily="34" charset="0"/>
              <a:cs typeface="Calibri" panose="020F0502020204030204" pitchFamily="34" charset="0"/>
            </a:endParaRPr>
          </a:p>
          <a:p>
            <a:pPr algn="just"/>
            <a:r>
              <a:rPr lang="fr-FR" sz="1400" b="1" dirty="0">
                <a:latin typeface="Calibri" panose="020F0502020204030204" pitchFamily="34" charset="0"/>
                <a:cs typeface="Calibri" panose="020F0502020204030204" pitchFamily="34" charset="0"/>
              </a:rPr>
              <a:t>Plateforme « Atout pour tous » - Toulouse :</a:t>
            </a:r>
          </a:p>
          <a:p>
            <a:pPr algn="just"/>
            <a:endParaRPr lang="fr-FR" sz="500" dirty="0">
              <a:latin typeface="Calibri" panose="020F0502020204030204" pitchFamily="34" charset="0"/>
              <a:cs typeface="Calibri" panose="020F0502020204030204" pitchFamily="34" charset="0"/>
            </a:endParaRPr>
          </a:p>
          <a:p>
            <a:pPr lvl="1" algn="just"/>
            <a:r>
              <a:rPr lang="fr-FR" sz="1400" dirty="0">
                <a:latin typeface="Calibri" panose="020F0502020204030204" pitchFamily="34" charset="0"/>
                <a:cs typeface="Calibri" panose="020F0502020204030204" pitchFamily="34" charset="0"/>
              </a:rPr>
              <a:t>Plateforme favorisant l'insertion professionnelle des étudiants en situation de handicap grâce à un partenariat entre des établissements d'enseignement Toulousains et des entreprises partenaires (adhésion payante).</a:t>
            </a:r>
          </a:p>
          <a:p>
            <a:pPr lvl="1" algn="just"/>
            <a:endParaRPr lang="fr-FR" sz="500" dirty="0">
              <a:latin typeface="Calibri" panose="020F0502020204030204" pitchFamily="34" charset="0"/>
              <a:cs typeface="Calibri" panose="020F0502020204030204" pitchFamily="34" charset="0"/>
            </a:endParaRPr>
          </a:p>
          <a:p>
            <a:pPr lvl="1" algn="just"/>
            <a:r>
              <a:rPr lang="fr-FR" sz="1400" dirty="0">
                <a:latin typeface="Calibri" panose="020F0502020204030204" pitchFamily="34" charset="0"/>
                <a:cs typeface="Calibri" panose="020F0502020204030204" pitchFamily="34" charset="0"/>
              </a:rPr>
              <a:t>-&gt; </a:t>
            </a:r>
            <a:r>
              <a:rPr lang="fr-FR" sz="1400" dirty="0">
                <a:latin typeface="Calibri" panose="020F0502020204030204" pitchFamily="34" charset="0"/>
                <a:cs typeface="Calibri" panose="020F0502020204030204" pitchFamily="34" charset="0"/>
                <a:hlinkClick r:id="rId3"/>
              </a:rPr>
              <a:t>https://atoutspourtous-toulouse.fr/index.php/devenez-partenaire</a:t>
            </a:r>
            <a:endParaRPr lang="fr-FR" sz="1400" dirty="0">
              <a:latin typeface="Calibri" panose="020F0502020204030204" pitchFamily="34" charset="0"/>
              <a:cs typeface="Calibri" panose="020F0502020204030204" pitchFamily="34" charset="0"/>
            </a:endParaRPr>
          </a:p>
          <a:p>
            <a:pPr algn="just"/>
            <a:endParaRPr lang="fr-FR" dirty="0">
              <a:latin typeface="Calibri" panose="020F0502020204030204" pitchFamily="34" charset="0"/>
              <a:cs typeface="Calibri" panose="020F0502020204030204" pitchFamily="34" charset="0"/>
            </a:endParaRPr>
          </a:p>
          <a:p>
            <a:pPr algn="just"/>
            <a:r>
              <a:rPr lang="fr-FR" sz="1400" b="1" dirty="0">
                <a:latin typeface="Calibri" panose="020F0502020204030204" pitchFamily="34" charset="0"/>
                <a:cs typeface="Calibri" panose="020F0502020204030204" pitchFamily="34" charset="0"/>
              </a:rPr>
              <a:t>Programme « ASPIE-FRIENDLY » : </a:t>
            </a:r>
          </a:p>
          <a:p>
            <a:pPr algn="just"/>
            <a:endParaRPr lang="fr-FR" sz="500" dirty="0">
              <a:latin typeface="Calibri" panose="020F0502020204030204" pitchFamily="34" charset="0"/>
              <a:cs typeface="Calibri" panose="020F0502020204030204" pitchFamily="34" charset="0"/>
            </a:endParaRPr>
          </a:p>
          <a:p>
            <a:pPr lvl="1" algn="just"/>
            <a:r>
              <a:rPr lang="fr-FR" sz="1400" dirty="0">
                <a:latin typeface="Calibri" panose="020F0502020204030204" pitchFamily="34" charset="0"/>
                <a:cs typeface="Calibri" panose="020F0502020204030204" pitchFamily="34" charset="0"/>
              </a:rPr>
              <a:t>Programme national d’inclusion universitaire pour les personnes autistes.</a:t>
            </a:r>
          </a:p>
          <a:p>
            <a:pPr lvl="1" algn="just"/>
            <a:endParaRPr lang="fr-FR" sz="500" dirty="0">
              <a:latin typeface="Calibri" panose="020F0502020204030204" pitchFamily="34" charset="0"/>
              <a:cs typeface="Calibri" panose="020F0502020204030204" pitchFamily="34" charset="0"/>
            </a:endParaRPr>
          </a:p>
          <a:p>
            <a:pPr lvl="1" algn="just"/>
            <a:r>
              <a:rPr lang="fr-FR" sz="1400" dirty="0">
                <a:latin typeface="Calibri" panose="020F0502020204030204" pitchFamily="34" charset="0"/>
                <a:cs typeface="Calibri" panose="020F0502020204030204" pitchFamily="34" charset="0"/>
              </a:rPr>
              <a:t>-&gt; </a:t>
            </a:r>
            <a:r>
              <a:rPr lang="fr-FR" sz="1400" dirty="0">
                <a:latin typeface="Calibri" panose="020F0502020204030204" pitchFamily="34" charset="0"/>
                <a:cs typeface="Calibri" panose="020F0502020204030204" pitchFamily="34" charset="0"/>
                <a:hlinkClick r:id="rId4"/>
              </a:rPr>
              <a:t>https://aspie-friendly.fr/les-universites/</a:t>
            </a:r>
            <a:endParaRPr lang="fr-FR" sz="1400" dirty="0">
              <a:latin typeface="Calibri" panose="020F0502020204030204" pitchFamily="34" charset="0"/>
              <a:cs typeface="Calibri" panose="020F0502020204030204" pitchFamily="34" charset="0"/>
            </a:endParaRPr>
          </a:p>
          <a:p>
            <a:pPr lvl="1" algn="just"/>
            <a:endParaRPr lang="fr-FR" sz="500" dirty="0">
              <a:latin typeface="Calibri" panose="020F0502020204030204" pitchFamily="34" charset="0"/>
              <a:cs typeface="Calibri" panose="020F0502020204030204" pitchFamily="34" charset="0"/>
            </a:endParaRPr>
          </a:p>
          <a:p>
            <a:pPr lvl="1" algn="just"/>
            <a:r>
              <a:rPr lang="fr-FR" sz="1400" dirty="0">
                <a:latin typeface="Calibri" panose="020F0502020204030204" pitchFamily="34" charset="0"/>
                <a:cs typeface="Calibri" panose="020F0502020204030204" pitchFamily="34" charset="0"/>
              </a:rPr>
              <a:t>Université de Montpellier, Université de Perpignan, Université de Toulouse</a:t>
            </a:r>
          </a:p>
          <a:p>
            <a:pPr algn="just"/>
            <a:endParaRPr lang="fr-FR" sz="1400" dirty="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7628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1"/>
          </p:nvPr>
        </p:nvSpPr>
        <p:spPr>
          <a:xfrm>
            <a:off x="742969" y="264622"/>
            <a:ext cx="8002999" cy="740231"/>
          </a:xfrm>
        </p:spPr>
        <p:txBody>
          <a:bodyPr/>
          <a:lstStyle/>
          <a:p>
            <a:r>
              <a:rPr lang="fr-FR" dirty="0"/>
              <a:t>Autres acteurs</a:t>
            </a:r>
          </a:p>
        </p:txBody>
      </p:sp>
      <p:cxnSp>
        <p:nvCxnSpPr>
          <p:cNvPr id="4" name="Connecteur droit 3">
            <a:extLst>
              <a:ext uri="{FF2B5EF4-FFF2-40B4-BE49-F238E27FC236}">
                <a16:creationId xmlns:a16="http://schemas.microsoft.com/office/drawing/2014/main" id="{8BF2B802-0A81-644C-991C-34CD6A7EA32A}"/>
              </a:ext>
            </a:extLst>
          </p:cNvPr>
          <p:cNvCxnSpPr/>
          <p:nvPr/>
        </p:nvCxnSpPr>
        <p:spPr>
          <a:xfrm>
            <a:off x="839787"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529393" y="904009"/>
            <a:ext cx="10399099" cy="4108817"/>
          </a:xfrm>
          <a:prstGeom prst="rect">
            <a:avLst/>
          </a:prstGeom>
          <a:noFill/>
        </p:spPr>
        <p:txBody>
          <a:bodyPr wrap="square" rtlCol="0">
            <a:spAutoFit/>
          </a:bodyPr>
          <a:lstStyle/>
          <a:p>
            <a:pPr marL="342891" indent="-342891">
              <a:buFont typeface="Wingdings" panose="05000000000000000000" pitchFamily="2" charset="2"/>
              <a:buChar char="v"/>
            </a:pPr>
            <a:r>
              <a:rPr lang="fr-FR" sz="2800" dirty="0">
                <a:solidFill>
                  <a:schemeClr val="accent3"/>
                </a:solidFill>
                <a:latin typeface="Calibri" panose="020F0502020204030204" pitchFamily="34" charset="0"/>
                <a:ea typeface="+mj-ea"/>
                <a:cs typeface="Calibri" panose="020F0502020204030204" pitchFamily="34" charset="0"/>
              </a:rPr>
              <a:t>Les universités et grandes écoles</a:t>
            </a:r>
          </a:p>
          <a:p>
            <a:pPr marL="342891" indent="-342891">
              <a:buFont typeface="Wingdings" panose="05000000000000000000" pitchFamily="2" charset="2"/>
              <a:buChar char="v"/>
            </a:pPr>
            <a:endParaRPr lang="fr-FR" dirty="0">
              <a:solidFill>
                <a:schemeClr val="accent3"/>
              </a:solidFill>
              <a:latin typeface="Calibri" panose="020F0502020204030204" pitchFamily="34" charset="0"/>
              <a:ea typeface="+mj-ea"/>
              <a:cs typeface="Calibri" panose="020F0502020204030204" pitchFamily="34" charset="0"/>
            </a:endParaRPr>
          </a:p>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En Occitanie (suite) :</a:t>
            </a:r>
          </a:p>
          <a:p>
            <a:pPr algn="just"/>
            <a:endParaRPr lang="fr-FR" sz="1400" dirty="0">
              <a:latin typeface="Calibri" panose="020F0502020204030204" pitchFamily="34" charset="0"/>
              <a:cs typeface="Calibri" panose="020F0502020204030204" pitchFamily="34" charset="0"/>
            </a:endParaRPr>
          </a:p>
          <a:p>
            <a:pPr algn="just"/>
            <a:r>
              <a:rPr lang="fr-FR" sz="1400" b="1" dirty="0">
                <a:latin typeface="Calibri" panose="020F0502020204030204" pitchFamily="34" charset="0"/>
                <a:cs typeface="Calibri" panose="020F0502020204030204" pitchFamily="34" charset="0"/>
              </a:rPr>
              <a:t>Convention APIPESH avec l’Université Toulouse III Paul Sabatier :</a:t>
            </a:r>
          </a:p>
          <a:p>
            <a:pPr algn="just"/>
            <a:endParaRPr lang="fr-FR" sz="500" dirty="0">
              <a:latin typeface="Calibri" panose="020F0502020204030204" pitchFamily="34" charset="0"/>
              <a:cs typeface="Calibri" panose="020F0502020204030204" pitchFamily="34" charset="0"/>
            </a:endParaRPr>
          </a:p>
          <a:p>
            <a:pPr lvl="1" algn="just"/>
            <a:r>
              <a:rPr lang="fr-FR" sz="1400" dirty="0">
                <a:latin typeface="Calibri" panose="020F0502020204030204" pitchFamily="34" charset="0"/>
                <a:cs typeface="Calibri" panose="020F0502020204030204" pitchFamily="34" charset="0"/>
              </a:rPr>
              <a:t>« Accompagnement Personnalisé Pour l’Insertion Professionnelle des Etudiants en Situation de handicap »</a:t>
            </a:r>
          </a:p>
          <a:p>
            <a:pPr lvl="1" algn="just"/>
            <a:endParaRPr lang="fr-FR" sz="500" dirty="0">
              <a:latin typeface="Calibri" panose="020F0502020204030204" pitchFamily="34" charset="0"/>
              <a:cs typeface="Calibri" panose="020F0502020204030204" pitchFamily="34" charset="0"/>
            </a:endParaRPr>
          </a:p>
          <a:p>
            <a:pPr lvl="1" algn="just"/>
            <a:r>
              <a:rPr lang="fr-FR" sz="1400" dirty="0">
                <a:latin typeface="Calibri" panose="020F0502020204030204" pitchFamily="34" charset="0"/>
                <a:cs typeface="Calibri" panose="020F0502020204030204" pitchFamily="34" charset="0"/>
              </a:rPr>
              <a:t>-&gt; https://www.fsi.univ-tlse3.fr/alternance</a:t>
            </a:r>
          </a:p>
          <a:p>
            <a:pPr lvl="1" algn="just"/>
            <a:endParaRPr lang="fr-FR" sz="500" dirty="0">
              <a:latin typeface="Calibri" panose="020F0502020204030204" pitchFamily="34" charset="0"/>
              <a:cs typeface="Calibri" panose="020F0502020204030204" pitchFamily="34" charset="0"/>
            </a:endParaRPr>
          </a:p>
          <a:p>
            <a:pPr lvl="1" algn="just"/>
            <a:r>
              <a:rPr lang="fr-FR" sz="1400" dirty="0">
                <a:latin typeface="Calibri" panose="020F0502020204030204" pitchFamily="34" charset="0"/>
                <a:cs typeface="Calibri" panose="020F0502020204030204" pitchFamily="34" charset="0"/>
              </a:rPr>
              <a:t>Partenariat entre l’Université Paul Sabatier et des entreprises - Organisation d’un forum emploi courant février</a:t>
            </a:r>
          </a:p>
          <a:p>
            <a:endParaRPr lang="fr-FR" sz="1200" dirty="0">
              <a:latin typeface="Calibri" panose="020F0502020204030204" pitchFamily="34" charset="0"/>
              <a:cs typeface="Calibri" panose="020F0502020204030204" pitchFamily="34" charset="0"/>
            </a:endParaRPr>
          </a:p>
          <a:p>
            <a:endParaRPr lang="fr-FR" sz="1200" dirty="0">
              <a:latin typeface="Calibri" panose="020F0502020204030204" pitchFamily="34" charset="0"/>
              <a:cs typeface="Calibri" panose="020F0502020204030204" pitchFamily="34" charset="0"/>
            </a:endParaRPr>
          </a:p>
          <a:p>
            <a:endParaRPr lang="fr-FR" sz="1200"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r>
              <a:rPr lang="fr-FR" sz="1600" b="1" dirty="0">
                <a:latin typeface="Calibri" panose="020F0502020204030204" pitchFamily="34" charset="0"/>
                <a:cs typeface="Calibri" panose="020F0502020204030204" pitchFamily="34" charset="0"/>
              </a:rPr>
              <a:t>Au plan national :</a:t>
            </a:r>
          </a:p>
          <a:p>
            <a:pPr marL="285744" indent="-285744">
              <a:buFont typeface="Wingdings" panose="05000000000000000000" pitchFamily="2" charset="2"/>
              <a:buChar char="F"/>
            </a:pPr>
            <a:endParaRPr lang="fr-FR" sz="1600" b="1" dirty="0">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		</a:t>
            </a:r>
          </a:p>
          <a:p>
            <a:r>
              <a:rPr lang="fr-FR" sz="1400" dirty="0">
                <a:latin typeface="Calibri" panose="020F0502020204030204" pitchFamily="34" charset="0"/>
                <a:cs typeface="Calibri" panose="020F0502020204030204" pitchFamily="34" charset="0"/>
              </a:rPr>
              <a:t>		            En distanciel , Handicafé© Sud ouest , le 14 décembre 2023 à Toulouse</a:t>
            </a:r>
          </a:p>
          <a:p>
            <a:endParaRPr lang="fr-FR" dirty="0">
              <a:latin typeface="Calibri" panose="020F0502020204030204" pitchFamily="34" charset="0"/>
              <a:cs typeface="Calibri" panose="020F0502020204030204" pitchFamily="34" charset="0"/>
            </a:endParaRPr>
          </a:p>
        </p:txBody>
      </p:sp>
      <p:pic>
        <p:nvPicPr>
          <p:cNvPr id="2" name="Image 1"/>
          <p:cNvPicPr>
            <a:picLocks noChangeAspect="1"/>
          </p:cNvPicPr>
          <p:nvPr/>
        </p:nvPicPr>
        <p:blipFill>
          <a:blip r:embed="rId3"/>
          <a:stretch>
            <a:fillRect/>
          </a:stretch>
        </p:blipFill>
        <p:spPr>
          <a:xfrm>
            <a:off x="1107799" y="4132640"/>
            <a:ext cx="1606140" cy="660525"/>
          </a:xfrm>
          <a:prstGeom prst="rect">
            <a:avLst/>
          </a:prstGeom>
        </p:spPr>
      </p:pic>
    </p:spTree>
    <p:extLst>
      <p:ext uri="{BB962C8B-B14F-4D97-AF65-F5344CB8AC3E}">
        <p14:creationId xmlns:p14="http://schemas.microsoft.com/office/powerpoint/2010/main" val="35591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1"/>
          </p:nvPr>
        </p:nvSpPr>
        <p:spPr>
          <a:xfrm>
            <a:off x="427874" y="289018"/>
            <a:ext cx="9340599" cy="740231"/>
          </a:xfrm>
        </p:spPr>
        <p:txBody>
          <a:bodyPr/>
          <a:lstStyle/>
          <a:p>
            <a:r>
              <a:rPr lang="fr-FR" dirty="0"/>
              <a:t>Dispositifs spécifiques</a:t>
            </a:r>
          </a:p>
        </p:txBody>
      </p:sp>
      <p:sp>
        <p:nvSpPr>
          <p:cNvPr id="18" name="Rectangle 17"/>
          <p:cNvSpPr/>
          <p:nvPr/>
        </p:nvSpPr>
        <p:spPr>
          <a:xfrm>
            <a:off x="391125" y="583028"/>
            <a:ext cx="10724288" cy="5447645"/>
          </a:xfrm>
          <a:prstGeom prst="rect">
            <a:avLst/>
          </a:prstGeom>
        </p:spPr>
        <p:txBody>
          <a:bodyPr wrap="square">
            <a:spAutoFit/>
          </a:bodyPr>
          <a:lstStyle/>
          <a:p>
            <a:endParaRPr lang="fr-FR" dirty="0">
              <a:solidFill>
                <a:schemeClr val="accent3"/>
              </a:solidFill>
              <a:latin typeface="Calibri" panose="020F0502020204030204" pitchFamily="34" charset="0"/>
              <a:cs typeface="Calibri" panose="020F0502020204030204" pitchFamily="34" charset="0"/>
            </a:endParaRPr>
          </a:p>
          <a:p>
            <a:pPr marL="457189" indent="-457189">
              <a:buFont typeface="Wingdings" panose="05000000000000000000" pitchFamily="2" charset="2"/>
              <a:buChar char="v"/>
            </a:pPr>
            <a:endParaRPr lang="fr-FR" sz="1200" dirty="0">
              <a:solidFill>
                <a:schemeClr val="accent3"/>
              </a:solidFill>
              <a:latin typeface="Calibri" panose="020F0502020204030204" pitchFamily="34" charset="0"/>
              <a:cs typeface="Calibri" panose="020F0502020204030204" pitchFamily="34" charset="0"/>
            </a:endParaRPr>
          </a:p>
          <a:p>
            <a:pPr marL="457189" indent="-457189">
              <a:buFont typeface="Wingdings" panose="05000000000000000000" pitchFamily="2" charset="2"/>
              <a:buChar char="v"/>
            </a:pPr>
            <a:r>
              <a:rPr lang="fr-FR" sz="2600" dirty="0">
                <a:solidFill>
                  <a:schemeClr val="accent3"/>
                </a:solidFill>
                <a:latin typeface="Calibri" panose="020F0502020204030204" pitchFamily="34" charset="0"/>
                <a:cs typeface="Calibri" panose="020F0502020204030204" pitchFamily="34" charset="0"/>
              </a:rPr>
              <a:t>Le CDD tremplin</a:t>
            </a:r>
          </a:p>
          <a:p>
            <a:pPr marL="457189" indent="-457189" algn="just">
              <a:buFont typeface="Wingdings" panose="05000000000000000000" pitchFamily="2" charset="2"/>
              <a:buChar char="v"/>
            </a:pPr>
            <a:endParaRPr lang="fr-FR" sz="1400" dirty="0">
              <a:solidFill>
                <a:schemeClr val="accent3"/>
              </a:solidFill>
              <a:latin typeface="Calibri" panose="020F0502020204030204" pitchFamily="34" charset="0"/>
              <a:cs typeface="Calibri" panose="020F0502020204030204" pitchFamily="34" charset="0"/>
            </a:endParaRPr>
          </a:p>
          <a:p>
            <a:pPr lvl="1" algn="just"/>
            <a:r>
              <a:rPr lang="fr-FR" sz="1400" dirty="0">
                <a:latin typeface="Calibri" panose="020F0502020204030204" pitchFamily="34" charset="0"/>
                <a:cs typeface="Calibri" panose="020F0502020204030204" pitchFamily="34" charset="0"/>
              </a:rPr>
              <a:t>Expérimentation mise en place depuis 2019 jusqu’au 31 décembre 2023, le CDD tremplin est un outil mis à disposition de l’entreprise adaptée pour faciliter la transition professionnelle de ses salariés vers un emploi durable.</a:t>
            </a:r>
          </a:p>
          <a:p>
            <a:pPr lvl="1" algn="just"/>
            <a:endParaRPr lang="fr-FR" sz="1400" dirty="0"/>
          </a:p>
          <a:p>
            <a:pPr lvl="1" algn="just"/>
            <a:r>
              <a:rPr lang="fr-FR" sz="1400" dirty="0">
                <a:latin typeface="Calibri" panose="020F0502020204030204" pitchFamily="34" charset="0"/>
                <a:cs typeface="Calibri" panose="020F0502020204030204" pitchFamily="34" charset="0"/>
              </a:rPr>
              <a:t>C’est un contrat de travail entre une entreprise adaptée et un bénéficiaire de l’obligation d’emploi. </a:t>
            </a:r>
          </a:p>
          <a:p>
            <a:pPr lvl="1" algn="just"/>
            <a:r>
              <a:rPr lang="fr-FR" sz="1400" dirty="0">
                <a:latin typeface="Calibri" panose="020F0502020204030204" pitchFamily="34" charset="0"/>
                <a:cs typeface="Calibri" panose="020F0502020204030204" pitchFamily="34" charset="0"/>
              </a:rPr>
              <a:t>La personne est recrutée par l’entreprise adaptée sur un contrat à durée déterminée (de 4 à 24 mois) avec un objectif de formation. </a:t>
            </a:r>
          </a:p>
          <a:p>
            <a:pPr lvl="1" algn="just"/>
            <a:r>
              <a:rPr lang="fr-FR" sz="1400" dirty="0"/>
              <a:t> </a:t>
            </a:r>
          </a:p>
          <a:p>
            <a:pPr lvl="1" algn="just"/>
            <a:r>
              <a:rPr lang="fr-FR" sz="1400" dirty="0">
                <a:latin typeface="Calibri" panose="020F0502020204030204" pitchFamily="34" charset="0"/>
                <a:cs typeface="Calibri" panose="020F0502020204030204" pitchFamily="34" charset="0"/>
              </a:rPr>
              <a:t>Pendant la période de CDD tremplin, en tant qu’entreprise, vous pouvez accueillir la personne en stage (PMSMP) ou en prestation de services. </a:t>
            </a:r>
          </a:p>
          <a:p>
            <a:pPr lvl="1" algn="just"/>
            <a:r>
              <a:rPr lang="fr-FR" sz="1400" dirty="0">
                <a:latin typeface="Calibri" panose="020F0502020204030204" pitchFamily="34" charset="0"/>
                <a:cs typeface="Calibri" panose="020F0502020204030204" pitchFamily="34" charset="0"/>
              </a:rPr>
              <a:t>A l’issue du CDD tremplin, la personne sera en recherche d’emploi en milieu ordinaire de travail.</a:t>
            </a:r>
          </a:p>
          <a:p>
            <a:pPr lvl="1" algn="just"/>
            <a:endParaRPr lang="fr-FR" sz="1400" i="1" dirty="0">
              <a:latin typeface="Calibri" panose="020F0502020204030204" pitchFamily="34" charset="0"/>
              <a:cs typeface="Calibri" panose="020F0502020204030204" pitchFamily="34" charset="0"/>
            </a:endParaRPr>
          </a:p>
          <a:p>
            <a:pPr lvl="1" algn="just"/>
            <a:r>
              <a:rPr lang="fr-FR" sz="1400" i="1" dirty="0">
                <a:latin typeface="Calibri" panose="020F0502020204030204" pitchFamily="34" charset="0"/>
                <a:cs typeface="Calibri" panose="020F0502020204030204" pitchFamily="34" charset="0"/>
              </a:rPr>
              <a:t>	Au titre de la DOETH, l’entreprise valorisera l’accueil de la personne : </a:t>
            </a:r>
          </a:p>
          <a:p>
            <a:pPr lvl="1" algn="just"/>
            <a:r>
              <a:rPr lang="fr-FR" sz="1400" i="1" dirty="0">
                <a:latin typeface="Calibri" panose="020F0502020204030204" pitchFamily="34" charset="0"/>
                <a:cs typeface="Calibri" panose="020F0502020204030204" pitchFamily="34" charset="0"/>
              </a:rPr>
              <a:t>	   - si elle est en stage dans l’entreprise → impact sur taux d’emploi direct (selon le temps passé, par exemple si 3 mois = 3/12 = 0,25) ;</a:t>
            </a:r>
          </a:p>
          <a:p>
            <a:pPr lvl="1" algn="just"/>
            <a:r>
              <a:rPr lang="fr-FR" sz="1400" i="1" dirty="0">
                <a:latin typeface="Calibri" panose="020F0502020204030204" pitchFamily="34" charset="0"/>
                <a:cs typeface="Calibri" panose="020F0502020204030204" pitchFamily="34" charset="0"/>
              </a:rPr>
              <a:t>	   - si elle est en prestation de service avec son entreprise adaptée pour l’entreprise  →  déduction recours à la sous-traitance EA.</a:t>
            </a:r>
          </a:p>
          <a:p>
            <a:pPr lvl="1" algn="just"/>
            <a:endParaRPr lang="fr-FR" sz="1400" dirty="0">
              <a:latin typeface="Calibri" panose="020F0502020204030204" pitchFamily="34" charset="0"/>
              <a:cs typeface="Calibri" panose="020F0502020204030204" pitchFamily="34" charset="0"/>
            </a:endParaRPr>
          </a:p>
          <a:p>
            <a:pPr lvl="1" algn="just"/>
            <a:endParaRPr lang="fr-FR" sz="1400" dirty="0">
              <a:latin typeface="Calibri" panose="020F0502020204030204" pitchFamily="34" charset="0"/>
              <a:cs typeface="Calibri" panose="020F0502020204030204" pitchFamily="34" charset="0"/>
            </a:endParaRPr>
          </a:p>
          <a:p>
            <a:pPr lvl="1" algn="just"/>
            <a:r>
              <a:rPr lang="fr-FR" sz="1400" dirty="0">
                <a:latin typeface="Calibri" panose="020F0502020204030204" pitchFamily="34" charset="0"/>
                <a:cs typeface="Calibri" panose="020F0502020204030204" pitchFamily="34" charset="0"/>
              </a:rPr>
              <a:t>Liste des entreprises adaptées retenues en Occitanie : </a:t>
            </a:r>
            <a:r>
              <a:rPr lang="fr-FR" sz="1400" dirty="0">
                <a:latin typeface="Calibri" panose="020F0502020204030204" pitchFamily="34" charset="0"/>
                <a:cs typeface="Calibri" panose="020F0502020204030204" pitchFamily="34" charset="0"/>
                <a:hlinkClick r:id="rId3"/>
              </a:rPr>
              <a:t>https://www.legifrance.gouv.fr/jorf/id/JORFTEXT000046447023</a:t>
            </a:r>
            <a:endParaRPr lang="fr-FR" sz="1400"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239907">
              <a:defRPr/>
            </a:pPr>
            <a:endParaRPr lang="fr-FR" sz="1200"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dirty="0">
              <a:latin typeface="Calibri" panose="020F0502020204030204" pitchFamily="34" charset="0"/>
              <a:cs typeface="Calibri" panose="020F0502020204030204" pitchFamily="34" charset="0"/>
            </a:endParaRPr>
          </a:p>
        </p:txBody>
      </p:sp>
      <p:cxnSp>
        <p:nvCxnSpPr>
          <p:cNvPr id="36" name="Connecteur droit 35">
            <a:extLst>
              <a:ext uri="{FF2B5EF4-FFF2-40B4-BE49-F238E27FC236}">
                <a16:creationId xmlns:a16="http://schemas.microsoft.com/office/drawing/2014/main" id="{8BF2B802-0A81-644C-991C-34CD6A7EA32A}"/>
              </a:ext>
            </a:extLst>
          </p:cNvPr>
          <p:cNvCxnSpPr/>
          <p:nvPr/>
        </p:nvCxnSpPr>
        <p:spPr>
          <a:xfrm>
            <a:off x="427873"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806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1"/>
          </p:nvPr>
        </p:nvSpPr>
        <p:spPr>
          <a:xfrm>
            <a:off x="427874" y="289018"/>
            <a:ext cx="9340599" cy="740231"/>
          </a:xfrm>
        </p:spPr>
        <p:txBody>
          <a:bodyPr/>
          <a:lstStyle/>
          <a:p>
            <a:r>
              <a:rPr lang="fr-FR" dirty="0"/>
              <a:t>Dispositifs spécifiques</a:t>
            </a:r>
          </a:p>
        </p:txBody>
      </p:sp>
      <p:sp>
        <p:nvSpPr>
          <p:cNvPr id="18" name="Rectangle 17"/>
          <p:cNvSpPr/>
          <p:nvPr/>
        </p:nvSpPr>
        <p:spPr>
          <a:xfrm>
            <a:off x="391126" y="583029"/>
            <a:ext cx="10568711" cy="4832092"/>
          </a:xfrm>
          <a:prstGeom prst="rect">
            <a:avLst/>
          </a:prstGeom>
        </p:spPr>
        <p:txBody>
          <a:bodyPr wrap="square">
            <a:spAutoFit/>
          </a:bodyPr>
          <a:lstStyle/>
          <a:p>
            <a:endParaRPr lang="fr-FR" dirty="0">
              <a:solidFill>
                <a:schemeClr val="accent3"/>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457189" indent="-457189">
              <a:buFont typeface="Wingdings" panose="05000000000000000000" pitchFamily="2" charset="2"/>
              <a:buChar char="v"/>
            </a:pPr>
            <a:r>
              <a:rPr lang="fr-FR" sz="2600" dirty="0">
                <a:solidFill>
                  <a:schemeClr val="accent3"/>
                </a:solidFill>
                <a:latin typeface="Calibri" panose="020F0502020204030204" pitchFamily="34" charset="0"/>
                <a:cs typeface="Calibri" panose="020F0502020204030204" pitchFamily="34" charset="0"/>
              </a:rPr>
              <a:t>L’emploi accompagné</a:t>
            </a:r>
          </a:p>
          <a:p>
            <a:pPr marL="2600260" indent="-444489" algn="just">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239907" algn="just">
              <a:defRPr/>
            </a:pPr>
            <a:r>
              <a:rPr lang="fr-FR" sz="1400" dirty="0">
                <a:latin typeface="Calibri" panose="020F0502020204030204" pitchFamily="34" charset="0"/>
                <a:cs typeface="Calibri" panose="020F0502020204030204" pitchFamily="34" charset="0"/>
              </a:rPr>
              <a:t>La plateforme emploi accompagné est un concept d’accompagnement vers et dans l’emploi des personnes en situation de handicap.</a:t>
            </a:r>
          </a:p>
          <a:p>
            <a:pPr marL="2239907" algn="just">
              <a:defRPr/>
            </a:pPr>
            <a:endParaRPr lang="fr-FR" sz="1400" dirty="0">
              <a:latin typeface="Calibri" panose="020F0502020204030204" pitchFamily="34" charset="0"/>
              <a:cs typeface="Calibri" panose="020F0502020204030204" pitchFamily="34" charset="0"/>
            </a:endParaRPr>
          </a:p>
          <a:p>
            <a:pPr marL="2239907" algn="just">
              <a:defRPr/>
            </a:pPr>
            <a:r>
              <a:rPr lang="fr-FR" sz="1400" dirty="0">
                <a:latin typeface="Calibri" panose="020F0502020204030204" pitchFamily="34" charset="0"/>
                <a:cs typeface="Calibri" panose="020F0502020204030204" pitchFamily="34" charset="0"/>
              </a:rPr>
              <a:t>Son objectif est de permettre un soutien des personnes handicapées et de leurs employeurs qui soit souple, adapté à leurs besoins et mobilisable à tout moment du parcours.</a:t>
            </a:r>
          </a:p>
          <a:p>
            <a:pPr marL="2239907" algn="just">
              <a:defRPr/>
            </a:pPr>
            <a:endParaRPr lang="fr-FR" sz="1400" dirty="0">
              <a:latin typeface="Calibri" panose="020F0502020204030204" pitchFamily="34" charset="0"/>
              <a:cs typeface="Calibri" panose="020F0502020204030204" pitchFamily="34" charset="0"/>
            </a:endParaRPr>
          </a:p>
          <a:p>
            <a:pPr marL="2239907" algn="just">
              <a:defRPr/>
            </a:pPr>
            <a:r>
              <a:rPr lang="fr-FR" sz="1400" dirty="0">
                <a:latin typeface="Calibri" panose="020F0502020204030204" pitchFamily="34" charset="0"/>
                <a:cs typeface="Calibri" panose="020F0502020204030204" pitchFamily="34" charset="0"/>
              </a:rPr>
              <a:t>L’emploi</a:t>
            </a:r>
            <a:r>
              <a:rPr lang="fr-FR" sz="1400" dirty="0"/>
              <a:t> </a:t>
            </a:r>
            <a:r>
              <a:rPr lang="fr-FR" sz="1400" dirty="0">
                <a:latin typeface="Calibri" panose="020F0502020204030204" pitchFamily="34" charset="0"/>
                <a:cs typeface="Calibri" panose="020F0502020204030204" pitchFamily="34" charset="0"/>
              </a:rPr>
              <a:t>accompagné est un dispositif d’appui pour les personnes en situation de handicap destiné à leur permettre d’obtenir et de garder un emploi rémunéré sur le marché du travail.</a:t>
            </a:r>
          </a:p>
          <a:p>
            <a:pPr marL="2239907" algn="just">
              <a:defRPr/>
            </a:pPr>
            <a:endParaRPr lang="fr-FR" sz="1400" dirty="0">
              <a:latin typeface="Calibri" panose="020F0502020204030204" pitchFamily="34" charset="0"/>
              <a:cs typeface="Calibri" panose="020F0502020204030204" pitchFamily="34" charset="0"/>
            </a:endParaRPr>
          </a:p>
          <a:p>
            <a:pPr marL="2239907" algn="just">
              <a:defRPr/>
            </a:pPr>
            <a:r>
              <a:rPr lang="fr-FR" sz="1400" dirty="0">
                <a:latin typeface="Calibri" panose="020F0502020204030204" pitchFamily="34" charset="0"/>
                <a:cs typeface="Calibri" panose="020F0502020204030204" pitchFamily="34" charset="0"/>
              </a:rPr>
              <a:t>Sa mise en œuvre comprend un soutien et un accompagnement du salarié; ainsi qu’un appui et un accompagnement de l’employeur (public ou privé).</a:t>
            </a:r>
          </a:p>
          <a:p>
            <a:pPr marL="2239907" algn="just">
              <a:defRPr/>
            </a:pPr>
            <a:endParaRPr lang="fr-FR" sz="1400" dirty="0">
              <a:latin typeface="Calibri" panose="020F0502020204030204" pitchFamily="34" charset="0"/>
              <a:cs typeface="Calibri" panose="020F0502020204030204" pitchFamily="34" charset="0"/>
            </a:endParaRPr>
          </a:p>
          <a:p>
            <a:pPr marL="2239907" algn="just">
              <a:defRPr/>
            </a:pPr>
            <a:endParaRPr lang="fr-FR" sz="1400" dirty="0">
              <a:latin typeface="Calibri" panose="020F0502020204030204" pitchFamily="34" charset="0"/>
              <a:cs typeface="Calibri" panose="020F0502020204030204" pitchFamily="34" charset="0"/>
            </a:endParaRPr>
          </a:p>
          <a:p>
            <a:pPr marL="2239907" algn="just">
              <a:defRPr/>
            </a:pPr>
            <a:r>
              <a:rPr lang="fr-FR" sz="1400" dirty="0">
                <a:latin typeface="Calibri" panose="020F0502020204030204" pitchFamily="34" charset="0"/>
                <a:cs typeface="Calibri" panose="020F0502020204030204" pitchFamily="34" charset="0"/>
              </a:rPr>
              <a:t>Liste des plateformes en Occitanie : https://www.occitanie.ars.sante.fr/media/99398/download?inline</a:t>
            </a:r>
          </a:p>
          <a:p>
            <a:pPr marL="2239907">
              <a:defRPr/>
            </a:pPr>
            <a:endParaRPr lang="fr-FR" sz="1200"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b="1" dirty="0">
              <a:latin typeface="Calibri" panose="020F0502020204030204" pitchFamily="34" charset="0"/>
              <a:cs typeface="Calibri" panose="020F0502020204030204" pitchFamily="34" charset="0"/>
            </a:endParaRPr>
          </a:p>
          <a:p>
            <a:pPr marL="285744" indent="-285744">
              <a:buFont typeface="Wingdings" panose="05000000000000000000" pitchFamily="2" charset="2"/>
              <a:buChar char="F"/>
            </a:pPr>
            <a:endParaRPr lang="fr-FR" sz="1400" dirty="0">
              <a:latin typeface="Calibri" panose="020F0502020204030204" pitchFamily="34" charset="0"/>
              <a:cs typeface="Calibri" panose="020F0502020204030204" pitchFamily="34" charset="0"/>
            </a:endParaRPr>
          </a:p>
        </p:txBody>
      </p:sp>
      <p:cxnSp>
        <p:nvCxnSpPr>
          <p:cNvPr id="36" name="Connecteur droit 35">
            <a:extLst>
              <a:ext uri="{FF2B5EF4-FFF2-40B4-BE49-F238E27FC236}">
                <a16:creationId xmlns:a16="http://schemas.microsoft.com/office/drawing/2014/main" id="{8BF2B802-0A81-644C-991C-34CD6A7EA32A}"/>
              </a:ext>
            </a:extLst>
          </p:cNvPr>
          <p:cNvCxnSpPr/>
          <p:nvPr/>
        </p:nvCxnSpPr>
        <p:spPr>
          <a:xfrm>
            <a:off x="427873" y="797679"/>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1" name="Image 20">
            <a:hlinkClick r:id="rId3"/>
          </p:cNvPr>
          <p:cNvPicPr>
            <a:picLocks noChangeAspect="1"/>
          </p:cNvPicPr>
          <p:nvPr/>
        </p:nvPicPr>
        <p:blipFill>
          <a:blip r:embed="rId4"/>
          <a:stretch>
            <a:fillRect/>
          </a:stretch>
        </p:blipFill>
        <p:spPr>
          <a:xfrm>
            <a:off x="262021" y="2316687"/>
            <a:ext cx="2266951" cy="1524000"/>
          </a:xfrm>
          <a:prstGeom prst="rect">
            <a:avLst/>
          </a:prstGeom>
        </p:spPr>
      </p:pic>
    </p:spTree>
    <p:extLst>
      <p:ext uri="{BB962C8B-B14F-4D97-AF65-F5344CB8AC3E}">
        <p14:creationId xmlns:p14="http://schemas.microsoft.com/office/powerpoint/2010/main" val="1038765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026591-D5FD-D7DF-7C5B-9C8DC8FB627B}"/>
              </a:ext>
            </a:extLst>
          </p:cNvPr>
          <p:cNvSpPr>
            <a:spLocks noGrp="1"/>
          </p:cNvSpPr>
          <p:nvPr>
            <p:ph sz="quarter" idx="11"/>
          </p:nvPr>
        </p:nvSpPr>
        <p:spPr>
          <a:xfrm>
            <a:off x="742968" y="264621"/>
            <a:ext cx="8932660" cy="740230"/>
          </a:xfrm>
        </p:spPr>
        <p:txBody>
          <a:bodyPr/>
          <a:lstStyle/>
          <a:p>
            <a:r>
              <a:rPr lang="fr-FR" dirty="0"/>
              <a:t>Questions des participants </a:t>
            </a:r>
          </a:p>
        </p:txBody>
      </p:sp>
      <p:sp>
        <p:nvSpPr>
          <p:cNvPr id="5" name="ZoneTexte 4">
            <a:extLst>
              <a:ext uri="{FF2B5EF4-FFF2-40B4-BE49-F238E27FC236}">
                <a16:creationId xmlns:a16="http://schemas.microsoft.com/office/drawing/2014/main" id="{410BA7DA-C9E3-3B1A-5E38-E8B9DDD3582D}"/>
              </a:ext>
            </a:extLst>
          </p:cNvPr>
          <p:cNvSpPr txBox="1"/>
          <p:nvPr/>
        </p:nvSpPr>
        <p:spPr>
          <a:xfrm>
            <a:off x="1045535" y="3747962"/>
            <a:ext cx="10706986" cy="1661993"/>
          </a:xfrm>
          <a:prstGeom prst="rect">
            <a:avLst/>
          </a:prstGeom>
          <a:noFill/>
        </p:spPr>
        <p:txBody>
          <a:bodyPr wrap="square">
            <a:spAutoFit/>
          </a:bodyPr>
          <a:lstStyle/>
          <a:p>
            <a:pPr algn="l"/>
            <a:r>
              <a:rPr lang="fr-FR" sz="2400" b="1" dirty="0">
                <a:solidFill>
                  <a:srgbClr val="242424"/>
                </a:solidFill>
                <a:latin typeface="Calibri" panose="020F0502020204030204" pitchFamily="34" charset="0"/>
              </a:rPr>
              <a:t>Est-ce que les dépenses liées par ex. à un abonnement à un site emploi handicap sont déductibles de la contribution (question d’un employeur public)</a:t>
            </a:r>
          </a:p>
          <a:p>
            <a:pPr algn="l"/>
            <a:r>
              <a:rPr lang="fr-FR" sz="1800" b="1" i="0" dirty="0">
                <a:solidFill>
                  <a:srgbClr val="000000"/>
                </a:solidFill>
                <a:effectLst/>
                <a:latin typeface="sourcesanspro"/>
              </a:rPr>
              <a:t> </a:t>
            </a:r>
            <a:endParaRPr lang="fr-FR" sz="1800" b="0" i="0" dirty="0">
              <a:solidFill>
                <a:srgbClr val="242424"/>
              </a:solidFill>
              <a:effectLst/>
              <a:latin typeface="Calibri" panose="020F0502020204030204" pitchFamily="34" charset="0"/>
            </a:endParaRPr>
          </a:p>
          <a:p>
            <a:pPr algn="l">
              <a:spcAft>
                <a:spcPts val="1200"/>
              </a:spcAft>
            </a:pPr>
            <a:r>
              <a:rPr lang="fr-FR" dirty="0">
                <a:solidFill>
                  <a:srgbClr val="242424"/>
                </a:solidFill>
                <a:latin typeface="inherit"/>
              </a:rPr>
              <a:t>Un « simple » abonnement à un site emploi handicap ne nous parait pas en l’état être déductible, sauf à ce que le contrat soit conclu avec une entreprise adaptée, ESAT, travailleurs indépendants handicapés. </a:t>
            </a:r>
          </a:p>
        </p:txBody>
      </p:sp>
      <p:sp>
        <p:nvSpPr>
          <p:cNvPr id="6" name="ZoneTexte 5">
            <a:extLst>
              <a:ext uri="{FF2B5EF4-FFF2-40B4-BE49-F238E27FC236}">
                <a16:creationId xmlns:a16="http://schemas.microsoft.com/office/drawing/2014/main" id="{19A046A2-B2C5-DEBC-CB58-32500EE31A33}"/>
              </a:ext>
            </a:extLst>
          </p:cNvPr>
          <p:cNvSpPr txBox="1"/>
          <p:nvPr/>
        </p:nvSpPr>
        <p:spPr>
          <a:xfrm>
            <a:off x="1119963" y="2073295"/>
            <a:ext cx="10706986" cy="2092881"/>
          </a:xfrm>
          <a:prstGeom prst="rect">
            <a:avLst/>
          </a:prstGeom>
          <a:noFill/>
        </p:spPr>
        <p:txBody>
          <a:bodyPr wrap="square">
            <a:spAutoFit/>
          </a:bodyPr>
          <a:lstStyle/>
          <a:p>
            <a:pPr algn="l"/>
            <a:r>
              <a:rPr lang="fr-FR" sz="2400" b="1" i="0" dirty="0">
                <a:solidFill>
                  <a:srgbClr val="242424"/>
                </a:solidFill>
                <a:effectLst/>
                <a:latin typeface="Calibri" panose="020F0502020204030204" pitchFamily="34" charset="0"/>
              </a:rPr>
              <a:t>Le CDD tremplin</a:t>
            </a:r>
            <a:r>
              <a:rPr lang="fr-FR" sz="2400" b="1" dirty="0">
                <a:solidFill>
                  <a:srgbClr val="242424"/>
                </a:solidFill>
                <a:latin typeface="Calibri" panose="020F0502020204030204" pitchFamily="34" charset="0"/>
              </a:rPr>
              <a:t> </a:t>
            </a:r>
            <a:r>
              <a:rPr lang="fr-FR" sz="2400" b="1" i="0" dirty="0">
                <a:solidFill>
                  <a:srgbClr val="242424"/>
                </a:solidFill>
                <a:effectLst/>
                <a:latin typeface="Calibri" panose="020F0502020204030204" pitchFamily="34" charset="0"/>
              </a:rPr>
              <a:t>est-il ouvert aux employeurs publics ?</a:t>
            </a:r>
            <a:endParaRPr lang="fr-FR" sz="2400" b="0" i="0" dirty="0">
              <a:solidFill>
                <a:srgbClr val="242424"/>
              </a:solidFill>
              <a:effectLst/>
              <a:latin typeface="Calibri" panose="020F0502020204030204" pitchFamily="34" charset="0"/>
            </a:endParaRPr>
          </a:p>
          <a:p>
            <a:pPr algn="l">
              <a:spcAft>
                <a:spcPts val="1200"/>
              </a:spcAft>
            </a:pPr>
            <a:r>
              <a:rPr lang="fr-FR" sz="1800" b="0" i="0" dirty="0">
                <a:solidFill>
                  <a:srgbClr val="242424"/>
                </a:solidFill>
                <a:effectLst/>
                <a:latin typeface="inherit"/>
              </a:rPr>
              <a:t>Un employeur public peut faire appel à une EA qui mobilise un CDD tremplin, il n’y a pas de restriction employeur privé / public ; le dispositif vise à préparer et faciliter la transition professionnelle des travailleurs en situation de handicap vers d'autres employeurs privés ou publics grâce à la formation et à l'expérience acquises au cours de cette période.</a:t>
            </a:r>
            <a:endParaRPr lang="fr-FR" sz="2400" b="0" i="0" dirty="0">
              <a:solidFill>
                <a:srgbClr val="242424"/>
              </a:solidFill>
              <a:effectLst/>
              <a:latin typeface="Calibri" panose="020F0502020204030204" pitchFamily="34" charset="0"/>
            </a:endParaRPr>
          </a:p>
          <a:p>
            <a:pPr algn="l"/>
            <a:r>
              <a:rPr lang="fr-FR" sz="2400" b="1" i="0" dirty="0">
                <a:solidFill>
                  <a:srgbClr val="242424"/>
                </a:solidFill>
                <a:effectLst/>
                <a:latin typeface="Calibri" panose="020F0502020204030204" pitchFamily="34" charset="0"/>
              </a:rPr>
              <a:t> </a:t>
            </a:r>
            <a:endParaRPr lang="fr-FR" sz="2400" b="0" i="0" dirty="0">
              <a:solidFill>
                <a:srgbClr val="242424"/>
              </a:solidFill>
              <a:effectLst/>
              <a:latin typeface="Calibri" panose="020F0502020204030204" pitchFamily="34" charset="0"/>
            </a:endParaRPr>
          </a:p>
        </p:txBody>
      </p:sp>
    </p:spTree>
    <p:extLst>
      <p:ext uri="{BB962C8B-B14F-4D97-AF65-F5344CB8AC3E}">
        <p14:creationId xmlns:p14="http://schemas.microsoft.com/office/powerpoint/2010/main" val="3045570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21B6489E-AA7A-3B10-DC9D-98EA6D70156E}"/>
              </a:ext>
            </a:extLst>
          </p:cNvPr>
          <p:cNvSpPr>
            <a:spLocks noGrp="1"/>
          </p:cNvSpPr>
          <p:nvPr>
            <p:ph type="title"/>
          </p:nvPr>
        </p:nvSpPr>
        <p:spPr>
          <a:xfrm>
            <a:off x="3681887" y="2466443"/>
            <a:ext cx="7892797" cy="1095903"/>
          </a:xfrm>
        </p:spPr>
        <p:txBody>
          <a:bodyPr/>
          <a:lstStyle/>
          <a:p>
            <a:r>
              <a:rPr lang="fr-FR" dirty="0"/>
              <a:t>Sondage</a:t>
            </a:r>
          </a:p>
        </p:txBody>
      </p:sp>
      <p:pic>
        <p:nvPicPr>
          <p:cNvPr id="2" name="Image 1">
            <a:extLst>
              <a:ext uri="{FF2B5EF4-FFF2-40B4-BE49-F238E27FC236}">
                <a16:creationId xmlns:a16="http://schemas.microsoft.com/office/drawing/2014/main" id="{6FE0451C-5A9C-D491-2731-B4ADD1093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97" y="5837702"/>
            <a:ext cx="1234803" cy="871767"/>
          </a:xfrm>
          <a:prstGeom prst="rect">
            <a:avLst/>
          </a:prstGeom>
        </p:spPr>
      </p:pic>
    </p:spTree>
    <p:extLst>
      <p:ext uri="{BB962C8B-B14F-4D97-AF65-F5344CB8AC3E}">
        <p14:creationId xmlns:p14="http://schemas.microsoft.com/office/powerpoint/2010/main" val="2062719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57360B-A208-3583-2EDC-AD6C1B0AB4FF}"/>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0D55C366-644B-F70C-9614-F353458573BE}"/>
              </a:ext>
            </a:extLst>
          </p:cNvPr>
          <p:cNvSpPr>
            <a:spLocks noGrp="1"/>
          </p:cNvSpPr>
          <p:nvPr>
            <p:ph type="body" sz="quarter" idx="10"/>
          </p:nvPr>
        </p:nvSpPr>
        <p:spPr/>
        <p:txBody>
          <a:bodyPr/>
          <a:lstStyle/>
          <a:p>
            <a:endParaRPr lang="fr-FR"/>
          </a:p>
        </p:txBody>
      </p:sp>
      <p:pic>
        <p:nvPicPr>
          <p:cNvPr id="5" name="Image 4">
            <a:extLst>
              <a:ext uri="{FF2B5EF4-FFF2-40B4-BE49-F238E27FC236}">
                <a16:creationId xmlns:a16="http://schemas.microsoft.com/office/drawing/2014/main" id="{DD59D7C6-EAFC-FE00-C073-60873F584B4A}"/>
              </a:ext>
            </a:extLst>
          </p:cNvPr>
          <p:cNvPicPr>
            <a:picLocks noChangeAspect="1"/>
          </p:cNvPicPr>
          <p:nvPr/>
        </p:nvPicPr>
        <p:blipFill rotWithShape="1">
          <a:blip r:embed="rId2"/>
          <a:srcRect l="6889" t="19690" r="5378" b="30077"/>
          <a:stretch/>
        </p:blipFill>
        <p:spPr>
          <a:xfrm>
            <a:off x="269829" y="1595334"/>
            <a:ext cx="11652342" cy="3752843"/>
          </a:xfrm>
          <a:prstGeom prst="rect">
            <a:avLst/>
          </a:prstGeom>
        </p:spPr>
      </p:pic>
    </p:spTree>
    <p:extLst>
      <p:ext uri="{BB962C8B-B14F-4D97-AF65-F5344CB8AC3E}">
        <p14:creationId xmlns:p14="http://schemas.microsoft.com/office/powerpoint/2010/main" val="722393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1FE2F-422D-4640-9E6C-BB11BFB65DCF}"/>
              </a:ext>
            </a:extLst>
          </p:cNvPr>
          <p:cNvSpPr>
            <a:spLocks noGrp="1"/>
          </p:cNvSpPr>
          <p:nvPr>
            <p:ph type="title"/>
          </p:nvPr>
        </p:nvSpPr>
        <p:spPr/>
        <p:txBody>
          <a:bodyPr/>
          <a:lstStyle/>
          <a:p>
            <a:r>
              <a:rPr lang="fr-FR" dirty="0"/>
              <a:t>Conclusion</a:t>
            </a:r>
          </a:p>
        </p:txBody>
      </p:sp>
      <p:pic>
        <p:nvPicPr>
          <p:cNvPr id="3" name="Picture 2" descr="Afficher l’image source">
            <a:extLst>
              <a:ext uri="{FF2B5EF4-FFF2-40B4-BE49-F238E27FC236}">
                <a16:creationId xmlns:a16="http://schemas.microsoft.com/office/drawing/2014/main" id="{BA0258D5-AE18-4787-9201-E64D1A9C8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593" y="4264684"/>
            <a:ext cx="1594403" cy="159440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76A0B696-63B6-7CF0-AABD-2757DD82B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97" y="5837702"/>
            <a:ext cx="1234803" cy="871767"/>
          </a:xfrm>
          <a:prstGeom prst="rect">
            <a:avLst/>
          </a:prstGeom>
        </p:spPr>
      </p:pic>
    </p:spTree>
    <p:extLst>
      <p:ext uri="{BB962C8B-B14F-4D97-AF65-F5344CB8AC3E}">
        <p14:creationId xmlns:p14="http://schemas.microsoft.com/office/powerpoint/2010/main" val="104541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AF3E8-9BD7-A213-AC7C-37672D039E94}"/>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9E6AA81-7EEF-2D75-4B57-7F6BBD1FFE78}"/>
              </a:ext>
            </a:extLst>
          </p:cNvPr>
          <p:cNvSpPr>
            <a:spLocks noGrp="1"/>
          </p:cNvSpPr>
          <p:nvPr>
            <p:ph type="body" sz="quarter" idx="10"/>
          </p:nvPr>
        </p:nvSpPr>
        <p:spPr/>
        <p:txBody>
          <a:bodyPr/>
          <a:lstStyle/>
          <a:p>
            <a:endParaRPr lang="fr-FR"/>
          </a:p>
        </p:txBody>
      </p:sp>
      <p:pic>
        <p:nvPicPr>
          <p:cNvPr id="5" name="Image 4">
            <a:extLst>
              <a:ext uri="{FF2B5EF4-FFF2-40B4-BE49-F238E27FC236}">
                <a16:creationId xmlns:a16="http://schemas.microsoft.com/office/drawing/2014/main" id="{9BC306DB-08EB-62B9-EBD9-94B488E5762A}"/>
              </a:ext>
            </a:extLst>
          </p:cNvPr>
          <p:cNvPicPr>
            <a:picLocks noChangeAspect="1"/>
          </p:cNvPicPr>
          <p:nvPr/>
        </p:nvPicPr>
        <p:blipFill rotWithShape="1">
          <a:blip r:embed="rId2"/>
          <a:srcRect l="6105" t="20776" r="6512" b="29147"/>
          <a:stretch/>
        </p:blipFill>
        <p:spPr>
          <a:xfrm>
            <a:off x="255180" y="1754372"/>
            <a:ext cx="11214552" cy="3615071"/>
          </a:xfrm>
          <a:prstGeom prst="rect">
            <a:avLst/>
          </a:prstGeom>
        </p:spPr>
      </p:pic>
    </p:spTree>
    <p:extLst>
      <p:ext uri="{BB962C8B-B14F-4D97-AF65-F5344CB8AC3E}">
        <p14:creationId xmlns:p14="http://schemas.microsoft.com/office/powerpoint/2010/main" val="345575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21B6489E-AA7A-3B10-DC9D-98EA6D70156E}"/>
              </a:ext>
            </a:extLst>
          </p:cNvPr>
          <p:cNvSpPr>
            <a:spLocks noGrp="1"/>
          </p:cNvSpPr>
          <p:nvPr>
            <p:ph type="title"/>
          </p:nvPr>
        </p:nvSpPr>
        <p:spPr>
          <a:xfrm>
            <a:off x="3681887" y="2466443"/>
            <a:ext cx="7098960" cy="1095903"/>
          </a:xfrm>
        </p:spPr>
        <p:txBody>
          <a:bodyPr/>
          <a:lstStyle/>
          <a:p>
            <a:r>
              <a:rPr lang="fr-FR" dirty="0"/>
              <a:t>Constats et enjeux</a:t>
            </a:r>
            <a:br>
              <a:rPr lang="fr-FR" dirty="0"/>
            </a:br>
            <a:r>
              <a:rPr lang="fr-FR" sz="2800" dirty="0"/>
              <a:t>Interview</a:t>
            </a:r>
            <a:br>
              <a:rPr lang="fr-FR" dirty="0"/>
            </a:br>
            <a:br>
              <a:rPr lang="fr-FR" dirty="0"/>
            </a:br>
            <a:br>
              <a:rPr lang="fr-FR" dirty="0"/>
            </a:br>
            <a:br>
              <a:rPr lang="fr-FR" dirty="0"/>
            </a:br>
            <a:r>
              <a:rPr lang="fr-FR" sz="1800" b="1" i="1" dirty="0"/>
              <a:t>Valérie DAUDIGNY / Marc GUERRIER DE DUMAST </a:t>
            </a:r>
            <a:br>
              <a:rPr lang="fr-FR" sz="1800" b="1" i="1" dirty="0"/>
            </a:br>
            <a:endParaRPr lang="fr-FR" sz="1600" b="1" i="1" dirty="0"/>
          </a:p>
        </p:txBody>
      </p:sp>
      <p:pic>
        <p:nvPicPr>
          <p:cNvPr id="2" name="Picture 2" descr="Afficher l’image source">
            <a:extLst>
              <a:ext uri="{FF2B5EF4-FFF2-40B4-BE49-F238E27FC236}">
                <a16:creationId xmlns:a16="http://schemas.microsoft.com/office/drawing/2014/main" id="{7EC59867-8413-62B8-0E1D-8ACAA4853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731" y="3168501"/>
            <a:ext cx="1317331" cy="131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03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21B6489E-AA7A-3B10-DC9D-98EA6D70156E}"/>
              </a:ext>
            </a:extLst>
          </p:cNvPr>
          <p:cNvSpPr>
            <a:spLocks noGrp="1"/>
          </p:cNvSpPr>
          <p:nvPr>
            <p:ph type="title"/>
          </p:nvPr>
        </p:nvSpPr>
        <p:spPr>
          <a:xfrm>
            <a:off x="3681887" y="2466443"/>
            <a:ext cx="7098960" cy="1095903"/>
          </a:xfrm>
        </p:spPr>
        <p:txBody>
          <a:bodyPr/>
          <a:lstStyle/>
          <a:p>
            <a:r>
              <a:rPr lang="fr-FR" dirty="0"/>
              <a:t>Les voies de recrutement en réponse à l’OETH</a:t>
            </a:r>
            <a:br>
              <a:rPr lang="fr-FR" dirty="0"/>
            </a:br>
            <a:br>
              <a:rPr lang="fr-FR" dirty="0"/>
            </a:br>
            <a:br>
              <a:rPr lang="fr-FR" dirty="0"/>
            </a:br>
            <a:br>
              <a:rPr lang="fr-FR" dirty="0"/>
            </a:br>
            <a:br>
              <a:rPr lang="fr-FR" dirty="0"/>
            </a:br>
            <a:br>
              <a:rPr lang="fr-FR" sz="1800" i="1" dirty="0"/>
            </a:br>
            <a:endParaRPr lang="fr-FR" sz="1600" i="1" dirty="0"/>
          </a:p>
        </p:txBody>
      </p:sp>
      <p:pic>
        <p:nvPicPr>
          <p:cNvPr id="1028" name="Picture 4" descr="Contrato - ícones de negócios e finanças grátis">
            <a:extLst>
              <a:ext uri="{FF2B5EF4-FFF2-40B4-BE49-F238E27FC236}">
                <a16:creationId xmlns:a16="http://schemas.microsoft.com/office/drawing/2014/main" id="{B8360F76-D6F7-2B38-568C-EC0D81ABA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214" y="4070498"/>
            <a:ext cx="1197935" cy="119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24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852482" y="631190"/>
            <a:ext cx="2426329" cy="100998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Calibri" panose="020F0502020204030204" pitchFamily="34" charset="0"/>
                <a:cs typeface="Calibri" panose="020F0502020204030204" pitchFamily="34" charset="0"/>
              </a:rPr>
              <a:t>Recrutement DIRECT</a:t>
            </a:r>
          </a:p>
        </p:txBody>
      </p:sp>
      <p:grpSp>
        <p:nvGrpSpPr>
          <p:cNvPr id="11" name="Groupe 10"/>
          <p:cNvGrpSpPr/>
          <p:nvPr/>
        </p:nvGrpSpPr>
        <p:grpSpPr>
          <a:xfrm>
            <a:off x="510438" y="2242670"/>
            <a:ext cx="1573103" cy="982868"/>
            <a:chOff x="3523998" y="1946151"/>
            <a:chExt cx="1573103" cy="982868"/>
          </a:xfrm>
        </p:grpSpPr>
        <p:sp>
          <p:nvSpPr>
            <p:cNvPr id="9" name="Ellipse 8"/>
            <p:cNvSpPr/>
            <p:nvPr/>
          </p:nvSpPr>
          <p:spPr>
            <a:xfrm>
              <a:off x="3784313" y="1946151"/>
              <a:ext cx="1000124" cy="9828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4" name="Rectangle à coins arrondis 3"/>
            <p:cNvSpPr/>
            <p:nvPr/>
          </p:nvSpPr>
          <p:spPr>
            <a:xfrm>
              <a:off x="3523998" y="2174011"/>
              <a:ext cx="1573103" cy="5238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alibri" panose="020F0502020204030204" pitchFamily="34" charset="0"/>
                  <a:cs typeface="Calibri" panose="020F0502020204030204" pitchFamily="34" charset="0"/>
                </a:rPr>
                <a:t>Contrats</a:t>
              </a:r>
            </a:p>
          </p:txBody>
        </p:sp>
      </p:grpSp>
      <p:grpSp>
        <p:nvGrpSpPr>
          <p:cNvPr id="15" name="Groupe 14"/>
          <p:cNvGrpSpPr/>
          <p:nvPr/>
        </p:nvGrpSpPr>
        <p:grpSpPr>
          <a:xfrm>
            <a:off x="4659821" y="2269383"/>
            <a:ext cx="1573103" cy="982868"/>
            <a:chOff x="3523998" y="1946151"/>
            <a:chExt cx="1573103" cy="982868"/>
          </a:xfrm>
        </p:grpSpPr>
        <p:sp>
          <p:nvSpPr>
            <p:cNvPr id="16" name="Ellipse 15"/>
            <p:cNvSpPr/>
            <p:nvPr/>
          </p:nvSpPr>
          <p:spPr>
            <a:xfrm>
              <a:off x="3784313" y="1946151"/>
              <a:ext cx="1000124" cy="9828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17" name="Rectangle à coins arrondis 16"/>
            <p:cNvSpPr/>
            <p:nvPr/>
          </p:nvSpPr>
          <p:spPr>
            <a:xfrm>
              <a:off x="3523998" y="2174011"/>
              <a:ext cx="1573103" cy="5238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alibri" panose="020F0502020204030204" pitchFamily="34" charset="0"/>
                  <a:cs typeface="Calibri" panose="020F0502020204030204" pitchFamily="34" charset="0"/>
                </a:rPr>
                <a:t>Alternance</a:t>
              </a:r>
            </a:p>
          </p:txBody>
        </p:sp>
      </p:grpSp>
      <p:grpSp>
        <p:nvGrpSpPr>
          <p:cNvPr id="18" name="Groupe 17"/>
          <p:cNvGrpSpPr/>
          <p:nvPr/>
        </p:nvGrpSpPr>
        <p:grpSpPr>
          <a:xfrm>
            <a:off x="7799814" y="2184509"/>
            <a:ext cx="1573103" cy="982868"/>
            <a:chOff x="3523998" y="1946151"/>
            <a:chExt cx="1573103" cy="982868"/>
          </a:xfrm>
        </p:grpSpPr>
        <p:sp>
          <p:nvSpPr>
            <p:cNvPr id="19" name="Ellipse 18"/>
            <p:cNvSpPr/>
            <p:nvPr/>
          </p:nvSpPr>
          <p:spPr>
            <a:xfrm>
              <a:off x="3784313" y="1946151"/>
              <a:ext cx="1000124" cy="9828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20" name="Rectangle à coins arrondis 19"/>
            <p:cNvSpPr/>
            <p:nvPr/>
          </p:nvSpPr>
          <p:spPr>
            <a:xfrm>
              <a:off x="3523998" y="2174011"/>
              <a:ext cx="1573103" cy="5238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alibri" panose="020F0502020204030204" pitchFamily="34" charset="0"/>
                  <a:cs typeface="Calibri" panose="020F0502020204030204" pitchFamily="34" charset="0"/>
                </a:rPr>
                <a:t>Stages</a:t>
              </a:r>
            </a:p>
          </p:txBody>
        </p:sp>
      </p:grpSp>
      <p:grpSp>
        <p:nvGrpSpPr>
          <p:cNvPr id="21" name="Groupe 20"/>
          <p:cNvGrpSpPr/>
          <p:nvPr/>
        </p:nvGrpSpPr>
        <p:grpSpPr>
          <a:xfrm>
            <a:off x="10251091" y="2358487"/>
            <a:ext cx="1573103" cy="982868"/>
            <a:chOff x="3523998" y="1946151"/>
            <a:chExt cx="1573103" cy="982868"/>
          </a:xfrm>
        </p:grpSpPr>
        <p:sp>
          <p:nvSpPr>
            <p:cNvPr id="22" name="Ellipse 21"/>
            <p:cNvSpPr/>
            <p:nvPr/>
          </p:nvSpPr>
          <p:spPr>
            <a:xfrm>
              <a:off x="3784313" y="1946151"/>
              <a:ext cx="1000124" cy="9828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23" name="Rectangle à coins arrondis 22"/>
            <p:cNvSpPr/>
            <p:nvPr/>
          </p:nvSpPr>
          <p:spPr>
            <a:xfrm>
              <a:off x="3523998" y="2174011"/>
              <a:ext cx="1573103" cy="5238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alibri" panose="020F0502020204030204" pitchFamily="34" charset="0"/>
                  <a:cs typeface="Calibri" panose="020F0502020204030204" pitchFamily="34" charset="0"/>
                </a:rPr>
                <a:t>Intérim</a:t>
              </a:r>
            </a:p>
          </p:txBody>
        </p:sp>
      </p:grpSp>
      <p:sp>
        <p:nvSpPr>
          <p:cNvPr id="13" name="ZoneTexte 12"/>
          <p:cNvSpPr txBox="1"/>
          <p:nvPr/>
        </p:nvSpPr>
        <p:spPr>
          <a:xfrm>
            <a:off x="4134577" y="3456370"/>
            <a:ext cx="2509739" cy="353943"/>
          </a:xfrm>
          <a:prstGeom prst="rect">
            <a:avLst/>
          </a:prstGeom>
          <a:noFill/>
        </p:spPr>
        <p:txBody>
          <a:bodyPr wrap="square" rtlCol="0">
            <a:spAutoFit/>
          </a:bodyPr>
          <a:lstStyle/>
          <a:p>
            <a:r>
              <a:rPr lang="fr-FR" sz="1700" dirty="0">
                <a:latin typeface="Calibri" panose="020F0502020204030204" pitchFamily="34" charset="0"/>
                <a:cs typeface="Calibri" panose="020F0502020204030204" pitchFamily="34" charset="0"/>
              </a:rPr>
              <a:t>Contrat d’apprentissage *</a:t>
            </a:r>
          </a:p>
        </p:txBody>
      </p:sp>
      <p:sp>
        <p:nvSpPr>
          <p:cNvPr id="40" name="ZoneTexte 39"/>
          <p:cNvSpPr txBox="1"/>
          <p:nvPr/>
        </p:nvSpPr>
        <p:spPr>
          <a:xfrm>
            <a:off x="4153386" y="4395246"/>
            <a:ext cx="2961580" cy="353943"/>
          </a:xfrm>
          <a:prstGeom prst="rect">
            <a:avLst/>
          </a:prstGeom>
          <a:noFill/>
        </p:spPr>
        <p:txBody>
          <a:bodyPr wrap="square" rtlCol="0">
            <a:spAutoFit/>
          </a:bodyPr>
          <a:lstStyle/>
          <a:p>
            <a:r>
              <a:rPr lang="fr-FR" sz="1700" dirty="0">
                <a:latin typeface="Calibri" panose="020F0502020204030204" pitchFamily="34" charset="0"/>
                <a:cs typeface="Calibri" panose="020F0502020204030204" pitchFamily="34" charset="0"/>
              </a:rPr>
              <a:t>Contrat de professionnalisation</a:t>
            </a:r>
          </a:p>
        </p:txBody>
      </p:sp>
      <p:sp>
        <p:nvSpPr>
          <p:cNvPr id="55" name="ZoneTexte 54"/>
          <p:cNvSpPr txBox="1"/>
          <p:nvPr/>
        </p:nvSpPr>
        <p:spPr>
          <a:xfrm>
            <a:off x="8081584" y="4554524"/>
            <a:ext cx="2871163" cy="984885"/>
          </a:xfrm>
          <a:prstGeom prst="rect">
            <a:avLst/>
          </a:prstGeom>
          <a:noFill/>
        </p:spPr>
        <p:txBody>
          <a:bodyPr wrap="square" rtlCol="0">
            <a:spAutoFit/>
          </a:bodyPr>
          <a:lstStyle/>
          <a:p>
            <a:r>
              <a:rPr lang="fr-FR" sz="1700" dirty="0">
                <a:latin typeface="Calibri" panose="020F0502020204030204" pitchFamily="34" charset="0"/>
                <a:cs typeface="Calibri" panose="020F0502020204030204" pitchFamily="34" charset="0"/>
              </a:rPr>
              <a:t>Service civique (Mission)</a:t>
            </a:r>
            <a:r>
              <a:rPr lang="fr-FR" sz="1700" dirty="0">
                <a:solidFill>
                  <a:schemeClr val="accent4"/>
                </a:solidFill>
                <a:latin typeface="Calibri" panose="020F0502020204030204" pitchFamily="34" charset="0"/>
                <a:cs typeface="Calibri" panose="020F0502020204030204" pitchFamily="34" charset="0"/>
              </a:rPr>
              <a:t>*</a:t>
            </a:r>
            <a:r>
              <a:rPr lang="fr-FR" sz="1700" dirty="0">
                <a:latin typeface="Calibri" panose="020F0502020204030204" pitchFamily="34" charset="0"/>
                <a:cs typeface="Calibri" panose="020F0502020204030204" pitchFamily="34" charset="0"/>
              </a:rPr>
              <a:t>*</a:t>
            </a:r>
          </a:p>
          <a:p>
            <a:r>
              <a:rPr lang="fr-FR" sz="1200" dirty="0">
                <a:solidFill>
                  <a:schemeClr val="accent4"/>
                </a:solidFill>
                <a:latin typeface="Calibri" panose="020F0502020204030204" pitchFamily="34" charset="0"/>
                <a:cs typeface="Calibri" panose="020F0502020204030204" pitchFamily="34" charset="0"/>
              </a:rPr>
              <a:t>*Uniquement pour le milieu associatif de droit privé</a:t>
            </a:r>
          </a:p>
          <a:p>
            <a:endParaRPr lang="fr-FR" sz="1700" dirty="0">
              <a:latin typeface="Calibri" panose="020F0502020204030204" pitchFamily="34" charset="0"/>
              <a:cs typeface="Calibri" panose="020F0502020204030204" pitchFamily="34" charset="0"/>
            </a:endParaRPr>
          </a:p>
        </p:txBody>
      </p:sp>
      <p:sp>
        <p:nvSpPr>
          <p:cNvPr id="60" name="ZoneTexte 59"/>
          <p:cNvSpPr txBox="1"/>
          <p:nvPr/>
        </p:nvSpPr>
        <p:spPr>
          <a:xfrm>
            <a:off x="8068528" y="5238820"/>
            <a:ext cx="2072963" cy="276999"/>
          </a:xfrm>
          <a:prstGeom prst="rect">
            <a:avLst/>
          </a:prstGeom>
          <a:noFill/>
        </p:spPr>
        <p:txBody>
          <a:bodyPr wrap="square" rtlCol="0">
            <a:spAutoFit/>
          </a:bodyPr>
          <a:lstStyle/>
          <a:p>
            <a:r>
              <a:rPr lang="fr-FR" sz="1200" dirty="0">
                <a:latin typeface="Calibri" panose="020F0502020204030204" pitchFamily="34" charset="0"/>
                <a:cs typeface="Calibri" panose="020F0502020204030204" pitchFamily="34" charset="0"/>
              </a:rPr>
              <a:t>* jusqu’à 30 ans pour les PSH</a:t>
            </a:r>
          </a:p>
        </p:txBody>
      </p:sp>
      <p:sp>
        <p:nvSpPr>
          <p:cNvPr id="62" name="ZoneTexte 61"/>
          <p:cNvSpPr txBox="1"/>
          <p:nvPr/>
        </p:nvSpPr>
        <p:spPr>
          <a:xfrm>
            <a:off x="4153385" y="3821034"/>
            <a:ext cx="2509739" cy="276999"/>
          </a:xfrm>
          <a:prstGeom prst="rect">
            <a:avLst/>
          </a:prstGeom>
          <a:noFill/>
        </p:spPr>
        <p:txBody>
          <a:bodyPr wrap="square" rtlCol="0">
            <a:spAutoFit/>
          </a:bodyPr>
          <a:lstStyle/>
          <a:p>
            <a:r>
              <a:rPr lang="fr-FR" sz="800" dirty="0">
                <a:latin typeface="Calibri" panose="020F0502020204030204" pitchFamily="34" charset="0"/>
                <a:cs typeface="Calibri" panose="020F0502020204030204" pitchFamily="34" charset="0"/>
              </a:rPr>
              <a:t>* </a:t>
            </a:r>
            <a:r>
              <a:rPr lang="fr-FR" sz="1200" dirty="0">
                <a:latin typeface="Calibri" panose="020F0502020204030204" pitchFamily="34" charset="0"/>
                <a:cs typeface="Calibri" panose="020F0502020204030204" pitchFamily="34" charset="0"/>
              </a:rPr>
              <a:t>Sans limite d’âge pour les PSH</a:t>
            </a:r>
          </a:p>
        </p:txBody>
      </p:sp>
      <p:grpSp>
        <p:nvGrpSpPr>
          <p:cNvPr id="68" name="Groupe 67"/>
          <p:cNvGrpSpPr/>
          <p:nvPr/>
        </p:nvGrpSpPr>
        <p:grpSpPr>
          <a:xfrm>
            <a:off x="7938054" y="3444791"/>
            <a:ext cx="1943639" cy="353943"/>
            <a:chOff x="2202848" y="4563620"/>
            <a:chExt cx="1943639" cy="353943"/>
          </a:xfrm>
        </p:grpSpPr>
        <p:sp>
          <p:nvSpPr>
            <p:cNvPr id="69" name="ZoneTexte 68"/>
            <p:cNvSpPr txBox="1"/>
            <p:nvPr/>
          </p:nvSpPr>
          <p:spPr>
            <a:xfrm>
              <a:off x="2343536" y="4563620"/>
              <a:ext cx="1802951" cy="353943"/>
            </a:xfrm>
            <a:prstGeom prst="rect">
              <a:avLst/>
            </a:prstGeom>
            <a:noFill/>
          </p:spPr>
          <p:txBody>
            <a:bodyPr wrap="square" rtlCol="0">
              <a:spAutoFit/>
            </a:bodyPr>
            <a:lstStyle/>
            <a:p>
              <a:r>
                <a:rPr lang="fr-FR" sz="1700" dirty="0">
                  <a:latin typeface="Calibri" panose="020F0502020204030204" pitchFamily="34" charset="0"/>
                  <a:cs typeface="Calibri" panose="020F0502020204030204" pitchFamily="34" charset="0"/>
                </a:rPr>
                <a:t>PMSMP</a:t>
              </a:r>
              <a:r>
                <a:rPr lang="fr-FR" sz="1600" dirty="0">
                  <a:latin typeface="Calibri" panose="020F0502020204030204" pitchFamily="34" charset="0"/>
                  <a:cs typeface="Calibri" panose="020F0502020204030204" pitchFamily="34" charset="0"/>
                </a:rPr>
                <a:t>*</a:t>
              </a:r>
            </a:p>
          </p:txBody>
        </p:sp>
        <p:sp>
          <p:nvSpPr>
            <p:cNvPr id="70" name="Rectangle 69"/>
            <p:cNvSpPr/>
            <p:nvPr/>
          </p:nvSpPr>
          <p:spPr>
            <a:xfrm>
              <a:off x="2202848" y="4629094"/>
              <a:ext cx="157483" cy="138500"/>
            </a:xfrm>
            <a:prstGeom prst="rect">
              <a:avLst/>
            </a:prstGeom>
            <a:solidFill>
              <a:schemeClr val="accent1"/>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grpSp>
      <p:sp>
        <p:nvSpPr>
          <p:cNvPr id="71" name="ZoneTexte 70"/>
          <p:cNvSpPr txBox="1"/>
          <p:nvPr/>
        </p:nvSpPr>
        <p:spPr>
          <a:xfrm>
            <a:off x="7829100" y="3899684"/>
            <a:ext cx="2463115" cy="461665"/>
          </a:xfrm>
          <a:prstGeom prst="rect">
            <a:avLst/>
          </a:prstGeom>
          <a:noFill/>
        </p:spPr>
        <p:txBody>
          <a:bodyPr wrap="square" rtlCol="0">
            <a:spAutoFit/>
          </a:bodyPr>
          <a:lstStyle/>
          <a:p>
            <a:r>
              <a:rPr lang="fr-FR" sz="800" dirty="0">
                <a:latin typeface="Calibri" panose="020F0502020204030204" pitchFamily="34" charset="0"/>
                <a:cs typeface="Calibri" panose="020F0502020204030204" pitchFamily="34" charset="0"/>
              </a:rPr>
              <a:t>* </a:t>
            </a:r>
            <a:r>
              <a:rPr lang="fr-FR" sz="1200" dirty="0">
                <a:latin typeface="Calibri" panose="020F0502020204030204" pitchFamily="34" charset="0"/>
                <a:cs typeface="Calibri" panose="020F0502020204030204" pitchFamily="34" charset="0"/>
              </a:rPr>
              <a:t>Période de Mise en situation de handicap</a:t>
            </a:r>
          </a:p>
        </p:txBody>
      </p:sp>
      <p:sp>
        <p:nvSpPr>
          <p:cNvPr id="39" name="Rectangle 38"/>
          <p:cNvSpPr/>
          <p:nvPr/>
        </p:nvSpPr>
        <p:spPr>
          <a:xfrm>
            <a:off x="4187001" y="1241914"/>
            <a:ext cx="157483" cy="138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7BA1205B-1933-5C9B-6D55-3CDC2686171E}"/>
              </a:ext>
            </a:extLst>
          </p:cNvPr>
          <p:cNvSpPr txBox="1"/>
          <p:nvPr/>
        </p:nvSpPr>
        <p:spPr>
          <a:xfrm>
            <a:off x="726432" y="3463460"/>
            <a:ext cx="2463115" cy="2446824"/>
          </a:xfrm>
          <a:prstGeom prst="rect">
            <a:avLst/>
          </a:prstGeom>
          <a:noFill/>
        </p:spPr>
        <p:txBody>
          <a:bodyPr wrap="square" rtlCol="0">
            <a:spAutoFit/>
          </a:bodyPr>
          <a:lstStyle/>
          <a:p>
            <a:r>
              <a:rPr lang="fr-FR" sz="1700" dirty="0">
                <a:latin typeface="Calibri" panose="020F0502020204030204" pitchFamily="34" charset="0"/>
                <a:cs typeface="Calibri" panose="020F0502020204030204" pitchFamily="34" charset="0"/>
              </a:rPr>
              <a:t>CDI/CDD</a:t>
            </a:r>
          </a:p>
          <a:p>
            <a:r>
              <a:rPr lang="fr-FR" sz="1700" dirty="0">
                <a:latin typeface="Calibri" panose="020F0502020204030204" pitchFamily="34" charset="0"/>
                <a:cs typeface="Calibri" panose="020F0502020204030204" pitchFamily="34" charset="0"/>
              </a:rPr>
              <a:t>Concours</a:t>
            </a:r>
          </a:p>
          <a:p>
            <a:r>
              <a:rPr lang="fr-FR" sz="1700" dirty="0">
                <a:latin typeface="Calibri" panose="020F0502020204030204" pitchFamily="34" charset="0"/>
                <a:cs typeface="Calibri" panose="020F0502020204030204" pitchFamily="34" charset="0"/>
              </a:rPr>
              <a:t>Parcours Emploi Compétences PEC</a:t>
            </a:r>
          </a:p>
          <a:p>
            <a:r>
              <a:rPr lang="fr-FR" sz="1700" dirty="0">
                <a:latin typeface="Calibri" panose="020F0502020204030204" pitchFamily="34" charset="0"/>
                <a:cs typeface="Calibri" panose="020F0502020204030204" pitchFamily="34" charset="0"/>
              </a:rPr>
              <a:t>CDD donnant vocation à titularisation (pour les PSH)</a:t>
            </a:r>
          </a:p>
          <a:p>
            <a:r>
              <a:rPr lang="fr-FR" sz="1700" dirty="0">
                <a:latin typeface="Calibri" panose="020F0502020204030204" pitchFamily="34" charset="0"/>
                <a:cs typeface="Calibri" panose="020F0502020204030204" pitchFamily="34" charset="0"/>
              </a:rPr>
              <a:t>Détachement dans un Corps supérieur</a:t>
            </a:r>
          </a:p>
        </p:txBody>
      </p:sp>
      <p:sp>
        <p:nvSpPr>
          <p:cNvPr id="33" name="Rectangle 32">
            <a:extLst>
              <a:ext uri="{FF2B5EF4-FFF2-40B4-BE49-F238E27FC236}">
                <a16:creationId xmlns:a16="http://schemas.microsoft.com/office/drawing/2014/main" id="{3131B0D5-A976-D6DB-2267-521B70D3A499}"/>
              </a:ext>
            </a:extLst>
          </p:cNvPr>
          <p:cNvSpPr/>
          <p:nvPr/>
        </p:nvSpPr>
        <p:spPr>
          <a:xfrm>
            <a:off x="370105" y="3573498"/>
            <a:ext cx="157483" cy="138500"/>
          </a:xfrm>
          <a:prstGeom prst="rect">
            <a:avLst/>
          </a:prstGeom>
          <a:solidFill>
            <a:schemeClr val="accent1"/>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B88861CD-4E10-761A-9329-912443FF7E18}"/>
              </a:ext>
            </a:extLst>
          </p:cNvPr>
          <p:cNvSpPr/>
          <p:nvPr/>
        </p:nvSpPr>
        <p:spPr>
          <a:xfrm>
            <a:off x="383015" y="4120739"/>
            <a:ext cx="157483" cy="138500"/>
          </a:xfrm>
          <a:prstGeom prst="rect">
            <a:avLst/>
          </a:prstGeom>
          <a:solidFill>
            <a:schemeClr val="accent1"/>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50CBD6C1-1857-AA39-4D22-E5B3AE0E1B66}"/>
              </a:ext>
            </a:extLst>
          </p:cNvPr>
          <p:cNvSpPr/>
          <p:nvPr/>
        </p:nvSpPr>
        <p:spPr>
          <a:xfrm>
            <a:off x="384852" y="3844535"/>
            <a:ext cx="157483" cy="1385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2286F2E8-C46C-E9D3-9DF9-FBBAEE33BBF6}"/>
              </a:ext>
            </a:extLst>
          </p:cNvPr>
          <p:cNvSpPr/>
          <p:nvPr/>
        </p:nvSpPr>
        <p:spPr>
          <a:xfrm>
            <a:off x="383013" y="4617623"/>
            <a:ext cx="157483" cy="1385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B318A70C-C886-1693-4F8E-F50B2A1BF70B}"/>
              </a:ext>
            </a:extLst>
          </p:cNvPr>
          <p:cNvSpPr/>
          <p:nvPr/>
        </p:nvSpPr>
        <p:spPr>
          <a:xfrm>
            <a:off x="404675" y="5514541"/>
            <a:ext cx="157483" cy="1385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73" name="Rectangle 72">
            <a:extLst>
              <a:ext uri="{FF2B5EF4-FFF2-40B4-BE49-F238E27FC236}">
                <a16:creationId xmlns:a16="http://schemas.microsoft.com/office/drawing/2014/main" id="{B64654D2-3BAF-34C8-CF64-D0B58BD52304}"/>
              </a:ext>
            </a:extLst>
          </p:cNvPr>
          <p:cNvSpPr/>
          <p:nvPr/>
        </p:nvSpPr>
        <p:spPr>
          <a:xfrm>
            <a:off x="3909113" y="3563883"/>
            <a:ext cx="136520" cy="138500"/>
          </a:xfrm>
          <a:prstGeom prst="rect">
            <a:avLst/>
          </a:prstGeom>
          <a:solidFill>
            <a:schemeClr val="accent1"/>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1A982863-0821-5DC3-D7A8-D0C7D983F563}"/>
              </a:ext>
            </a:extLst>
          </p:cNvPr>
          <p:cNvSpPr txBox="1"/>
          <p:nvPr/>
        </p:nvSpPr>
        <p:spPr>
          <a:xfrm>
            <a:off x="226508" y="5918146"/>
            <a:ext cx="1195151" cy="750556"/>
          </a:xfrm>
          <a:prstGeom prst="rect">
            <a:avLst/>
          </a:prstGeom>
          <a:solidFill>
            <a:schemeClr val="bg1"/>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B69F77A3-D943-E8B7-909D-EA1A4259C4BB}"/>
              </a:ext>
            </a:extLst>
          </p:cNvPr>
          <p:cNvSpPr txBox="1"/>
          <p:nvPr/>
        </p:nvSpPr>
        <p:spPr>
          <a:xfrm>
            <a:off x="10952747" y="5523247"/>
            <a:ext cx="1115207" cy="369332"/>
          </a:xfrm>
          <a:prstGeom prst="rect">
            <a:avLst/>
          </a:prstGeom>
          <a:solidFill>
            <a:schemeClr val="bg1"/>
          </a:solidFill>
        </p:spPr>
        <p:txBody>
          <a:bodyPr wrap="square" rtlCol="0">
            <a:spAutoFit/>
          </a:bodyPr>
          <a:lstStyle/>
          <a:p>
            <a:endParaRPr lang="fr-FR" dirty="0"/>
          </a:p>
        </p:txBody>
      </p:sp>
      <p:cxnSp>
        <p:nvCxnSpPr>
          <p:cNvPr id="8" name="Connecteur droit 7">
            <a:extLst>
              <a:ext uri="{FF2B5EF4-FFF2-40B4-BE49-F238E27FC236}">
                <a16:creationId xmlns:a16="http://schemas.microsoft.com/office/drawing/2014/main" id="{3EDA9364-9602-1AB2-140C-EA1F4F05B8D0}"/>
              </a:ext>
            </a:extLst>
          </p:cNvPr>
          <p:cNvCxnSpPr/>
          <p:nvPr/>
        </p:nvCxnSpPr>
        <p:spPr>
          <a:xfrm>
            <a:off x="3360611" y="2368480"/>
            <a:ext cx="20320" cy="3648269"/>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D4A9E06-0793-E042-E9C0-B4178BC026CB}"/>
              </a:ext>
            </a:extLst>
          </p:cNvPr>
          <p:cNvSpPr/>
          <p:nvPr/>
        </p:nvSpPr>
        <p:spPr>
          <a:xfrm>
            <a:off x="7921257" y="4656141"/>
            <a:ext cx="157483" cy="138500"/>
          </a:xfrm>
          <a:prstGeom prst="rect">
            <a:avLst/>
          </a:prstGeom>
          <a:solidFill>
            <a:schemeClr val="accent1"/>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71263FC3-3659-5EC4-2D42-FB6A7101695A}"/>
              </a:ext>
            </a:extLst>
          </p:cNvPr>
          <p:cNvSpPr/>
          <p:nvPr/>
        </p:nvSpPr>
        <p:spPr>
          <a:xfrm>
            <a:off x="4187001" y="630559"/>
            <a:ext cx="157483" cy="1385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2FA1CD89-A89A-10C5-CB0D-86BD4BFA3732}"/>
              </a:ext>
            </a:extLst>
          </p:cNvPr>
          <p:cNvSpPr/>
          <p:nvPr/>
        </p:nvSpPr>
        <p:spPr>
          <a:xfrm>
            <a:off x="4188269" y="933786"/>
            <a:ext cx="157483" cy="138500"/>
          </a:xfrm>
          <a:prstGeom prst="rect">
            <a:avLst/>
          </a:prstGeom>
          <a:solidFill>
            <a:schemeClr val="accent1"/>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9612F71F-0485-935C-DA43-39EFFD53B183}"/>
              </a:ext>
            </a:extLst>
          </p:cNvPr>
          <p:cNvSpPr/>
          <p:nvPr/>
        </p:nvSpPr>
        <p:spPr>
          <a:xfrm>
            <a:off x="3918439" y="4485273"/>
            <a:ext cx="157483" cy="138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F333BD55-91FD-E96D-309B-4FE8B2C74AE5}"/>
              </a:ext>
            </a:extLst>
          </p:cNvPr>
          <p:cNvSpPr txBox="1"/>
          <p:nvPr/>
        </p:nvSpPr>
        <p:spPr>
          <a:xfrm>
            <a:off x="4641928" y="582102"/>
            <a:ext cx="1984497" cy="877163"/>
          </a:xfrm>
          <a:prstGeom prst="rect">
            <a:avLst/>
          </a:prstGeom>
          <a:noFill/>
        </p:spPr>
        <p:txBody>
          <a:bodyPr wrap="square" rtlCol="0">
            <a:spAutoFit/>
          </a:bodyPr>
          <a:lstStyle/>
          <a:p>
            <a:r>
              <a:rPr lang="fr-FR" sz="1700" dirty="0">
                <a:latin typeface="Calibri" panose="020F0502020204030204" pitchFamily="34" charset="0"/>
                <a:cs typeface="Calibri" panose="020F0502020204030204" pitchFamily="34" charset="0"/>
              </a:rPr>
              <a:t>Public uniquement</a:t>
            </a:r>
          </a:p>
          <a:p>
            <a:r>
              <a:rPr lang="fr-FR" sz="1700" dirty="0">
                <a:latin typeface="Calibri" panose="020F0502020204030204" pitchFamily="34" charset="0"/>
                <a:cs typeface="Calibri" panose="020F0502020204030204" pitchFamily="34" charset="0"/>
              </a:rPr>
              <a:t>Public/Privé</a:t>
            </a:r>
          </a:p>
          <a:p>
            <a:r>
              <a:rPr lang="fr-FR" sz="1700" dirty="0">
                <a:latin typeface="Calibri" panose="020F0502020204030204" pitchFamily="34" charset="0"/>
                <a:cs typeface="Calibri" panose="020F0502020204030204" pitchFamily="34" charset="0"/>
              </a:rPr>
              <a:t>Privé uniquement</a:t>
            </a:r>
          </a:p>
        </p:txBody>
      </p:sp>
      <p:sp>
        <p:nvSpPr>
          <p:cNvPr id="3" name="ZoneTexte 2">
            <a:extLst>
              <a:ext uri="{FF2B5EF4-FFF2-40B4-BE49-F238E27FC236}">
                <a16:creationId xmlns:a16="http://schemas.microsoft.com/office/drawing/2014/main" id="{04357C9D-8C64-C28F-73CA-F27D3970B2CA}"/>
              </a:ext>
            </a:extLst>
          </p:cNvPr>
          <p:cNvSpPr txBox="1"/>
          <p:nvPr/>
        </p:nvSpPr>
        <p:spPr>
          <a:xfrm>
            <a:off x="10781415" y="5778315"/>
            <a:ext cx="1378642" cy="968723"/>
          </a:xfrm>
          <a:prstGeom prst="rect">
            <a:avLst/>
          </a:prstGeom>
          <a:solidFill>
            <a:schemeClr val="bg1"/>
          </a:solidFill>
        </p:spPr>
        <p:txBody>
          <a:bodyPr wrap="square" rtlCol="0">
            <a:spAutoFit/>
          </a:bodyPr>
          <a:lstStyle/>
          <a:p>
            <a:endParaRPr lang="fr-FR" dirty="0"/>
          </a:p>
        </p:txBody>
      </p:sp>
      <p:grpSp>
        <p:nvGrpSpPr>
          <p:cNvPr id="85" name="Groupe 84"/>
          <p:cNvGrpSpPr/>
          <p:nvPr/>
        </p:nvGrpSpPr>
        <p:grpSpPr>
          <a:xfrm>
            <a:off x="10566027" y="5653041"/>
            <a:ext cx="1573103" cy="982868"/>
            <a:chOff x="3514171" y="1946151"/>
            <a:chExt cx="1573103" cy="982868"/>
          </a:xfrm>
        </p:grpSpPr>
        <p:sp>
          <p:nvSpPr>
            <p:cNvPr id="86" name="Ellipse 85"/>
            <p:cNvSpPr/>
            <p:nvPr/>
          </p:nvSpPr>
          <p:spPr>
            <a:xfrm>
              <a:off x="3784313" y="1946151"/>
              <a:ext cx="1000124" cy="982868"/>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87" name="Rectangle à coins arrondis 86"/>
            <p:cNvSpPr/>
            <p:nvPr/>
          </p:nvSpPr>
          <p:spPr>
            <a:xfrm>
              <a:off x="3514171" y="2174011"/>
              <a:ext cx="1573103" cy="5238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Calibri" panose="020F0502020204030204" pitchFamily="34" charset="0"/>
                  <a:cs typeface="Calibri" panose="020F0502020204030204" pitchFamily="34" charset="0"/>
                </a:rPr>
                <a:t>Mise à disposition (GE) </a:t>
              </a:r>
            </a:p>
          </p:txBody>
        </p:sp>
      </p:grpSp>
    </p:spTree>
    <p:extLst>
      <p:ext uri="{BB962C8B-B14F-4D97-AF65-F5344CB8AC3E}">
        <p14:creationId xmlns:p14="http://schemas.microsoft.com/office/powerpoint/2010/main" val="421293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814274" y="712599"/>
            <a:ext cx="2426329" cy="100998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Calibri" panose="020F0502020204030204" pitchFamily="34" charset="0"/>
                <a:cs typeface="Calibri" panose="020F0502020204030204" pitchFamily="34" charset="0"/>
              </a:rPr>
              <a:t>Recrutement INDIRECT</a:t>
            </a:r>
          </a:p>
        </p:txBody>
      </p:sp>
      <p:grpSp>
        <p:nvGrpSpPr>
          <p:cNvPr id="24" name="Groupe 23"/>
          <p:cNvGrpSpPr/>
          <p:nvPr/>
        </p:nvGrpSpPr>
        <p:grpSpPr>
          <a:xfrm>
            <a:off x="1063266" y="2422805"/>
            <a:ext cx="1573103" cy="982868"/>
            <a:chOff x="3561085" y="1946151"/>
            <a:chExt cx="1573103" cy="982868"/>
          </a:xfrm>
        </p:grpSpPr>
        <p:sp>
          <p:nvSpPr>
            <p:cNvPr id="25" name="Ellipse 24"/>
            <p:cNvSpPr/>
            <p:nvPr/>
          </p:nvSpPr>
          <p:spPr>
            <a:xfrm>
              <a:off x="3784313" y="1946151"/>
              <a:ext cx="1000124" cy="98286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26" name="Rectangle à coins arrondis 25"/>
            <p:cNvSpPr/>
            <p:nvPr/>
          </p:nvSpPr>
          <p:spPr>
            <a:xfrm>
              <a:off x="3561085" y="2182181"/>
              <a:ext cx="1573103" cy="5238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alibri" panose="020F0502020204030204" pitchFamily="34" charset="0"/>
                  <a:cs typeface="Calibri" panose="020F0502020204030204" pitchFamily="34" charset="0"/>
                </a:rPr>
                <a:t>EA*</a:t>
              </a:r>
            </a:p>
          </p:txBody>
        </p:sp>
      </p:grpSp>
      <p:grpSp>
        <p:nvGrpSpPr>
          <p:cNvPr id="27" name="Groupe 26"/>
          <p:cNvGrpSpPr/>
          <p:nvPr/>
        </p:nvGrpSpPr>
        <p:grpSpPr>
          <a:xfrm>
            <a:off x="4854803" y="2429305"/>
            <a:ext cx="1573103" cy="982868"/>
            <a:chOff x="3523998" y="1946151"/>
            <a:chExt cx="1573103" cy="982868"/>
          </a:xfrm>
        </p:grpSpPr>
        <p:sp>
          <p:nvSpPr>
            <p:cNvPr id="28" name="Ellipse 27"/>
            <p:cNvSpPr/>
            <p:nvPr/>
          </p:nvSpPr>
          <p:spPr>
            <a:xfrm>
              <a:off x="3784313" y="1946151"/>
              <a:ext cx="1000124" cy="98286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29" name="Rectangle à coins arrondis 28"/>
            <p:cNvSpPr/>
            <p:nvPr/>
          </p:nvSpPr>
          <p:spPr>
            <a:xfrm>
              <a:off x="3523998" y="2182973"/>
              <a:ext cx="1573103" cy="5238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alibri" panose="020F0502020204030204" pitchFamily="34" charset="0"/>
                  <a:cs typeface="Calibri" panose="020F0502020204030204" pitchFamily="34" charset="0"/>
                </a:rPr>
                <a:t>ESAT*</a:t>
              </a:r>
            </a:p>
          </p:txBody>
        </p:sp>
      </p:grpSp>
      <p:grpSp>
        <p:nvGrpSpPr>
          <p:cNvPr id="30" name="Groupe 29"/>
          <p:cNvGrpSpPr/>
          <p:nvPr/>
        </p:nvGrpSpPr>
        <p:grpSpPr>
          <a:xfrm>
            <a:off x="9291674" y="2429305"/>
            <a:ext cx="1573103" cy="982868"/>
            <a:chOff x="3523998" y="1946151"/>
            <a:chExt cx="1573103" cy="982868"/>
          </a:xfrm>
        </p:grpSpPr>
        <p:sp>
          <p:nvSpPr>
            <p:cNvPr id="31" name="Ellipse 30"/>
            <p:cNvSpPr/>
            <p:nvPr/>
          </p:nvSpPr>
          <p:spPr>
            <a:xfrm>
              <a:off x="3784313" y="1946151"/>
              <a:ext cx="1000124" cy="98286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32" name="Rectangle à coins arrondis 31"/>
            <p:cNvSpPr/>
            <p:nvPr/>
          </p:nvSpPr>
          <p:spPr>
            <a:xfrm>
              <a:off x="3523998" y="2175647"/>
              <a:ext cx="1573103" cy="5238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alibri" panose="020F0502020204030204" pitchFamily="34" charset="0"/>
                  <a:cs typeface="Calibri" panose="020F0502020204030204" pitchFamily="34" charset="0"/>
                </a:rPr>
                <a:t>TIH*</a:t>
              </a:r>
            </a:p>
          </p:txBody>
        </p:sp>
      </p:grpSp>
      <p:sp>
        <p:nvSpPr>
          <p:cNvPr id="63" name="ZoneTexte 62"/>
          <p:cNvSpPr txBox="1"/>
          <p:nvPr/>
        </p:nvSpPr>
        <p:spPr>
          <a:xfrm>
            <a:off x="4515954" y="3568452"/>
            <a:ext cx="3198575" cy="276999"/>
          </a:xfrm>
          <a:prstGeom prst="rect">
            <a:avLst/>
          </a:prstGeom>
          <a:noFill/>
        </p:spPr>
        <p:txBody>
          <a:bodyPr wrap="square" rtlCol="0">
            <a:spAutoFit/>
          </a:bodyPr>
          <a:lstStyle/>
          <a:p>
            <a:r>
              <a:rPr lang="fr-FR" sz="1200" dirty="0">
                <a:latin typeface="Calibri" panose="020F0502020204030204" pitchFamily="34" charset="0"/>
                <a:cs typeface="Calibri" panose="020F0502020204030204" pitchFamily="34" charset="0"/>
              </a:rPr>
              <a:t>*Etablissement ou Service d’Aide par le Travail</a:t>
            </a:r>
          </a:p>
        </p:txBody>
      </p:sp>
      <p:sp>
        <p:nvSpPr>
          <p:cNvPr id="64" name="ZoneTexte 63"/>
          <p:cNvSpPr txBox="1"/>
          <p:nvPr/>
        </p:nvSpPr>
        <p:spPr>
          <a:xfrm>
            <a:off x="1254651" y="3567572"/>
            <a:ext cx="1680947" cy="276999"/>
          </a:xfrm>
          <a:prstGeom prst="rect">
            <a:avLst/>
          </a:prstGeom>
          <a:noFill/>
        </p:spPr>
        <p:txBody>
          <a:bodyPr wrap="square" rtlCol="0">
            <a:spAutoFit/>
          </a:bodyPr>
          <a:lstStyle/>
          <a:p>
            <a:r>
              <a:rPr lang="fr-FR" sz="1200" dirty="0">
                <a:latin typeface="Calibri" panose="020F0502020204030204" pitchFamily="34" charset="0"/>
                <a:cs typeface="Calibri" panose="020F0502020204030204" pitchFamily="34" charset="0"/>
              </a:rPr>
              <a:t>*Entreprises Adaptées</a:t>
            </a:r>
          </a:p>
        </p:txBody>
      </p:sp>
      <p:grpSp>
        <p:nvGrpSpPr>
          <p:cNvPr id="75" name="Groupe 74"/>
          <p:cNvGrpSpPr/>
          <p:nvPr/>
        </p:nvGrpSpPr>
        <p:grpSpPr>
          <a:xfrm>
            <a:off x="1296965" y="4488955"/>
            <a:ext cx="1943639" cy="276999"/>
            <a:chOff x="2202848" y="4563620"/>
            <a:chExt cx="1943639" cy="276999"/>
          </a:xfrm>
        </p:grpSpPr>
        <p:sp>
          <p:nvSpPr>
            <p:cNvPr id="76" name="ZoneTexte 75"/>
            <p:cNvSpPr txBox="1"/>
            <p:nvPr/>
          </p:nvSpPr>
          <p:spPr>
            <a:xfrm>
              <a:off x="2343536" y="4563620"/>
              <a:ext cx="1802951" cy="276999"/>
            </a:xfrm>
            <a:prstGeom prst="rect">
              <a:avLst/>
            </a:prstGeom>
            <a:noFill/>
          </p:spPr>
          <p:txBody>
            <a:bodyPr wrap="square" rtlCol="0">
              <a:spAutoFit/>
            </a:bodyPr>
            <a:lstStyle/>
            <a:p>
              <a:r>
                <a:rPr lang="fr-FR" sz="1200" dirty="0">
                  <a:latin typeface="Calibri" panose="020F0502020204030204" pitchFamily="34" charset="0"/>
                  <a:cs typeface="Calibri" panose="020F0502020204030204" pitchFamily="34" charset="0"/>
                </a:rPr>
                <a:t>CDD Tremplin (EA)</a:t>
              </a:r>
            </a:p>
          </p:txBody>
        </p:sp>
        <p:sp>
          <p:nvSpPr>
            <p:cNvPr id="77" name="Rectangle 76"/>
            <p:cNvSpPr/>
            <p:nvPr/>
          </p:nvSpPr>
          <p:spPr>
            <a:xfrm>
              <a:off x="2202848" y="4629094"/>
              <a:ext cx="157483" cy="138500"/>
            </a:xfrm>
            <a:prstGeom prst="rect">
              <a:avLst/>
            </a:prstGeom>
            <a:solidFill>
              <a:schemeClr val="accent1"/>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grpSp>
      <p:grpSp>
        <p:nvGrpSpPr>
          <p:cNvPr id="81" name="Groupe 80"/>
          <p:cNvGrpSpPr/>
          <p:nvPr/>
        </p:nvGrpSpPr>
        <p:grpSpPr>
          <a:xfrm>
            <a:off x="4203743" y="5428928"/>
            <a:ext cx="3882259" cy="276999"/>
            <a:chOff x="1484537" y="4584803"/>
            <a:chExt cx="3882258" cy="276999"/>
          </a:xfrm>
        </p:grpSpPr>
        <p:sp>
          <p:nvSpPr>
            <p:cNvPr id="82" name="ZoneTexte 81"/>
            <p:cNvSpPr txBox="1"/>
            <p:nvPr/>
          </p:nvSpPr>
          <p:spPr>
            <a:xfrm>
              <a:off x="1730321" y="4584803"/>
              <a:ext cx="3636474" cy="276999"/>
            </a:xfrm>
            <a:prstGeom prst="rect">
              <a:avLst/>
            </a:prstGeom>
            <a:noFill/>
          </p:spPr>
          <p:txBody>
            <a:bodyPr wrap="square" rtlCol="0">
              <a:spAutoFit/>
            </a:bodyPr>
            <a:lstStyle/>
            <a:p>
              <a:r>
                <a:rPr lang="fr-FR" sz="1200" dirty="0">
                  <a:latin typeface="Calibri" panose="020F0502020204030204" pitchFamily="34" charset="0"/>
                  <a:cs typeface="Calibri" panose="020F0502020204030204" pitchFamily="34" charset="0"/>
                </a:rPr>
                <a:t>Sous-traitance (contrat prestation - mise  à disposition)</a:t>
              </a:r>
            </a:p>
          </p:txBody>
        </p:sp>
        <p:sp>
          <p:nvSpPr>
            <p:cNvPr id="83" name="Rectangle 82"/>
            <p:cNvSpPr/>
            <p:nvPr/>
          </p:nvSpPr>
          <p:spPr>
            <a:xfrm>
              <a:off x="1484537" y="4654053"/>
              <a:ext cx="157483" cy="138500"/>
            </a:xfrm>
            <a:prstGeom prst="rect">
              <a:avLst/>
            </a:prstGeom>
            <a:solidFill>
              <a:schemeClr val="accent1"/>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grpSp>
      <p:sp>
        <p:nvSpPr>
          <p:cNvPr id="84" name="ZoneTexte 83"/>
          <p:cNvSpPr txBox="1"/>
          <p:nvPr/>
        </p:nvSpPr>
        <p:spPr>
          <a:xfrm>
            <a:off x="8899826" y="3545348"/>
            <a:ext cx="2636500" cy="276999"/>
          </a:xfrm>
          <a:prstGeom prst="rect">
            <a:avLst/>
          </a:prstGeom>
          <a:noFill/>
        </p:spPr>
        <p:txBody>
          <a:bodyPr wrap="square" rtlCol="0">
            <a:spAutoFit/>
          </a:bodyPr>
          <a:lstStyle/>
          <a:p>
            <a:r>
              <a:rPr lang="fr-FR" sz="1200" dirty="0">
                <a:latin typeface="Calibri" panose="020F0502020204030204" pitchFamily="34" charset="0"/>
                <a:cs typeface="Calibri" panose="020F0502020204030204" pitchFamily="34" charset="0"/>
              </a:rPr>
              <a:t>*Travailleur Indépendants Handicapés</a:t>
            </a:r>
          </a:p>
        </p:txBody>
      </p:sp>
      <p:sp>
        <p:nvSpPr>
          <p:cNvPr id="6" name="ZoneTexte 5">
            <a:extLst>
              <a:ext uri="{FF2B5EF4-FFF2-40B4-BE49-F238E27FC236}">
                <a16:creationId xmlns:a16="http://schemas.microsoft.com/office/drawing/2014/main" id="{C3681E74-EC21-EDD3-CDBB-6A6FC8B5C0D9}"/>
              </a:ext>
            </a:extLst>
          </p:cNvPr>
          <p:cNvSpPr txBox="1"/>
          <p:nvPr/>
        </p:nvSpPr>
        <p:spPr>
          <a:xfrm>
            <a:off x="212653" y="5809347"/>
            <a:ext cx="1573103" cy="369332"/>
          </a:xfrm>
          <a:prstGeom prst="rect">
            <a:avLst/>
          </a:prstGeom>
          <a:solidFill>
            <a:schemeClr val="bg1"/>
          </a:solidFill>
        </p:spPr>
        <p:txBody>
          <a:bodyPr wrap="square" rtlCol="0">
            <a:spAutoFit/>
          </a:bodyPr>
          <a:lstStyle/>
          <a:p>
            <a:endParaRPr lang="fr-FR" dirty="0"/>
          </a:p>
        </p:txBody>
      </p:sp>
      <p:sp>
        <p:nvSpPr>
          <p:cNvPr id="7" name="ZoneTexte 6">
            <a:extLst>
              <a:ext uri="{FF2B5EF4-FFF2-40B4-BE49-F238E27FC236}">
                <a16:creationId xmlns:a16="http://schemas.microsoft.com/office/drawing/2014/main" id="{F76B6EFC-57B8-D978-C4F1-ACEA2F1A34AE}"/>
              </a:ext>
            </a:extLst>
          </p:cNvPr>
          <p:cNvSpPr txBox="1"/>
          <p:nvPr/>
        </p:nvSpPr>
        <p:spPr>
          <a:xfrm>
            <a:off x="10749774" y="5670847"/>
            <a:ext cx="1573103" cy="369332"/>
          </a:xfrm>
          <a:prstGeom prst="rect">
            <a:avLst/>
          </a:prstGeom>
          <a:solidFill>
            <a:schemeClr val="bg1"/>
          </a:solidFill>
        </p:spPr>
        <p:txBody>
          <a:bodyPr wrap="square" rtlCol="0">
            <a:spAutoFit/>
          </a:bodyPr>
          <a:lstStyle/>
          <a:p>
            <a:endParaRPr lang="fr-FR" dirty="0"/>
          </a:p>
        </p:txBody>
      </p:sp>
      <p:sp>
        <p:nvSpPr>
          <p:cNvPr id="4" name="Accolade fermante 3">
            <a:extLst>
              <a:ext uri="{FF2B5EF4-FFF2-40B4-BE49-F238E27FC236}">
                <a16:creationId xmlns:a16="http://schemas.microsoft.com/office/drawing/2014/main" id="{5D835758-546C-0925-52CB-23F175E6C442}"/>
              </a:ext>
            </a:extLst>
          </p:cNvPr>
          <p:cNvSpPr/>
          <p:nvPr/>
        </p:nvSpPr>
        <p:spPr>
          <a:xfrm rot="5400000">
            <a:off x="6107686" y="-290582"/>
            <a:ext cx="178895" cy="1067839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612032604"/>
      </p:ext>
    </p:extLst>
  </p:cSld>
  <p:clrMapOvr>
    <a:masterClrMapping/>
  </p:clrMapOvr>
</p:sld>
</file>

<file path=ppt/theme/theme1.xml><?xml version="1.0" encoding="utf-8"?>
<a:theme xmlns:a="http://schemas.openxmlformats.org/drawingml/2006/main" name="Thème Office">
  <a:themeElements>
    <a:clrScheme name="Palette FIPHFP">
      <a:dk1>
        <a:srgbClr val="000000"/>
      </a:dk1>
      <a:lt1>
        <a:srgbClr val="FFFFFF"/>
      </a:lt1>
      <a:dk2>
        <a:srgbClr val="44546A"/>
      </a:dk2>
      <a:lt2>
        <a:srgbClr val="E7E6E6"/>
      </a:lt2>
      <a:accent1>
        <a:srgbClr val="00959A"/>
      </a:accent1>
      <a:accent2>
        <a:srgbClr val="FFCC00"/>
      </a:accent2>
      <a:accent3>
        <a:srgbClr val="00ADD6"/>
      </a:accent3>
      <a:accent4>
        <a:srgbClr val="D682B5"/>
      </a:accent4>
      <a:accent5>
        <a:srgbClr val="007C66"/>
      </a:accent5>
      <a:accent6>
        <a:srgbClr val="E84E0F"/>
      </a:accent6>
      <a:hlink>
        <a:srgbClr val="1E364E"/>
      </a:hlink>
      <a:folHlink>
        <a:srgbClr val="87227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Palette FIPHFP">
      <a:dk1>
        <a:srgbClr val="000000"/>
      </a:dk1>
      <a:lt1>
        <a:srgbClr val="FFFFFF"/>
      </a:lt1>
      <a:dk2>
        <a:srgbClr val="44546A"/>
      </a:dk2>
      <a:lt2>
        <a:srgbClr val="E7E6E6"/>
      </a:lt2>
      <a:accent1>
        <a:srgbClr val="00959A"/>
      </a:accent1>
      <a:accent2>
        <a:srgbClr val="FFCC00"/>
      </a:accent2>
      <a:accent3>
        <a:srgbClr val="00ADD6"/>
      </a:accent3>
      <a:accent4>
        <a:srgbClr val="D682B5"/>
      </a:accent4>
      <a:accent5>
        <a:srgbClr val="007C66"/>
      </a:accent5>
      <a:accent6>
        <a:srgbClr val="E84E0F"/>
      </a:accent6>
      <a:hlink>
        <a:srgbClr val="1E364E"/>
      </a:hlink>
      <a:folHlink>
        <a:srgbClr val="87227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93200CB8BC454D8CA0BC1B83CDA031" ma:contentTypeVersion="0" ma:contentTypeDescription="Crée un document." ma:contentTypeScope="" ma:versionID="16df6313a4367536a8c1a48f237faffb">
  <xsd:schema xmlns:xsd="http://www.w3.org/2001/XMLSchema" xmlns:xs="http://www.w3.org/2001/XMLSchema" xmlns:p="http://schemas.microsoft.com/office/2006/metadata/properties" targetNamespace="http://schemas.microsoft.com/office/2006/metadata/properties" ma:root="true" ma:fieldsID="ab09c1ba23edfaa45a5e9d385267c9b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2135A8-1432-4CA9-ACD3-817A2C169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C22C4BD-36AE-4B7D-B1EC-1F30223084AF}">
  <ds:schemaRefs>
    <ds:schemaRef ds:uri="http://schemas.microsoft.com/sharepoint/v3/contenttype/forms"/>
  </ds:schemaRefs>
</ds:datastoreItem>
</file>

<file path=customXml/itemProps3.xml><?xml version="1.0" encoding="utf-8"?>
<ds:datastoreItem xmlns:ds="http://schemas.openxmlformats.org/officeDocument/2006/customXml" ds:itemID="{59A27705-7BD4-4812-8A44-B53F696E0A0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3218</TotalTime>
  <Words>4483</Words>
  <Application>Microsoft Office PowerPoint</Application>
  <PresentationFormat>Grand écran</PresentationFormat>
  <Paragraphs>558</Paragraphs>
  <Slides>49</Slides>
  <Notes>35</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49</vt:i4>
      </vt:variant>
    </vt:vector>
  </HeadingPairs>
  <TitlesOfParts>
    <vt:vector size="61" baseType="lpstr">
      <vt:lpstr>arial</vt:lpstr>
      <vt:lpstr>arial</vt:lpstr>
      <vt:lpstr>Calibri</vt:lpstr>
      <vt:lpstr>inherit</vt:lpstr>
      <vt:lpstr>Raleway</vt:lpstr>
      <vt:lpstr>sourcesanspro</vt:lpstr>
      <vt:lpstr>Times</vt:lpstr>
      <vt:lpstr>Times New Roman</vt:lpstr>
      <vt:lpstr>Trebuchet MS</vt:lpstr>
      <vt:lpstr>Wingdings</vt:lpstr>
      <vt:lpstr>Thème Office</vt:lpstr>
      <vt:lpstr>1_Thème Office</vt:lpstr>
      <vt:lpstr>Diversifier son réseau d’acteurs    « locaux » en recrutement   Atelier commun FIPHFP / Agefiph Correspondants Handicap – 14 mars 2023 </vt:lpstr>
      <vt:lpstr>Introduction   Marc GUERRIER DE DUMAST Directeur Territorial du FIPHFP   Valérie DAUDIGNY Déléguée régionale adjointe Agefiph</vt:lpstr>
      <vt:lpstr>Présentation PowerPoint</vt:lpstr>
      <vt:lpstr>Présentation PowerPoint</vt:lpstr>
      <vt:lpstr>Présentation PowerPoint</vt:lpstr>
      <vt:lpstr>Constats et enjeux Interview    Valérie DAUDIGNY / Marc GUERRIER DE DUMAST  </vt:lpstr>
      <vt:lpstr>Les voies de recrutement en réponse à l’OETH      </vt:lpstr>
      <vt:lpstr>Présentation PowerPoint</vt:lpstr>
      <vt:lpstr>Présentation PowerPoint</vt:lpstr>
      <vt:lpstr>Présentation PowerPoint</vt:lpstr>
      <vt:lpstr>Ecosystème des acteurs    </vt:lpstr>
      <vt:lpstr>Présentation PowerPoint</vt:lpstr>
      <vt:lpstr>Diversifier son réseau d’acteurs  </vt:lpstr>
      <vt:lpstr>Les acteurs dans mon organisation/entreprise</vt:lpstr>
      <vt:lpstr>PAUSE</vt:lpstr>
      <vt:lpstr>Les acteurs dans mon organisation/entreprise</vt:lpstr>
      <vt:lpstr>Présentation PowerPoint</vt:lpstr>
      <vt:lpstr>Présentation PowerPoint</vt:lpstr>
      <vt:lpstr>Présentation PowerPoint</vt:lpstr>
      <vt:lpstr>Présentation PowerPoint</vt:lpstr>
      <vt:lpstr>Apports complémentaires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Sondage</vt:lpstr>
      <vt:lpstr>Présentation PowerPoint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Lea Valleix (TBWA Corporate)</dc:creator>
  <cp:lastModifiedBy>Elodie TERRIER</cp:lastModifiedBy>
  <cp:revision>111</cp:revision>
  <dcterms:created xsi:type="dcterms:W3CDTF">2021-05-31T17:33:54Z</dcterms:created>
  <dcterms:modified xsi:type="dcterms:W3CDTF">2023-03-17T13:32:26Z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3fbc5b3-0854-499e-ac99-1df59a3241e9_Enabled">
    <vt:lpwstr>true</vt:lpwstr>
  </property>
  <property fmtid="{D5CDD505-2E9C-101B-9397-08002B2CF9AE}" pid="3" name="MSIP_Label_b3fbc5b3-0854-499e-ac99-1df59a3241e9_SetDate">
    <vt:lpwstr>2021-06-30T07:56:15Z</vt:lpwstr>
  </property>
  <property fmtid="{D5CDD505-2E9C-101B-9397-08002B2CF9AE}" pid="4" name="MSIP_Label_b3fbc5b3-0854-499e-ac99-1df59a3241e9_Method">
    <vt:lpwstr>Standard</vt:lpwstr>
  </property>
  <property fmtid="{D5CDD505-2E9C-101B-9397-08002B2CF9AE}" pid="5" name="MSIP_Label_b3fbc5b3-0854-499e-ac99-1df59a3241e9_Name">
    <vt:lpwstr>b3fbc5b3-0854-499e-ac99-1df59a3241e9</vt:lpwstr>
  </property>
  <property fmtid="{D5CDD505-2E9C-101B-9397-08002B2CF9AE}" pid="6" name="MSIP_Label_b3fbc5b3-0854-499e-ac99-1df59a3241e9_SiteId">
    <vt:lpwstr>6eab6365-8194-49c6-a4d0-e2d1a0fbeb74</vt:lpwstr>
  </property>
  <property fmtid="{D5CDD505-2E9C-101B-9397-08002B2CF9AE}" pid="7" name="MSIP_Label_b3fbc5b3-0854-499e-ac99-1df59a3241e9_ActionId">
    <vt:lpwstr>bd98f277-9497-4d47-a037-0b93b61233ab</vt:lpwstr>
  </property>
  <property fmtid="{D5CDD505-2E9C-101B-9397-08002B2CF9AE}" pid="8" name="MSIP_Label_b3fbc5b3-0854-499e-ac99-1df59a3241e9_ContentBits">
    <vt:lpwstr>2</vt:lpwstr>
  </property>
  <property fmtid="{D5CDD505-2E9C-101B-9397-08002B2CF9AE}" pid="9" name="ContentTypeId">
    <vt:lpwstr>0x010100ED93200CB8BC454D8CA0BC1B83CDA031</vt:lpwstr>
  </property>
</Properties>
</file>