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258" r:id="rId3"/>
    <p:sldId id="260" r:id="rId4"/>
  </p:sldIdLst>
  <p:sldSz cx="10693400" cy="7569200"/>
  <p:notesSz cx="10693400" cy="7569200"/>
  <p:defaultTextStyle>
    <a:defPPr>
      <a:defRPr lang="fr-FR"/>
    </a:defPPr>
    <a:lvl1pPr marL="0" algn="l" defTabSz="9142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0" algn="l" defTabSz="9142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0" algn="l" defTabSz="9142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0" algn="l" defTabSz="9142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60" algn="l" defTabSz="9142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99" algn="l" defTabSz="9142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39" algn="l" defTabSz="9142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79" algn="l" defTabSz="9142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19" algn="l" defTabSz="9142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9" userDrawn="1">
          <p15:clr>
            <a:srgbClr val="A4A3A4"/>
          </p15:clr>
        </p15:guide>
        <p15:guide id="2" pos="30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310" y="62"/>
      </p:cViewPr>
      <p:guideLst>
        <p:guide orient="horz" pos="2039"/>
        <p:guide pos="30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6453"/>
            <a:ext cx="9089390" cy="20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8754"/>
            <a:ext cx="7485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9358"/>
            <a:ext cx="3421888" cy="28060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9358"/>
            <a:ext cx="2459482" cy="28060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9358"/>
            <a:ext cx="2459482" cy="28060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sp>
        <p:nvSpPr>
          <p:cNvPr id="7" name="bk object 16">
            <a:extLst>
              <a:ext uri="{FF2B5EF4-FFF2-40B4-BE49-F238E27FC236}">
                <a16:creationId xmlns="" xmlns:a16="http://schemas.microsoft.com/office/drawing/2014/main" id="{F97F247A-E687-4816-A7DD-2AE7A6384243}"/>
              </a:ext>
            </a:extLst>
          </p:cNvPr>
          <p:cNvSpPr/>
          <p:nvPr userDrawn="1"/>
        </p:nvSpPr>
        <p:spPr>
          <a:xfrm>
            <a:off x="9475500" y="162891"/>
            <a:ext cx="1115270" cy="1030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4B61DA9-5709-4685-86F5-1A4815E9E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CEF9368-DAA9-47EF-B5D2-C1502DEA5F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13" y="2014538"/>
            <a:ext cx="4535487" cy="48037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8B1B8634-4020-4AC8-8AC8-34B8D176E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2900" y="2014538"/>
            <a:ext cx="4535488" cy="48037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FC034B5B-6B73-41DC-8DB3-B1F62201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CA1D9339-8438-4BB7-B715-ED78B3C7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80E1216B-6A58-4B8B-93FC-E2AAA924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11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8453242-DF6F-4D9D-8B64-A4ECD89EC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208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17D4418-CDF9-4856-8BCB-B1A327379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600" y="1855788"/>
            <a:ext cx="4524375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37475AEB-DBE7-4BB6-A00D-C9641EF4A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600" y="2765425"/>
            <a:ext cx="4524375" cy="4065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81616D51-9419-4DEB-A746-4EBD770FE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375" y="1855788"/>
            <a:ext cx="454660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D7B1550B-E7E6-4C67-8224-36F26BCC33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375" y="2765425"/>
            <a:ext cx="4546600" cy="4065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271F2F03-A3BA-4E00-B679-FD68F2B2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48D85ACE-9C50-4766-A3F6-2516718FB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CA5F4C97-91F5-447D-8149-B56D2A8C0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419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C7FF340-4344-4FC2-AF57-F0954D178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99685D96-5260-444F-8D1D-7E5151AF5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BC61CA79-685C-4E44-B304-0B0ABF165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7AEB72A8-0D1A-4E9A-A7D1-9A7DB449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304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8DC2C46B-1F7D-4860-8D57-FA2AE2241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35746713-FDB6-4987-94CE-85EDEFE46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C9D1EE6D-8D29-4A4E-AF41-C85BA3590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44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825BEDB-548F-4013-B0D1-A146AADBE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296EC95-F524-441D-AA26-B71745A45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600" y="1090613"/>
            <a:ext cx="5413375" cy="5378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C5367130-F228-4710-959B-F32D8D6BB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2270125"/>
            <a:ext cx="3449638" cy="4206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6E7D7BAB-2424-401F-84B7-CB97F33D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97D35465-5FA6-4E47-BAE8-E3C0A6DAA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6F6EE65-FAD3-4F9D-8C0D-54CB3F3A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406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409F1AC-C9C2-4DAA-B00A-B0584CCF8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526AE74A-1C32-4E50-A6C3-7B2A956E7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600" y="1090613"/>
            <a:ext cx="5413375" cy="5378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2AF7BDC0-0CD0-4C9A-8C10-1A8795BFE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2270125"/>
            <a:ext cx="3449638" cy="4206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A63529D0-042A-4DCC-992F-D2BBDA0A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B792DB46-103C-4A80-A410-F91FC93A1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709DDA98-6B88-402D-AB86-FF56B6ED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820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0EA4904-B5DB-4085-B65B-51869A05E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25951BCA-9829-4C25-86F4-8E1B197F9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A26BDF0-D9A4-4431-9732-FE5F6927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F0D78C8-A734-4B3F-B167-3687119AC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CCAEEDE-E55E-4C26-82B3-F4A9818D1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75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2FC9C0B3-5996-49D2-AB4D-F293D53D9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3338" y="403225"/>
            <a:ext cx="2305050" cy="64150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6F80BE49-DA30-425F-BFFA-3CEC9C44F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5925" cy="64150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9B5C0DD-5517-475C-BFAA-F8B89ACD9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1FA3CD3F-027D-479A-9136-45451036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72CBDC9-05D5-4D21-9692-E09AB3056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30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4050" y="182183"/>
            <a:ext cx="9705300" cy="141577"/>
          </a:xfrm>
          <a:prstGeom prst="rect">
            <a:avLst/>
          </a:prstGeom>
        </p:spPr>
        <p:txBody>
          <a:bodyPr lIns="0" tIns="0" rIns="0" bIns="0"/>
          <a:lstStyle>
            <a:lvl1pPr>
              <a:defRPr sz="920" b="1" i="0">
                <a:solidFill>
                  <a:srgbClr val="4F81B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698" y="3211248"/>
            <a:ext cx="10240007" cy="276999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9358"/>
            <a:ext cx="3421888" cy="28060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9358"/>
            <a:ext cx="2459482" cy="28060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9358"/>
            <a:ext cx="2459482" cy="28060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4050" y="182183"/>
            <a:ext cx="9705300" cy="141577"/>
          </a:xfrm>
          <a:prstGeom prst="rect">
            <a:avLst/>
          </a:prstGeom>
        </p:spPr>
        <p:txBody>
          <a:bodyPr lIns="0" tIns="0" rIns="0" bIns="0"/>
          <a:lstStyle>
            <a:lvl1pPr>
              <a:defRPr sz="920" b="1" i="0">
                <a:solidFill>
                  <a:srgbClr val="4F81B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40918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40918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635756" y="7039358"/>
            <a:ext cx="3421888" cy="28060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34670" y="7039358"/>
            <a:ext cx="2459482" cy="28060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699248" y="7039358"/>
            <a:ext cx="2459482" cy="28060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10579" y="120859"/>
            <a:ext cx="3182821" cy="990600"/>
          </a:xfrm>
          <a:prstGeom prst="rect">
            <a:avLst/>
          </a:prstGeom>
          <a:blipFill>
            <a:blip r:embed="rId2" cstate="print"/>
            <a:stretch>
              <a:fillRect t="-1" b="-415385"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  <p:sp>
        <p:nvSpPr>
          <p:cNvPr id="13" name="bk object 16">
            <a:extLst>
              <a:ext uri="{FF2B5EF4-FFF2-40B4-BE49-F238E27FC236}">
                <a16:creationId xmlns="" xmlns:a16="http://schemas.microsoft.com/office/drawing/2014/main" id="{ABDFD370-6AA9-445B-9913-76174B548695}"/>
              </a:ext>
            </a:extLst>
          </p:cNvPr>
          <p:cNvSpPr/>
          <p:nvPr userDrawn="1"/>
        </p:nvSpPr>
        <p:spPr>
          <a:xfrm>
            <a:off x="6032500" y="506884"/>
            <a:ext cx="2479442" cy="609600"/>
          </a:xfrm>
          <a:prstGeom prst="rect">
            <a:avLst/>
          </a:prstGeom>
          <a:blipFill>
            <a:blip r:embed="rId2" cstate="print"/>
            <a:stretch>
              <a:fillRect t="-62501" r="-28368" b="-675001"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  <p:sp>
        <p:nvSpPr>
          <p:cNvPr id="9" name="bk object 16">
            <a:extLst>
              <a:ext uri="{FF2B5EF4-FFF2-40B4-BE49-F238E27FC236}">
                <a16:creationId xmlns="" xmlns:a16="http://schemas.microsoft.com/office/drawing/2014/main" id="{FB76F296-7494-4F24-BD3B-7B4FB61DC5CC}"/>
              </a:ext>
            </a:extLst>
          </p:cNvPr>
          <p:cNvSpPr/>
          <p:nvPr userDrawn="1"/>
        </p:nvSpPr>
        <p:spPr>
          <a:xfrm>
            <a:off x="7510579" y="7061200"/>
            <a:ext cx="3182821" cy="280602"/>
          </a:xfrm>
          <a:prstGeom prst="rect">
            <a:avLst/>
          </a:prstGeom>
          <a:blipFill>
            <a:blip r:embed="rId2" cstate="print"/>
            <a:stretch>
              <a:fillRect t="-1719446" b="1"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  <p:sp>
        <p:nvSpPr>
          <p:cNvPr id="11" name="bk object 16">
            <a:extLst>
              <a:ext uri="{FF2B5EF4-FFF2-40B4-BE49-F238E27FC236}">
                <a16:creationId xmlns="" xmlns:a16="http://schemas.microsoft.com/office/drawing/2014/main" id="{C6E33635-0495-49EB-8893-89EDFD733B39}"/>
              </a:ext>
            </a:extLst>
          </p:cNvPr>
          <p:cNvSpPr/>
          <p:nvPr userDrawn="1"/>
        </p:nvSpPr>
        <p:spPr>
          <a:xfrm>
            <a:off x="4162659" y="127000"/>
            <a:ext cx="2479442" cy="990600"/>
          </a:xfrm>
          <a:prstGeom prst="rect">
            <a:avLst/>
          </a:prstGeom>
          <a:blipFill>
            <a:blip r:embed="rId2" cstate="print"/>
            <a:stretch>
              <a:fillRect t="-1" r="-28368" b="-415385"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  <p:sp>
        <p:nvSpPr>
          <p:cNvPr id="12" name="bk object 16">
            <a:extLst>
              <a:ext uri="{FF2B5EF4-FFF2-40B4-BE49-F238E27FC236}">
                <a16:creationId xmlns="" xmlns:a16="http://schemas.microsoft.com/office/drawing/2014/main" id="{B11E093C-E42D-490E-94FD-5A42A7C9DF72}"/>
              </a:ext>
            </a:extLst>
          </p:cNvPr>
          <p:cNvSpPr/>
          <p:nvPr userDrawn="1"/>
        </p:nvSpPr>
        <p:spPr>
          <a:xfrm>
            <a:off x="4251558" y="7061200"/>
            <a:ext cx="3182821" cy="280602"/>
          </a:xfrm>
          <a:prstGeom prst="rect">
            <a:avLst/>
          </a:prstGeom>
          <a:blipFill>
            <a:blip r:embed="rId2" cstate="print"/>
            <a:stretch>
              <a:fillRect t="-1719446" b="1"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127500" y="203200"/>
            <a:ext cx="3182821" cy="990600"/>
          </a:xfrm>
          <a:prstGeom prst="rect">
            <a:avLst/>
          </a:prstGeom>
          <a:blipFill>
            <a:blip r:embed="rId2" cstate="print"/>
            <a:stretch>
              <a:fillRect t="-1" b="-415385"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  <p:sp>
        <p:nvSpPr>
          <p:cNvPr id="9" name="bk object 16">
            <a:extLst>
              <a:ext uri="{FF2B5EF4-FFF2-40B4-BE49-F238E27FC236}">
                <a16:creationId xmlns="" xmlns:a16="http://schemas.microsoft.com/office/drawing/2014/main" id="{FB76F296-7494-4F24-BD3B-7B4FB61DC5CC}"/>
              </a:ext>
            </a:extLst>
          </p:cNvPr>
          <p:cNvSpPr/>
          <p:nvPr userDrawn="1"/>
        </p:nvSpPr>
        <p:spPr>
          <a:xfrm>
            <a:off x="4279900" y="6985000"/>
            <a:ext cx="3182821" cy="280602"/>
          </a:xfrm>
          <a:prstGeom prst="rect">
            <a:avLst/>
          </a:prstGeom>
          <a:blipFill>
            <a:blip r:embed="rId2" cstate="print"/>
            <a:stretch>
              <a:fillRect t="-1719446" b="1"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</p:spTree>
    <p:extLst>
      <p:ext uri="{BB962C8B-B14F-4D97-AF65-F5344CB8AC3E}">
        <p14:creationId xmlns:p14="http://schemas.microsoft.com/office/powerpoint/2010/main" val="357234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32201F6-9817-4564-8D72-3CD140EB1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20050" cy="26352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9FCE6EDE-D13E-469C-8542-64FCBF81C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5100"/>
            <a:ext cx="8020050" cy="18272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0127B76-27F3-44A1-9095-4A3F6B236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0D32EE0-6169-4D1C-8947-DB27B31D5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CFDB87B-E9D4-4081-B2F4-53768C427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50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3CEC46D-1BA2-463C-9AE1-673364128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6808F8D-F6AF-4FE9-8FBC-E0951F05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9C6C3A78-4D6E-466B-982D-0B50DDC2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FCB95DB-AEB7-45FD-93EC-0E366FD33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0541C9A-7FE4-4A92-9563-99BCBD152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02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9590CF4-BDBF-4613-908A-AFB0EFE6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1887538"/>
            <a:ext cx="9221788" cy="31480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DEADE520-3F47-4F8A-9E3A-B420E108E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50" y="5065713"/>
            <a:ext cx="9221788" cy="16557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3695E9EC-F750-4070-9043-361150DC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987D5FE-C570-48C2-9E45-C4D8BF91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33689C6A-6B64-44AA-8E7E-EE07AA6AF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96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8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23606">
        <a:defRPr>
          <a:latin typeface="+mn-lt"/>
          <a:ea typeface="+mn-ea"/>
          <a:cs typeface="+mn-cs"/>
        </a:defRPr>
      </a:lvl2pPr>
      <a:lvl3pPr marL="647212">
        <a:defRPr>
          <a:latin typeface="+mn-lt"/>
          <a:ea typeface="+mn-ea"/>
          <a:cs typeface="+mn-cs"/>
        </a:defRPr>
      </a:lvl3pPr>
      <a:lvl4pPr marL="970818">
        <a:defRPr>
          <a:latin typeface="+mn-lt"/>
          <a:ea typeface="+mn-ea"/>
          <a:cs typeface="+mn-cs"/>
        </a:defRPr>
      </a:lvl4pPr>
      <a:lvl5pPr marL="1294425">
        <a:defRPr>
          <a:latin typeface="+mn-lt"/>
          <a:ea typeface="+mn-ea"/>
          <a:cs typeface="+mn-cs"/>
        </a:defRPr>
      </a:lvl5pPr>
      <a:lvl6pPr marL="1618031">
        <a:defRPr>
          <a:latin typeface="+mn-lt"/>
          <a:ea typeface="+mn-ea"/>
          <a:cs typeface="+mn-cs"/>
        </a:defRPr>
      </a:lvl6pPr>
      <a:lvl7pPr marL="1941637">
        <a:defRPr>
          <a:latin typeface="+mn-lt"/>
          <a:ea typeface="+mn-ea"/>
          <a:cs typeface="+mn-cs"/>
        </a:defRPr>
      </a:lvl7pPr>
      <a:lvl8pPr marL="2265243">
        <a:defRPr>
          <a:latin typeface="+mn-lt"/>
          <a:ea typeface="+mn-ea"/>
          <a:cs typeface="+mn-cs"/>
        </a:defRPr>
      </a:lvl8pPr>
      <a:lvl9pPr marL="258884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23606">
        <a:defRPr>
          <a:latin typeface="+mn-lt"/>
          <a:ea typeface="+mn-ea"/>
          <a:cs typeface="+mn-cs"/>
        </a:defRPr>
      </a:lvl2pPr>
      <a:lvl3pPr marL="647212">
        <a:defRPr>
          <a:latin typeface="+mn-lt"/>
          <a:ea typeface="+mn-ea"/>
          <a:cs typeface="+mn-cs"/>
        </a:defRPr>
      </a:lvl3pPr>
      <a:lvl4pPr marL="970818">
        <a:defRPr>
          <a:latin typeface="+mn-lt"/>
          <a:ea typeface="+mn-ea"/>
          <a:cs typeface="+mn-cs"/>
        </a:defRPr>
      </a:lvl4pPr>
      <a:lvl5pPr marL="1294425">
        <a:defRPr>
          <a:latin typeface="+mn-lt"/>
          <a:ea typeface="+mn-ea"/>
          <a:cs typeface="+mn-cs"/>
        </a:defRPr>
      </a:lvl5pPr>
      <a:lvl6pPr marL="1618031">
        <a:defRPr>
          <a:latin typeface="+mn-lt"/>
          <a:ea typeface="+mn-ea"/>
          <a:cs typeface="+mn-cs"/>
        </a:defRPr>
      </a:lvl6pPr>
      <a:lvl7pPr marL="1941637">
        <a:defRPr>
          <a:latin typeface="+mn-lt"/>
          <a:ea typeface="+mn-ea"/>
          <a:cs typeface="+mn-cs"/>
        </a:defRPr>
      </a:lvl7pPr>
      <a:lvl8pPr marL="2265243">
        <a:defRPr>
          <a:latin typeface="+mn-lt"/>
          <a:ea typeface="+mn-ea"/>
          <a:cs typeface="+mn-cs"/>
        </a:defRPr>
      </a:lvl8pPr>
      <a:lvl9pPr marL="2588849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601ED1E4-2614-4ADB-A287-08483FD99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769178B6-65AA-40A3-AEC8-AE80000CF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13" y="2014538"/>
            <a:ext cx="9223375" cy="4803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BAC9C846-1F25-47A5-942C-9BF0384FB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13" y="7015163"/>
            <a:ext cx="2406650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9E216-7BB3-4498-A9AC-D5A35E104F57}" type="datetimeFigureOut">
              <a:rPr lang="fr-FR" smtClean="0"/>
              <a:t>16/08/2022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BE9E9ED2-B173-4711-8BA0-FAB9F5CB8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713" y="7015163"/>
            <a:ext cx="3609975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B5AC0DA-5CFF-4952-8911-7F197EFD8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738" y="7015163"/>
            <a:ext cx="2406650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CCA99-447E-42CA-882D-6BA7BAB18B6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bk object 16">
            <a:extLst>
              <a:ext uri="{FF2B5EF4-FFF2-40B4-BE49-F238E27FC236}">
                <a16:creationId xmlns="" xmlns:a16="http://schemas.microsoft.com/office/drawing/2014/main" id="{4EFC820A-56A0-4045-BC65-7DB9020049DC}"/>
              </a:ext>
            </a:extLst>
          </p:cNvPr>
          <p:cNvSpPr/>
          <p:nvPr userDrawn="1"/>
        </p:nvSpPr>
        <p:spPr>
          <a:xfrm>
            <a:off x="7057644" y="508000"/>
            <a:ext cx="3182821" cy="510539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</p:spTree>
    <p:extLst>
      <p:ext uri="{BB962C8B-B14F-4D97-AF65-F5344CB8AC3E}">
        <p14:creationId xmlns:p14="http://schemas.microsoft.com/office/powerpoint/2010/main" val="25241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BD2AECAD-2DAF-4834-B4A6-A6E1433AA633}"/>
              </a:ext>
            </a:extLst>
          </p:cNvPr>
          <p:cNvSpPr txBox="1"/>
          <p:nvPr/>
        </p:nvSpPr>
        <p:spPr>
          <a:xfrm>
            <a:off x="10070052" y="324236"/>
            <a:ext cx="62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PPR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573C1DE6-F927-4157-9EFA-7BBCC3A94AF4}"/>
              </a:ext>
            </a:extLst>
          </p:cNvPr>
          <p:cNvSpPr/>
          <p:nvPr/>
        </p:nvSpPr>
        <p:spPr>
          <a:xfrm>
            <a:off x="7805760" y="2260600"/>
            <a:ext cx="3555536" cy="2162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4A44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Connaissez-vous </a:t>
            </a:r>
          </a:p>
          <a:p>
            <a:pPr>
              <a:spcAft>
                <a:spcPts val="0"/>
              </a:spcAft>
            </a:pPr>
            <a:r>
              <a:rPr lang="fr-FR" sz="2400" b="1" dirty="0">
                <a:solidFill>
                  <a:srgbClr val="4A44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</a:t>
            </a:r>
            <a:r>
              <a:rPr lang="fr-FR" sz="3600" b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fr-FR" sz="2400" b="1" dirty="0">
                <a:solidFill>
                  <a:srgbClr val="4A44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ériode </a:t>
            </a:r>
          </a:p>
          <a:p>
            <a:pPr>
              <a:spcAft>
                <a:spcPts val="0"/>
              </a:spcAft>
            </a:pPr>
            <a:r>
              <a:rPr lang="fr-FR" sz="2400" b="1" dirty="0">
                <a:solidFill>
                  <a:srgbClr val="4A44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</a:t>
            </a:r>
            <a:r>
              <a:rPr lang="fr-FR" sz="3600" b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fr-FR" sz="2400" b="1" dirty="0">
                <a:solidFill>
                  <a:srgbClr val="4A44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réparation 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4A44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</a:t>
            </a:r>
            <a:r>
              <a:rPr lang="fr-FR" sz="1600" b="1" dirty="0">
                <a:solidFill>
                  <a:srgbClr val="4A44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3600" b="1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fr-FR" sz="2400" b="1" dirty="0">
                <a:solidFill>
                  <a:srgbClr val="4A44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eclassement </a:t>
            </a:r>
            <a:r>
              <a:rPr lang="fr-FR" sz="3600" b="1" dirty="0">
                <a:solidFill>
                  <a:srgbClr val="4A44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38DEFC15-602A-4BA1-A340-5EDE96F44388}"/>
              </a:ext>
            </a:extLst>
          </p:cNvPr>
          <p:cNvSpPr txBox="1"/>
          <p:nvPr/>
        </p:nvSpPr>
        <p:spPr>
          <a:xfrm>
            <a:off x="8089900" y="5811722"/>
            <a:ext cx="144780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LOGO EMPLOYEUR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E3CC6127-9143-47D6-B0DF-478ECAA19CCB}"/>
              </a:ext>
            </a:extLst>
          </p:cNvPr>
          <p:cNvSpPr txBox="1"/>
          <p:nvPr/>
        </p:nvSpPr>
        <p:spPr>
          <a:xfrm>
            <a:off x="5041900" y="5811723"/>
            <a:ext cx="144780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LOGO EMPLOYEUR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="" xmlns:a16="http://schemas.microsoft.com/office/drawing/2014/main" id="{73C0248B-CE95-4F4A-8433-4C9C021D251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116975" y="1411454"/>
            <a:ext cx="1314450" cy="131445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796BCDBE-BF7C-4E83-BBFC-0D69D5A438AC}"/>
              </a:ext>
            </a:extLst>
          </p:cNvPr>
          <p:cNvSpPr/>
          <p:nvPr/>
        </p:nvSpPr>
        <p:spPr>
          <a:xfrm>
            <a:off x="4774200" y="1042598"/>
            <a:ext cx="2477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accent1"/>
                </a:solidFill>
              </a:rPr>
              <a:t>Pour toute question sur la Période </a:t>
            </a:r>
          </a:p>
          <a:p>
            <a:pPr algn="ctr"/>
            <a:r>
              <a:rPr lang="fr-FR" sz="1200" b="1" dirty="0">
                <a:solidFill>
                  <a:schemeClr val="accent1"/>
                </a:solidFill>
              </a:rPr>
              <a:t>de Préparation au Reclassement, adressez-vous à :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="" xmlns:a16="http://schemas.microsoft.com/office/drawing/2014/main" id="{5FFB763A-DD2E-4382-B890-43D7F6FC6DDD}"/>
              </a:ext>
            </a:extLst>
          </p:cNvPr>
          <p:cNvSpPr/>
          <p:nvPr/>
        </p:nvSpPr>
        <p:spPr>
          <a:xfrm>
            <a:off x="4834442" y="2159573"/>
            <a:ext cx="2477500" cy="27335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chemeClr val="tx2"/>
                </a:solidFill>
                <a:ea typeface="Times New Roman" panose="02020603050405020304" pitchFamily="18" charset="0"/>
              </a:rPr>
              <a:t>Nom</a:t>
            </a:r>
          </a:p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chemeClr val="tx2"/>
                </a:solidFill>
                <a:ea typeface="Times New Roman" panose="02020603050405020304" pitchFamily="18" charset="0"/>
              </a:rPr>
              <a:t>Prénom</a:t>
            </a:r>
          </a:p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chemeClr val="tx2"/>
                </a:solidFill>
                <a:ea typeface="Times New Roman" panose="02020603050405020304" pitchFamily="18" charset="0"/>
              </a:rPr>
              <a:t>Fonction</a:t>
            </a:r>
          </a:p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chemeClr val="tx2"/>
                </a:solidFill>
                <a:ea typeface="Times New Roman" panose="02020603050405020304" pitchFamily="18" charset="0"/>
              </a:rPr>
              <a:t>Tél</a:t>
            </a:r>
          </a:p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chemeClr val="tx2"/>
                </a:solidFill>
                <a:ea typeface="Times New Roman" panose="02020603050405020304" pitchFamily="18" charset="0"/>
              </a:rPr>
              <a:t>Mail</a:t>
            </a:r>
          </a:p>
          <a:p>
            <a:pPr algn="just">
              <a:spcAft>
                <a:spcPts val="0"/>
              </a:spcAft>
            </a:pPr>
            <a:endParaRPr lang="fr-FR" sz="11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chemeClr val="tx2"/>
                </a:solidFill>
                <a:ea typeface="Times New Roman" panose="02020603050405020304" pitchFamily="18" charset="0"/>
              </a:rPr>
              <a:t>+ Information site intranet si une rubrique existe</a:t>
            </a:r>
          </a:p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chemeClr val="tx2"/>
                </a:solidFill>
                <a:ea typeface="Times New Roman" panose="02020603050405020304" pitchFamily="18" charset="0"/>
              </a:rPr>
              <a:t>+ mention politique handicap si elle existe</a:t>
            </a:r>
          </a:p>
          <a:p>
            <a:pPr algn="just">
              <a:spcAft>
                <a:spcPts val="0"/>
              </a:spcAft>
            </a:pPr>
            <a:r>
              <a:rPr lang="fr-FR" sz="1100" dirty="0">
                <a:solidFill>
                  <a:schemeClr val="tx2"/>
                </a:solidFill>
                <a:ea typeface="Times New Roman" panose="02020603050405020304" pitchFamily="18" charset="0"/>
              </a:rPr>
              <a:t>Ex : Notre collectivité est engagée dans 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="" xmlns:a16="http://schemas.microsoft.com/office/drawing/2014/main" id="{3A63928A-0320-4539-BB38-CA71E7DFE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0" y="136525"/>
            <a:ext cx="806450" cy="744754"/>
          </a:xfrm>
          <a:prstGeom prst="rect">
            <a:avLst/>
          </a:prstGeom>
        </p:spPr>
      </p:pic>
      <p:sp>
        <p:nvSpPr>
          <p:cNvPr id="29" name="Zone de texte 104">
            <a:extLst>
              <a:ext uri="{FF2B5EF4-FFF2-40B4-BE49-F238E27FC236}">
                <a16:creationId xmlns="" xmlns:a16="http://schemas.microsoft.com/office/drawing/2014/main" id="{5632EFB5-4E2D-4B5E-BE9D-AF54C55FF470}"/>
              </a:ext>
            </a:extLst>
          </p:cNvPr>
          <p:cNvSpPr txBox="1"/>
          <p:nvPr/>
        </p:nvSpPr>
        <p:spPr>
          <a:xfrm>
            <a:off x="165100" y="280183"/>
            <a:ext cx="2971800" cy="8267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La</a:t>
            </a:r>
            <a:r>
              <a:rPr lang="fr-FR" sz="24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  réglem</a:t>
            </a:r>
            <a:r>
              <a:rPr lang="fr-FR" sz="2400" b="1" dirty="0">
                <a:solidFill>
                  <a:schemeClr val="accent1"/>
                </a:solidFill>
                <a:ea typeface="Times New Roman" panose="02020603050405020304" pitchFamily="18" charset="0"/>
              </a:rPr>
              <a:t>entation</a:t>
            </a: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3" name="object 5">
            <a:extLst>
              <a:ext uri="{FF2B5EF4-FFF2-40B4-BE49-F238E27FC236}">
                <a16:creationId xmlns="" xmlns:a16="http://schemas.microsoft.com/office/drawing/2014/main" id="{760FAD64-210E-45C7-97E6-5A78577C60CE}"/>
              </a:ext>
            </a:extLst>
          </p:cNvPr>
          <p:cNvSpPr/>
          <p:nvPr/>
        </p:nvSpPr>
        <p:spPr>
          <a:xfrm>
            <a:off x="165100" y="4489933"/>
            <a:ext cx="3829503" cy="2724850"/>
          </a:xfrm>
          <a:custGeom>
            <a:avLst/>
            <a:gdLst/>
            <a:ahLst/>
            <a:cxnLst/>
            <a:rect l="l" t="t" r="r" b="b"/>
            <a:pathLst>
              <a:path w="3007359" h="2534920">
                <a:moveTo>
                  <a:pt x="0" y="2534412"/>
                </a:moveTo>
                <a:lnTo>
                  <a:pt x="3006852" y="2534412"/>
                </a:lnTo>
                <a:lnTo>
                  <a:pt x="3006852" y="0"/>
                </a:lnTo>
                <a:lnTo>
                  <a:pt x="0" y="0"/>
                </a:lnTo>
                <a:lnTo>
                  <a:pt x="0" y="2534412"/>
                </a:lnTo>
                <a:close/>
              </a:path>
            </a:pathLst>
          </a:custGeom>
          <a:ln w="9144">
            <a:solidFill>
              <a:srgbClr val="EC7C30"/>
            </a:solidFill>
            <a:prstDash val="sysDash"/>
          </a:ln>
        </p:spPr>
        <p:txBody>
          <a:bodyPr wrap="square" lIns="0" tIns="0" rIns="0" bIns="0" rtlCol="0"/>
          <a:lstStyle/>
          <a:p>
            <a:endParaRPr sz="1274"/>
          </a:p>
        </p:txBody>
      </p:sp>
      <p:sp>
        <p:nvSpPr>
          <p:cNvPr id="34" name="object 6">
            <a:extLst>
              <a:ext uri="{FF2B5EF4-FFF2-40B4-BE49-F238E27FC236}">
                <a16:creationId xmlns="" xmlns:a16="http://schemas.microsoft.com/office/drawing/2014/main" id="{6CE557A6-B2BA-4C50-81CD-F4ABD0FA796B}"/>
              </a:ext>
            </a:extLst>
          </p:cNvPr>
          <p:cNvSpPr txBox="1"/>
          <p:nvPr/>
        </p:nvSpPr>
        <p:spPr>
          <a:xfrm>
            <a:off x="529926" y="4619152"/>
            <a:ext cx="1709060" cy="162966"/>
          </a:xfrm>
          <a:prstGeom prst="rect">
            <a:avLst/>
          </a:prstGeom>
        </p:spPr>
        <p:txBody>
          <a:bodyPr vert="horz" wrap="square" lIns="0" tIns="8990" rIns="0" bIns="0" rtlCol="0">
            <a:spAutoFit/>
          </a:bodyPr>
          <a:lstStyle/>
          <a:p>
            <a:pPr marL="8989">
              <a:spcBef>
                <a:spcPts val="71"/>
              </a:spcBef>
            </a:pPr>
            <a:r>
              <a:rPr sz="1000" b="1" spc="14" dirty="0">
                <a:solidFill>
                  <a:srgbClr val="585858"/>
                </a:solidFill>
                <a:latin typeface="Verdana"/>
                <a:cs typeface="Verdana"/>
              </a:rPr>
              <a:t>Ce </a:t>
            </a:r>
            <a:r>
              <a:rPr sz="1000" b="1" spc="-46" dirty="0">
                <a:solidFill>
                  <a:srgbClr val="585858"/>
                </a:solidFill>
                <a:latin typeface="Verdana"/>
                <a:cs typeface="Verdana"/>
              </a:rPr>
              <a:t>que </a:t>
            </a:r>
            <a:r>
              <a:rPr sz="1000" b="1" spc="-78" dirty="0">
                <a:solidFill>
                  <a:srgbClr val="585858"/>
                </a:solidFill>
                <a:latin typeface="Verdana"/>
                <a:cs typeface="Verdana"/>
              </a:rPr>
              <a:t>dit </a:t>
            </a:r>
            <a:r>
              <a:rPr sz="1000" b="1" spc="-46" dirty="0">
                <a:solidFill>
                  <a:srgbClr val="585858"/>
                </a:solidFill>
                <a:latin typeface="Verdana"/>
                <a:cs typeface="Verdana"/>
              </a:rPr>
              <a:t>la </a:t>
            </a:r>
            <a:r>
              <a:rPr sz="1000" b="1" spc="-92" dirty="0">
                <a:solidFill>
                  <a:srgbClr val="585858"/>
                </a:solidFill>
                <a:latin typeface="Verdana"/>
                <a:cs typeface="Verdana"/>
              </a:rPr>
              <a:t>Loi</a:t>
            </a:r>
            <a:r>
              <a:rPr sz="1000" b="1" spc="-156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000" b="1" spc="-35" dirty="0">
                <a:solidFill>
                  <a:srgbClr val="585858"/>
                </a:solidFill>
                <a:latin typeface="Verdana"/>
                <a:cs typeface="Verdana"/>
              </a:rPr>
              <a:t>…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35" name="object 7">
            <a:extLst>
              <a:ext uri="{FF2B5EF4-FFF2-40B4-BE49-F238E27FC236}">
                <a16:creationId xmlns="" xmlns:a16="http://schemas.microsoft.com/office/drawing/2014/main" id="{73905E79-F7C4-4DAF-9495-9FA4749344FD}"/>
              </a:ext>
            </a:extLst>
          </p:cNvPr>
          <p:cNvSpPr txBox="1"/>
          <p:nvPr/>
        </p:nvSpPr>
        <p:spPr>
          <a:xfrm>
            <a:off x="310543" y="4872771"/>
            <a:ext cx="4440716" cy="2196471"/>
          </a:xfrm>
          <a:prstGeom prst="rect">
            <a:avLst/>
          </a:prstGeom>
        </p:spPr>
        <p:txBody>
          <a:bodyPr vert="horz" wrap="square" lIns="0" tIns="8990" rIns="0" bIns="0" rtlCol="0">
            <a:spAutoFit/>
          </a:bodyPr>
          <a:lstStyle/>
          <a:p>
            <a:pPr marL="8989" marR="703394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sz="1200" i="1" spc="-170" dirty="0">
                <a:solidFill>
                  <a:srgbClr val="585858"/>
                </a:solidFill>
                <a:cs typeface="Verdana"/>
              </a:rPr>
              <a:t>« </a:t>
            </a:r>
            <a:r>
              <a:rPr lang="fr-FR" sz="1200" i="1" spc="-170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25" dirty="0" err="1">
                <a:solidFill>
                  <a:srgbClr val="585858"/>
                </a:solidFill>
                <a:cs typeface="Verdana"/>
              </a:rPr>
              <a:t>Lorsque</a:t>
            </a:r>
            <a:r>
              <a:rPr sz="1200" i="1" spc="-25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39" dirty="0">
                <a:solidFill>
                  <a:srgbClr val="585858"/>
                </a:solidFill>
                <a:cs typeface="Verdana"/>
              </a:rPr>
              <a:t>les </a:t>
            </a:r>
            <a:r>
              <a:rPr sz="1200" i="1" spc="-11" dirty="0">
                <a:solidFill>
                  <a:srgbClr val="585858"/>
                </a:solidFill>
                <a:cs typeface="Verdana"/>
              </a:rPr>
              <a:t>fonctionnaires  </a:t>
            </a:r>
            <a:r>
              <a:rPr sz="1200" i="1" spc="-32" dirty="0">
                <a:solidFill>
                  <a:srgbClr val="585858"/>
                </a:solidFill>
                <a:cs typeface="Verdana"/>
              </a:rPr>
              <a:t>sont </a:t>
            </a:r>
            <a:r>
              <a:rPr sz="1200" i="1" spc="-18" dirty="0">
                <a:solidFill>
                  <a:srgbClr val="585858"/>
                </a:solidFill>
                <a:cs typeface="Verdana"/>
              </a:rPr>
              <a:t>reconnus, </a:t>
            </a:r>
            <a:r>
              <a:rPr lang="fr-FR" sz="1200" i="1" spc="-18" dirty="0">
                <a:solidFill>
                  <a:srgbClr val="585858"/>
                </a:solidFill>
                <a:cs typeface="Verdana"/>
              </a:rPr>
              <a:t>                                  </a:t>
            </a:r>
            <a:r>
              <a:rPr sz="1200" i="1" spc="4" dirty="0">
                <a:solidFill>
                  <a:srgbClr val="585858"/>
                </a:solidFill>
                <a:cs typeface="Verdana"/>
              </a:rPr>
              <a:t>par</a:t>
            </a:r>
            <a:r>
              <a:rPr sz="1200" i="1" spc="-180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35" dirty="0">
                <a:solidFill>
                  <a:srgbClr val="585858"/>
                </a:solidFill>
                <a:cs typeface="Verdana"/>
              </a:rPr>
              <a:t>suite</a:t>
            </a:r>
            <a:r>
              <a:rPr lang="fr-FR" sz="1200" dirty="0">
                <a:cs typeface="Verdana"/>
              </a:rPr>
              <a:t> </a:t>
            </a:r>
            <a:r>
              <a:rPr sz="1200" i="1" spc="-14" dirty="0" err="1">
                <a:solidFill>
                  <a:srgbClr val="585858"/>
                </a:solidFill>
                <a:cs typeface="Verdana"/>
              </a:rPr>
              <a:t>d'altération</a:t>
            </a:r>
            <a:r>
              <a:rPr sz="1200" i="1" spc="-64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42" dirty="0">
                <a:solidFill>
                  <a:srgbClr val="585858"/>
                </a:solidFill>
                <a:cs typeface="Verdana"/>
              </a:rPr>
              <a:t>de</a:t>
            </a:r>
            <a:r>
              <a:rPr sz="1200" i="1" spc="-60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39" dirty="0">
                <a:solidFill>
                  <a:srgbClr val="585858"/>
                </a:solidFill>
                <a:cs typeface="Verdana"/>
              </a:rPr>
              <a:t>leur</a:t>
            </a:r>
            <a:r>
              <a:rPr sz="1200" i="1" spc="-60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4" dirty="0">
                <a:solidFill>
                  <a:srgbClr val="585858"/>
                </a:solidFill>
                <a:cs typeface="Verdana"/>
              </a:rPr>
              <a:t>état</a:t>
            </a:r>
            <a:r>
              <a:rPr sz="1200" i="1" spc="-64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21" dirty="0">
                <a:solidFill>
                  <a:srgbClr val="585858"/>
                </a:solidFill>
                <a:cs typeface="Verdana"/>
              </a:rPr>
              <a:t>physique,</a:t>
            </a:r>
            <a:r>
              <a:rPr sz="1200" i="1" spc="-64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11" dirty="0" err="1">
                <a:solidFill>
                  <a:srgbClr val="585858"/>
                </a:solidFill>
                <a:cs typeface="Verdana"/>
              </a:rPr>
              <a:t>inaptes</a:t>
            </a:r>
            <a:r>
              <a:rPr sz="1200" i="1" spc="-11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64" dirty="0">
                <a:solidFill>
                  <a:srgbClr val="585858"/>
                </a:solidFill>
                <a:cs typeface="Verdana"/>
              </a:rPr>
              <a:t>à</a:t>
            </a:r>
            <a:r>
              <a:rPr lang="fr-FR" sz="1200" i="1" spc="64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64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7" dirty="0">
                <a:solidFill>
                  <a:srgbClr val="585858"/>
                </a:solidFill>
                <a:cs typeface="Verdana"/>
              </a:rPr>
              <a:t>l'exercice </a:t>
            </a:r>
            <a:r>
              <a:rPr sz="1200" i="1" spc="42" dirty="0">
                <a:solidFill>
                  <a:srgbClr val="585858"/>
                </a:solidFill>
                <a:cs typeface="Verdana"/>
              </a:rPr>
              <a:t>de </a:t>
            </a:r>
            <a:r>
              <a:rPr sz="1200" i="1" spc="-53" dirty="0">
                <a:solidFill>
                  <a:srgbClr val="585858"/>
                </a:solidFill>
                <a:cs typeface="Verdana"/>
              </a:rPr>
              <a:t>leurs </a:t>
            </a:r>
            <a:r>
              <a:rPr sz="1200" i="1" spc="-18" dirty="0">
                <a:solidFill>
                  <a:srgbClr val="585858"/>
                </a:solidFill>
                <a:cs typeface="Verdana"/>
              </a:rPr>
              <a:t>fonctions, </a:t>
            </a:r>
            <a:r>
              <a:rPr sz="1200" i="1" spc="-7" dirty="0">
                <a:solidFill>
                  <a:srgbClr val="585858"/>
                </a:solidFill>
                <a:cs typeface="Verdana"/>
              </a:rPr>
              <a:t>le poste  </a:t>
            </a:r>
            <a:r>
              <a:rPr sz="1200" i="1" spc="42" dirty="0">
                <a:solidFill>
                  <a:srgbClr val="585858"/>
                </a:solidFill>
                <a:cs typeface="Verdana"/>
              </a:rPr>
              <a:t>de </a:t>
            </a:r>
            <a:r>
              <a:rPr sz="1200" i="1" spc="-25" dirty="0">
                <a:solidFill>
                  <a:srgbClr val="585858"/>
                </a:solidFill>
                <a:cs typeface="Verdana"/>
              </a:rPr>
              <a:t>travail </a:t>
            </a:r>
            <a:r>
              <a:rPr sz="1200" i="1" spc="4" dirty="0" err="1">
                <a:solidFill>
                  <a:srgbClr val="585858"/>
                </a:solidFill>
                <a:cs typeface="Verdana"/>
              </a:rPr>
              <a:t>auquel</a:t>
            </a:r>
            <a:r>
              <a:rPr sz="1200" i="1" spc="4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71" dirty="0" err="1">
                <a:solidFill>
                  <a:srgbClr val="585858"/>
                </a:solidFill>
                <a:cs typeface="Verdana"/>
              </a:rPr>
              <a:t>ils</a:t>
            </a:r>
            <a:r>
              <a:rPr lang="fr-FR" sz="1200" i="1" spc="-71" dirty="0">
                <a:solidFill>
                  <a:srgbClr val="585858"/>
                </a:solidFill>
                <a:cs typeface="Verdana"/>
              </a:rPr>
              <a:t>    </a:t>
            </a:r>
            <a:r>
              <a:rPr sz="1200" i="1" spc="-71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32" dirty="0">
                <a:solidFill>
                  <a:srgbClr val="585858"/>
                </a:solidFill>
                <a:cs typeface="Verdana"/>
              </a:rPr>
              <a:t>sont </a:t>
            </a:r>
            <a:r>
              <a:rPr sz="1200" i="1" spc="4" dirty="0">
                <a:solidFill>
                  <a:srgbClr val="585858"/>
                </a:solidFill>
                <a:cs typeface="Verdana"/>
              </a:rPr>
              <a:t>affectés </a:t>
            </a:r>
            <a:r>
              <a:rPr sz="1200" i="1" spc="-39" dirty="0">
                <a:solidFill>
                  <a:srgbClr val="585858"/>
                </a:solidFill>
                <a:cs typeface="Verdana"/>
              </a:rPr>
              <a:t>est  </a:t>
            </a:r>
            <a:r>
              <a:rPr sz="1200" i="1" spc="35" dirty="0">
                <a:solidFill>
                  <a:srgbClr val="585858"/>
                </a:solidFill>
                <a:cs typeface="Verdana"/>
              </a:rPr>
              <a:t>adapté</a:t>
            </a:r>
            <a:r>
              <a:rPr sz="1200" i="1" spc="-81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64" dirty="0">
                <a:solidFill>
                  <a:srgbClr val="585858"/>
                </a:solidFill>
                <a:cs typeface="Verdana"/>
              </a:rPr>
              <a:t>à</a:t>
            </a:r>
            <a:r>
              <a:rPr sz="1200" i="1" spc="-67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32" dirty="0">
                <a:solidFill>
                  <a:srgbClr val="585858"/>
                </a:solidFill>
                <a:cs typeface="Verdana"/>
              </a:rPr>
              <a:t>leur</a:t>
            </a:r>
            <a:r>
              <a:rPr sz="1200" i="1" spc="-74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4" dirty="0">
                <a:solidFill>
                  <a:srgbClr val="585858"/>
                </a:solidFill>
                <a:cs typeface="Verdana"/>
              </a:rPr>
              <a:t>état</a:t>
            </a:r>
            <a:r>
              <a:rPr sz="1200" i="1" spc="-71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21" dirty="0">
                <a:solidFill>
                  <a:srgbClr val="585858"/>
                </a:solidFill>
                <a:cs typeface="Verdana"/>
              </a:rPr>
              <a:t>physique.</a:t>
            </a:r>
            <a:r>
              <a:rPr lang="fr-FR" sz="1200" dirty="0">
                <a:cs typeface="Verdana"/>
              </a:rPr>
              <a:t> </a:t>
            </a:r>
            <a:r>
              <a:rPr sz="1200" i="1" spc="-25" dirty="0" err="1">
                <a:solidFill>
                  <a:srgbClr val="585858"/>
                </a:solidFill>
                <a:cs typeface="Verdana"/>
              </a:rPr>
              <a:t>Lorsque</a:t>
            </a:r>
            <a:r>
              <a:rPr sz="1200" i="1" spc="-25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dirty="0">
                <a:solidFill>
                  <a:srgbClr val="585858"/>
                </a:solidFill>
                <a:cs typeface="Verdana"/>
              </a:rPr>
              <a:t>l'adaptation </a:t>
            </a:r>
            <a:r>
              <a:rPr sz="1200" i="1" spc="14" dirty="0">
                <a:solidFill>
                  <a:srgbClr val="585858"/>
                </a:solidFill>
                <a:cs typeface="Verdana"/>
              </a:rPr>
              <a:t>du </a:t>
            </a:r>
            <a:r>
              <a:rPr sz="1200" i="1" spc="-7" dirty="0">
                <a:solidFill>
                  <a:srgbClr val="585858"/>
                </a:solidFill>
                <a:cs typeface="Verdana"/>
              </a:rPr>
              <a:t>poste </a:t>
            </a:r>
            <a:r>
              <a:rPr sz="1200" i="1" spc="39" dirty="0">
                <a:solidFill>
                  <a:srgbClr val="585858"/>
                </a:solidFill>
                <a:cs typeface="Verdana"/>
              </a:rPr>
              <a:t>de </a:t>
            </a:r>
            <a:r>
              <a:rPr sz="1200" i="1" spc="-25" dirty="0">
                <a:solidFill>
                  <a:srgbClr val="585858"/>
                </a:solidFill>
                <a:cs typeface="Verdana"/>
              </a:rPr>
              <a:t>travail  </a:t>
            </a:r>
            <a:r>
              <a:rPr sz="1200" i="1" spc="-35" dirty="0">
                <a:solidFill>
                  <a:srgbClr val="585858"/>
                </a:solidFill>
                <a:cs typeface="Verdana"/>
              </a:rPr>
              <a:t>n'est </a:t>
            </a:r>
            <a:r>
              <a:rPr sz="1200" i="1" spc="-4" dirty="0">
                <a:solidFill>
                  <a:srgbClr val="585858"/>
                </a:solidFill>
                <a:cs typeface="Verdana"/>
              </a:rPr>
              <a:t>pas </a:t>
            </a:r>
            <a:r>
              <a:rPr sz="1200" i="1" spc="-28" dirty="0">
                <a:solidFill>
                  <a:srgbClr val="585858"/>
                </a:solidFill>
                <a:cs typeface="Verdana"/>
              </a:rPr>
              <a:t>possible, </a:t>
            </a:r>
            <a:r>
              <a:rPr sz="1200" i="1" spc="11" dirty="0">
                <a:solidFill>
                  <a:srgbClr val="585858"/>
                </a:solidFill>
                <a:cs typeface="Verdana"/>
              </a:rPr>
              <a:t>ces </a:t>
            </a:r>
            <a:r>
              <a:rPr sz="1200" i="1" spc="-14" dirty="0">
                <a:solidFill>
                  <a:srgbClr val="585858"/>
                </a:solidFill>
                <a:cs typeface="Verdana"/>
              </a:rPr>
              <a:t>fonctionnaires  </a:t>
            </a:r>
            <a:r>
              <a:rPr sz="1200" i="1" dirty="0">
                <a:solidFill>
                  <a:srgbClr val="585858"/>
                </a:solidFill>
                <a:cs typeface="Verdana"/>
              </a:rPr>
              <a:t>peuvent </a:t>
            </a:r>
            <a:r>
              <a:rPr sz="1200" i="1" spc="-18" dirty="0">
                <a:solidFill>
                  <a:srgbClr val="585858"/>
                </a:solidFill>
                <a:cs typeface="Verdana"/>
              </a:rPr>
              <a:t>être </a:t>
            </a:r>
            <a:r>
              <a:rPr sz="1200" i="1" spc="-28" dirty="0">
                <a:solidFill>
                  <a:srgbClr val="585858"/>
                </a:solidFill>
                <a:cs typeface="Verdana"/>
              </a:rPr>
              <a:t>reclassés </a:t>
            </a:r>
            <a:r>
              <a:rPr sz="1200" i="1" spc="-4" dirty="0">
                <a:solidFill>
                  <a:srgbClr val="585858"/>
                </a:solidFill>
                <a:cs typeface="Verdana"/>
              </a:rPr>
              <a:t>dans </a:t>
            </a:r>
            <a:r>
              <a:rPr sz="1200" i="1" spc="-7" dirty="0">
                <a:solidFill>
                  <a:srgbClr val="585858"/>
                </a:solidFill>
                <a:cs typeface="Verdana"/>
              </a:rPr>
              <a:t>des </a:t>
            </a:r>
            <a:r>
              <a:rPr sz="1200" i="1" spc="-18" dirty="0" err="1">
                <a:solidFill>
                  <a:srgbClr val="585858"/>
                </a:solidFill>
                <a:cs typeface="Verdana"/>
              </a:rPr>
              <a:t>emplois</a:t>
            </a:r>
            <a:r>
              <a:rPr sz="1200" i="1" spc="-18" dirty="0">
                <a:solidFill>
                  <a:srgbClr val="585858"/>
                </a:solidFill>
                <a:cs typeface="Verdana"/>
              </a:rPr>
              <a:t>  </a:t>
            </a:r>
            <a:r>
              <a:rPr lang="fr-FR" sz="1200" i="1" spc="-18" dirty="0">
                <a:solidFill>
                  <a:srgbClr val="585858"/>
                </a:solidFill>
                <a:cs typeface="Verdana"/>
              </a:rPr>
              <a:t>    </a:t>
            </a:r>
            <a:r>
              <a:rPr sz="1200" i="1" spc="-14" dirty="0">
                <a:solidFill>
                  <a:srgbClr val="585858"/>
                </a:solidFill>
                <a:cs typeface="Verdana"/>
              </a:rPr>
              <a:t>d'un autre </a:t>
            </a:r>
            <a:r>
              <a:rPr sz="1200" i="1" spc="-7" dirty="0">
                <a:solidFill>
                  <a:srgbClr val="585858"/>
                </a:solidFill>
                <a:cs typeface="Verdana"/>
              </a:rPr>
              <a:t>corps </a:t>
            </a:r>
            <a:r>
              <a:rPr sz="1200" i="1" spc="-78" dirty="0">
                <a:solidFill>
                  <a:srgbClr val="585858"/>
                </a:solidFill>
                <a:cs typeface="Verdana"/>
              </a:rPr>
              <a:t>s'ils </a:t>
            </a:r>
            <a:r>
              <a:rPr sz="1200" i="1" spc="-11" dirty="0">
                <a:solidFill>
                  <a:srgbClr val="585858"/>
                </a:solidFill>
                <a:cs typeface="Verdana"/>
              </a:rPr>
              <a:t>ont </a:t>
            </a:r>
            <a:r>
              <a:rPr sz="1200" i="1" spc="14" dirty="0">
                <a:solidFill>
                  <a:srgbClr val="585858"/>
                </a:solidFill>
                <a:cs typeface="Verdana"/>
              </a:rPr>
              <a:t>été </a:t>
            </a:r>
            <a:r>
              <a:rPr sz="1200" i="1" dirty="0">
                <a:solidFill>
                  <a:srgbClr val="585858"/>
                </a:solidFill>
                <a:cs typeface="Verdana"/>
              </a:rPr>
              <a:t>déclarés </a:t>
            </a:r>
            <a:r>
              <a:rPr sz="1200" i="1" spc="11" dirty="0">
                <a:solidFill>
                  <a:srgbClr val="585858"/>
                </a:solidFill>
                <a:cs typeface="Verdana"/>
              </a:rPr>
              <a:t>en  </a:t>
            </a:r>
            <a:r>
              <a:rPr sz="1200" i="1" spc="-32" dirty="0">
                <a:solidFill>
                  <a:srgbClr val="585858"/>
                </a:solidFill>
                <a:cs typeface="Verdana"/>
              </a:rPr>
              <a:t>mesure </a:t>
            </a:r>
            <a:r>
              <a:rPr sz="1200" i="1" spc="39" dirty="0">
                <a:solidFill>
                  <a:srgbClr val="585858"/>
                </a:solidFill>
                <a:cs typeface="Verdana"/>
              </a:rPr>
              <a:t>de </a:t>
            </a:r>
            <a:r>
              <a:rPr sz="1200" i="1" spc="-39" dirty="0" err="1">
                <a:solidFill>
                  <a:srgbClr val="585858"/>
                </a:solidFill>
                <a:cs typeface="Verdana"/>
              </a:rPr>
              <a:t>remplir</a:t>
            </a:r>
            <a:r>
              <a:rPr sz="1200" i="1" spc="-39" dirty="0">
                <a:solidFill>
                  <a:srgbClr val="585858"/>
                </a:solidFill>
                <a:cs typeface="Verdana"/>
              </a:rPr>
              <a:t> </a:t>
            </a:r>
            <a:r>
              <a:rPr lang="fr-FR" sz="1200" i="1" spc="-39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42" dirty="0">
                <a:solidFill>
                  <a:srgbClr val="585858"/>
                </a:solidFill>
                <a:cs typeface="Verdana"/>
              </a:rPr>
              <a:t>les </a:t>
            </a:r>
            <a:r>
              <a:rPr sz="1200" i="1" spc="-11" dirty="0">
                <a:solidFill>
                  <a:srgbClr val="585858"/>
                </a:solidFill>
                <a:cs typeface="Verdana"/>
              </a:rPr>
              <a:t>fonctions  </a:t>
            </a:r>
            <a:r>
              <a:rPr sz="1200" i="1" spc="-7" dirty="0">
                <a:solidFill>
                  <a:srgbClr val="585858"/>
                </a:solidFill>
                <a:cs typeface="Verdana"/>
              </a:rPr>
              <a:t>correspondantes</a:t>
            </a:r>
            <a:r>
              <a:rPr sz="1200" i="1" spc="-92" dirty="0">
                <a:solidFill>
                  <a:srgbClr val="585858"/>
                </a:solidFill>
                <a:cs typeface="Verdana"/>
              </a:rPr>
              <a:t> </a:t>
            </a:r>
            <a:r>
              <a:rPr sz="1200" i="1" spc="-170" dirty="0">
                <a:solidFill>
                  <a:srgbClr val="585858"/>
                </a:solidFill>
                <a:cs typeface="Verdana"/>
              </a:rPr>
              <a:t>»</a:t>
            </a:r>
            <a:endParaRPr sz="1200" dirty="0">
              <a:cs typeface="Verdana"/>
            </a:endParaRPr>
          </a:p>
        </p:txBody>
      </p:sp>
      <p:sp>
        <p:nvSpPr>
          <p:cNvPr id="37" name="object 35">
            <a:extLst>
              <a:ext uri="{FF2B5EF4-FFF2-40B4-BE49-F238E27FC236}">
                <a16:creationId xmlns="" xmlns:a16="http://schemas.microsoft.com/office/drawing/2014/main" id="{87242A6A-A05B-446C-9E81-7B5801751733}"/>
              </a:ext>
            </a:extLst>
          </p:cNvPr>
          <p:cNvSpPr/>
          <p:nvPr/>
        </p:nvSpPr>
        <p:spPr>
          <a:xfrm>
            <a:off x="3237014" y="4549606"/>
            <a:ext cx="704581" cy="6463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74"/>
          </a:p>
        </p:txBody>
      </p:sp>
      <p:grpSp>
        <p:nvGrpSpPr>
          <p:cNvPr id="38" name="Groupe 37">
            <a:extLst>
              <a:ext uri="{FF2B5EF4-FFF2-40B4-BE49-F238E27FC236}">
                <a16:creationId xmlns="" xmlns:a16="http://schemas.microsoft.com/office/drawing/2014/main" id="{83DC8FD9-16D5-4E18-8757-353D9C233838}"/>
              </a:ext>
            </a:extLst>
          </p:cNvPr>
          <p:cNvGrpSpPr/>
          <p:nvPr/>
        </p:nvGrpSpPr>
        <p:grpSpPr>
          <a:xfrm>
            <a:off x="165100" y="1038612"/>
            <a:ext cx="3811638" cy="3162277"/>
            <a:chOff x="682691" y="3267623"/>
            <a:chExt cx="9540809" cy="745683"/>
          </a:xfrm>
        </p:grpSpPr>
        <p:sp>
          <p:nvSpPr>
            <p:cNvPr id="39" name="bk object 17">
              <a:extLst>
                <a:ext uri="{FF2B5EF4-FFF2-40B4-BE49-F238E27FC236}">
                  <a16:creationId xmlns="" xmlns:a16="http://schemas.microsoft.com/office/drawing/2014/main" id="{8C4C8F8A-160B-49C0-887B-66E6E8D1F981}"/>
                </a:ext>
              </a:extLst>
            </p:cNvPr>
            <p:cNvSpPr/>
            <p:nvPr/>
          </p:nvSpPr>
          <p:spPr>
            <a:xfrm>
              <a:off x="682691" y="3267623"/>
              <a:ext cx="9476039" cy="745683"/>
            </a:xfrm>
            <a:custGeom>
              <a:avLst/>
              <a:gdLst/>
              <a:ahLst/>
              <a:cxnLst/>
              <a:rect l="l" t="t" r="r" b="b"/>
              <a:pathLst>
                <a:path w="6707505" h="1053464">
                  <a:moveTo>
                    <a:pt x="6707124" y="0"/>
                  </a:moveTo>
                  <a:lnTo>
                    <a:pt x="0" y="0"/>
                  </a:lnTo>
                  <a:lnTo>
                    <a:pt x="0" y="1053083"/>
                  </a:lnTo>
                  <a:lnTo>
                    <a:pt x="6531609" y="1053083"/>
                  </a:lnTo>
                  <a:lnTo>
                    <a:pt x="6707124" y="877570"/>
                  </a:lnTo>
                  <a:lnTo>
                    <a:pt x="670712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 sz="1274"/>
            </a:p>
          </p:txBody>
        </p:sp>
        <p:pic>
          <p:nvPicPr>
            <p:cNvPr id="40" name="Image 39">
              <a:extLst>
                <a:ext uri="{FF2B5EF4-FFF2-40B4-BE49-F238E27FC236}">
                  <a16:creationId xmlns="" xmlns:a16="http://schemas.microsoft.com/office/drawing/2014/main" id="{1AC2BBA8-E60F-49BB-91C7-394B2C5FB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3542" y="3860800"/>
              <a:ext cx="249958" cy="121931"/>
            </a:xfrm>
            <a:prstGeom prst="rect">
              <a:avLst/>
            </a:prstGeom>
          </p:spPr>
        </p:pic>
      </p:grp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13073E5E-A807-4179-A566-CE344BCFB665}"/>
              </a:ext>
            </a:extLst>
          </p:cNvPr>
          <p:cNvSpPr txBox="1"/>
          <p:nvPr/>
        </p:nvSpPr>
        <p:spPr>
          <a:xfrm>
            <a:off x="310543" y="1188589"/>
            <a:ext cx="35595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u="sng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L’article 9 de </a:t>
            </a:r>
            <a:r>
              <a:rPr lang="fr-FR" sz="1200" b="1" u="sng" dirty="0">
                <a:solidFill>
                  <a:schemeClr val="accent6"/>
                </a:solidFill>
                <a:cs typeface="Times New Roman" panose="02020603050405020304" pitchFamily="18" charset="0"/>
              </a:rPr>
              <a:t>l’ordonnance n° 2017-53 </a:t>
            </a:r>
            <a:r>
              <a:rPr lang="fr-FR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du 19 janvier 2017 donne le droit pour le fonctionnaire reconnu inapte à l’exercice des fonctions de son grade, de bénéficier d’une période de </a:t>
            </a:r>
            <a:r>
              <a:rPr lang="fr-FR" sz="1200" b="1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préparation au reclassement</a:t>
            </a:r>
            <a:r>
              <a:rPr lang="fr-FR" sz="1200" b="1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assimilée à une période de service effectif, pour les trois versants de la fonction publique : </a:t>
            </a:r>
            <a:endParaRPr lang="fr-FR" sz="1200" b="1" dirty="0">
              <a:solidFill>
                <a:schemeClr val="accent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200" b="1" dirty="0">
                <a:solidFill>
                  <a:schemeClr val="accent6"/>
                </a:solidFill>
              </a:rPr>
              <a:t>Décret n°2018-502 du 20 juin 2018 </a:t>
            </a:r>
            <a:r>
              <a:rPr lang="fr-FR" sz="1200" dirty="0"/>
              <a:t>instituant une PPR au profit des fonctionnaires </a:t>
            </a:r>
            <a:r>
              <a:rPr lang="fr-FR" sz="1200" b="1" dirty="0">
                <a:solidFill>
                  <a:schemeClr val="accent6"/>
                </a:solidFill>
              </a:rPr>
              <a:t>de l’Etat</a:t>
            </a:r>
            <a:r>
              <a:rPr lang="fr-FR" sz="1200" dirty="0">
                <a:solidFill>
                  <a:schemeClr val="accent6"/>
                </a:solidFill>
              </a:rPr>
              <a:t> </a:t>
            </a:r>
            <a:r>
              <a:rPr lang="fr-FR" sz="1200" dirty="0"/>
              <a:t>reconnus inaptes à l’exercice de leurs fonctions.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200" b="1" dirty="0">
                <a:solidFill>
                  <a:schemeClr val="accent6"/>
                </a:solidFill>
              </a:rPr>
              <a:t>Décret n°2019-172 du 5 mars 2019</a:t>
            </a:r>
            <a:r>
              <a:rPr lang="fr-FR" sz="1200" dirty="0">
                <a:solidFill>
                  <a:schemeClr val="accent6"/>
                </a:solidFill>
              </a:rPr>
              <a:t> </a:t>
            </a:r>
            <a:r>
              <a:rPr lang="fr-FR" sz="1200" dirty="0"/>
              <a:t>instituant une PPR au profit des fonctionnaires </a:t>
            </a:r>
            <a:r>
              <a:rPr lang="fr-FR" sz="1200" b="1" dirty="0">
                <a:solidFill>
                  <a:schemeClr val="accent6"/>
                </a:solidFill>
              </a:rPr>
              <a:t>territoriaux</a:t>
            </a:r>
            <a:r>
              <a:rPr lang="fr-FR" sz="1200" dirty="0"/>
              <a:t> reconnus inaptes à l’exercice de leurs fonctions.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200" b="1" dirty="0">
                <a:solidFill>
                  <a:schemeClr val="accent6"/>
                </a:solidFill>
              </a:rPr>
              <a:t>Décret </a:t>
            </a:r>
            <a:r>
              <a:rPr lang="fr-FR" sz="1200" b="1" dirty="0">
                <a:solidFill>
                  <a:schemeClr val="accent6"/>
                </a:solidFill>
              </a:rPr>
              <a:t>n°2021-612 </a:t>
            </a:r>
            <a:r>
              <a:rPr lang="fr-FR" sz="1200" b="1" dirty="0">
                <a:solidFill>
                  <a:schemeClr val="accent6"/>
                </a:solidFill>
              </a:rPr>
              <a:t>du 18 mai 2021 </a:t>
            </a:r>
            <a:r>
              <a:rPr lang="fr-FR" sz="1200" dirty="0" smtClean="0"/>
              <a:t>instituant </a:t>
            </a:r>
            <a:r>
              <a:rPr lang="fr-FR" sz="1200" dirty="0"/>
              <a:t>la PPR au profit des fonctionnaires </a:t>
            </a:r>
            <a:r>
              <a:rPr lang="fr-FR" sz="1200" b="1" dirty="0">
                <a:solidFill>
                  <a:schemeClr val="accent6"/>
                </a:solidFill>
              </a:rPr>
              <a:t>hospitaliers</a:t>
            </a:r>
            <a:r>
              <a:rPr lang="fr-FR" sz="1200" dirty="0"/>
              <a:t>.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20939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6">
            <a:extLst>
              <a:ext uri="{FF2B5EF4-FFF2-40B4-BE49-F238E27FC236}">
                <a16:creationId xmlns="" xmlns:a16="http://schemas.microsoft.com/office/drawing/2014/main" id="{EE87A0F7-F38D-4182-9160-C3D975384507}"/>
              </a:ext>
            </a:extLst>
          </p:cNvPr>
          <p:cNvSpPr txBox="1"/>
          <p:nvPr/>
        </p:nvSpPr>
        <p:spPr>
          <a:xfrm>
            <a:off x="7816035" y="4019406"/>
            <a:ext cx="2875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Vous refusez : </a:t>
            </a:r>
            <a:r>
              <a:rPr lang="fr-FR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vous pouvez cependant demander directement un reclassement par courrier à votre employeur</a:t>
            </a:r>
          </a:p>
        </p:txBody>
      </p:sp>
      <p:sp>
        <p:nvSpPr>
          <p:cNvPr id="6" name="Zone de texte 73">
            <a:extLst>
              <a:ext uri="{FF2B5EF4-FFF2-40B4-BE49-F238E27FC236}">
                <a16:creationId xmlns="" xmlns:a16="http://schemas.microsoft.com/office/drawing/2014/main" id="{23D77D83-E15B-425F-AA60-335C7D2157AE}"/>
              </a:ext>
            </a:extLst>
          </p:cNvPr>
          <p:cNvSpPr txBox="1"/>
          <p:nvPr/>
        </p:nvSpPr>
        <p:spPr>
          <a:xfrm>
            <a:off x="-151783" y="921977"/>
            <a:ext cx="1450409" cy="8267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Pour qui ?</a:t>
            </a:r>
            <a:endParaRPr lang="fr-FR" sz="16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9" name="Zone de texte 104">
            <a:extLst>
              <a:ext uri="{FF2B5EF4-FFF2-40B4-BE49-F238E27FC236}">
                <a16:creationId xmlns="" xmlns:a16="http://schemas.microsoft.com/office/drawing/2014/main" id="{B25EBFBC-E91B-4A1C-B95A-17F8317D33F4}"/>
              </a:ext>
            </a:extLst>
          </p:cNvPr>
          <p:cNvSpPr txBox="1"/>
          <p:nvPr/>
        </p:nvSpPr>
        <p:spPr>
          <a:xfrm>
            <a:off x="2642053" y="2000983"/>
            <a:ext cx="1520825" cy="8267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chemeClr val="accent1"/>
                </a:solidFill>
                <a:ea typeface="Times New Roman" panose="02020603050405020304" pitchFamily="18" charset="0"/>
              </a:rPr>
              <a:t>Pourquoi ?</a:t>
            </a:r>
            <a:endParaRPr lang="fr-FR" sz="16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Zone de texte 90">
            <a:extLst>
              <a:ext uri="{FF2B5EF4-FFF2-40B4-BE49-F238E27FC236}">
                <a16:creationId xmlns="" xmlns:a16="http://schemas.microsoft.com/office/drawing/2014/main" id="{C1073119-4EC2-4ADF-8094-060B23C851F5}"/>
              </a:ext>
            </a:extLst>
          </p:cNvPr>
          <p:cNvSpPr txBox="1"/>
          <p:nvPr/>
        </p:nvSpPr>
        <p:spPr>
          <a:xfrm>
            <a:off x="-99209" y="3118206"/>
            <a:ext cx="1857892" cy="8267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Quels avantages ? </a:t>
            </a:r>
            <a:endParaRPr lang="fr-FR" sz="16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5" name="Zone de texte 104">
            <a:extLst>
              <a:ext uri="{FF2B5EF4-FFF2-40B4-BE49-F238E27FC236}">
                <a16:creationId xmlns="" xmlns:a16="http://schemas.microsoft.com/office/drawing/2014/main" id="{03085C49-3E38-43DF-B70B-AD8C6AE0A0CA}"/>
              </a:ext>
            </a:extLst>
          </p:cNvPr>
          <p:cNvSpPr txBox="1"/>
          <p:nvPr/>
        </p:nvSpPr>
        <p:spPr>
          <a:xfrm>
            <a:off x="12700" y="6319262"/>
            <a:ext cx="1520825" cy="8267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chemeClr val="accent1"/>
                </a:solidFill>
                <a:ea typeface="Times New Roman" panose="02020603050405020304" pitchFamily="18" charset="0"/>
              </a:rPr>
              <a:t>Quelle durée ?</a:t>
            </a:r>
            <a:endParaRPr lang="fr-FR" sz="16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6" name="Zone de texte 104">
            <a:extLst>
              <a:ext uri="{FF2B5EF4-FFF2-40B4-BE49-F238E27FC236}">
                <a16:creationId xmlns="" xmlns:a16="http://schemas.microsoft.com/office/drawing/2014/main" id="{46076DEA-86B9-44E1-A036-8A7D2CD8EA5D}"/>
              </a:ext>
            </a:extLst>
          </p:cNvPr>
          <p:cNvSpPr txBox="1"/>
          <p:nvPr/>
        </p:nvSpPr>
        <p:spPr>
          <a:xfrm>
            <a:off x="1707100" y="4610597"/>
            <a:ext cx="2320646" cy="8267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Qui sont les acteurs ? </a:t>
            </a:r>
            <a:endParaRPr lang="fr-FR" sz="16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" name="Rectangle : coins arrondis 1">
            <a:extLst>
              <a:ext uri="{FF2B5EF4-FFF2-40B4-BE49-F238E27FC236}">
                <a16:creationId xmlns="" xmlns:a16="http://schemas.microsoft.com/office/drawing/2014/main" id="{71B7A824-22FA-41C2-989B-DC7A250DD4BB}"/>
              </a:ext>
            </a:extLst>
          </p:cNvPr>
          <p:cNvSpPr/>
          <p:nvPr/>
        </p:nvSpPr>
        <p:spPr>
          <a:xfrm>
            <a:off x="0" y="1254042"/>
            <a:ext cx="3886200" cy="68627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 La PPR est destinée aux </a:t>
            </a: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agents titulaires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 uniquement, qui ont été reconnus </a:t>
            </a: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inaptes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 à tous les emplois de leur grade de manière totale et </a:t>
            </a: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définitive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="" xmlns:a16="http://schemas.microsoft.com/office/drawing/2014/main" id="{0E4ACE31-215C-443E-A490-DDBFE1496EDD}"/>
              </a:ext>
            </a:extLst>
          </p:cNvPr>
          <p:cNvSpPr/>
          <p:nvPr/>
        </p:nvSpPr>
        <p:spPr>
          <a:xfrm>
            <a:off x="34672" y="2306125"/>
            <a:ext cx="3886200" cy="68627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La PPR a été mise en place pour garantir le </a:t>
            </a: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maintien dans l’emploi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 et </a:t>
            </a: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accompagner la période de transition 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vers le reclassement.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="" xmlns:a16="http://schemas.microsoft.com/office/drawing/2014/main" id="{72694293-D209-4BC0-8714-539C8A5C3A39}"/>
              </a:ext>
            </a:extLst>
          </p:cNvPr>
          <p:cNvSpPr/>
          <p:nvPr/>
        </p:nvSpPr>
        <p:spPr>
          <a:xfrm>
            <a:off x="0" y="3442657"/>
            <a:ext cx="3886200" cy="11341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La PPR permet de :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préparer son projet,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être a</a:t>
            </a: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ccompagné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être </a:t>
            </a: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rémunéré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, 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retrouver ses </a:t>
            </a: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droits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 pour faire aboutir son projet.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="" xmlns:a16="http://schemas.microsoft.com/office/drawing/2014/main" id="{0E978D93-DF04-4F91-8AC2-953A836DE933}"/>
              </a:ext>
            </a:extLst>
          </p:cNvPr>
          <p:cNvSpPr/>
          <p:nvPr/>
        </p:nvSpPr>
        <p:spPr>
          <a:xfrm>
            <a:off x="12700" y="4941527"/>
            <a:ext cx="3886200" cy="13035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fr-FR" sz="1200" b="1" dirty="0">
                <a:solidFill>
                  <a:schemeClr val="tx1"/>
                </a:solidFill>
              </a:rPr>
              <a:t>Les principaux acteurs de la PPR sont :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</a:rPr>
              <a:t>L’agent : </a:t>
            </a:r>
            <a:r>
              <a:rPr lang="fr-FR" sz="1200" dirty="0">
                <a:solidFill>
                  <a:schemeClr val="tx1"/>
                </a:solidFill>
              </a:rPr>
              <a:t>l’agent est au cœur du dispositif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le médecin de prévention</a:t>
            </a:r>
          </a:p>
          <a:p>
            <a:pPr marL="171450" indent="-1714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</a:rPr>
              <a:t>et selon l’employeur : le RH, le référent handicap, le conseiller mobilité, le service formation, la cellule maintien, le référent PPR…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="" xmlns:a16="http://schemas.microsoft.com/office/drawing/2014/main" id="{65F0A924-50F8-49DB-9B87-EC7FE728FBDB}"/>
              </a:ext>
            </a:extLst>
          </p:cNvPr>
          <p:cNvSpPr/>
          <p:nvPr/>
        </p:nvSpPr>
        <p:spPr>
          <a:xfrm>
            <a:off x="23287" y="6609792"/>
            <a:ext cx="3886200" cy="68627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fr-FR" sz="1200" b="1" dirty="0">
                <a:solidFill>
                  <a:schemeClr val="tx1"/>
                </a:solidFill>
                <a:ea typeface="Times New Roman" panose="02020603050405020304" pitchFamily="18" charset="0"/>
              </a:rPr>
              <a:t>12 mois maximum</a:t>
            </a:r>
            <a:r>
              <a:rPr lang="fr-FR" sz="1200" dirty="0">
                <a:solidFill>
                  <a:schemeClr val="tx1"/>
                </a:solidFill>
                <a:ea typeface="Times New Roman" panose="02020603050405020304" pitchFamily="18" charset="0"/>
              </a:rPr>
              <a:t> à compter de l’avis du comité médical validant la PPR et sous réserve de votre accord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="" xmlns:a16="http://schemas.microsoft.com/office/drawing/2014/main" id="{154AE0DF-4F1B-4B20-B547-593D538D8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638" y="22113"/>
            <a:ext cx="806450" cy="74475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="" xmlns:a16="http://schemas.microsoft.com/office/drawing/2014/main" id="{F1DC4C6D-2D0E-4258-904C-6331B533E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7" y="24998"/>
            <a:ext cx="806450" cy="744754"/>
          </a:xfrm>
          <a:prstGeom prst="rect">
            <a:avLst/>
          </a:prstGeom>
        </p:spPr>
      </p:pic>
      <p:sp>
        <p:nvSpPr>
          <p:cNvPr id="24" name="Zone de texte 104">
            <a:extLst>
              <a:ext uri="{FF2B5EF4-FFF2-40B4-BE49-F238E27FC236}">
                <a16:creationId xmlns="" xmlns:a16="http://schemas.microsoft.com/office/drawing/2014/main" id="{77F9CA8B-5216-4679-BA5C-79A7BA657FB5}"/>
              </a:ext>
            </a:extLst>
          </p:cNvPr>
          <p:cNvSpPr txBox="1"/>
          <p:nvPr/>
        </p:nvSpPr>
        <p:spPr>
          <a:xfrm>
            <a:off x="5386493" y="114814"/>
            <a:ext cx="2971800" cy="8267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solidFill>
                  <a:schemeClr val="bg1"/>
                </a:solidFill>
                <a:ea typeface="Times New Roman" panose="02020603050405020304" pitchFamily="18" charset="0"/>
              </a:rPr>
              <a:t>Les   </a:t>
            </a:r>
            <a:r>
              <a:rPr lang="fr-FR" sz="2400" b="1" dirty="0">
                <a:solidFill>
                  <a:schemeClr val="accent1"/>
                </a:solidFill>
              </a:rPr>
              <a:t>grandes étapes</a:t>
            </a: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25" name="Graphique 24" descr="Marque">
            <a:extLst>
              <a:ext uri="{FF2B5EF4-FFF2-40B4-BE49-F238E27FC236}">
                <a16:creationId xmlns="" xmlns:a16="http://schemas.microsoft.com/office/drawing/2014/main" id="{EF8AB796-0141-43BE-ACF6-D45F1BAF9D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10196" y="854861"/>
            <a:ext cx="869708" cy="869708"/>
          </a:xfrm>
          <a:prstGeom prst="rect">
            <a:avLst/>
          </a:prstGeom>
        </p:spPr>
      </p:pic>
      <p:sp>
        <p:nvSpPr>
          <p:cNvPr id="26" name="ZoneTexte 7">
            <a:extLst>
              <a:ext uri="{FF2B5EF4-FFF2-40B4-BE49-F238E27FC236}">
                <a16:creationId xmlns="" xmlns:a16="http://schemas.microsoft.com/office/drawing/2014/main" id="{5D9E2988-2E2A-444D-836B-22EA5E171CEB}"/>
              </a:ext>
            </a:extLst>
          </p:cNvPr>
          <p:cNvSpPr txBox="1"/>
          <p:nvPr/>
        </p:nvSpPr>
        <p:spPr>
          <a:xfrm>
            <a:off x="4942513" y="975991"/>
            <a:ext cx="4558290" cy="6614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Consultation du comité médical </a:t>
            </a:r>
            <a:r>
              <a:rPr lang="fr-FR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l’avis d’inaptitude du comité médical doit préciser total et définitif à tous les emplois de son grade et spécifier la proposition d’une PPR</a:t>
            </a:r>
          </a:p>
          <a:p>
            <a:pPr algn="ctr">
              <a:spcAft>
                <a:spcPts val="0"/>
              </a:spcAft>
            </a:pPr>
            <a:endParaRPr lang="fr-FR" sz="1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7" name="ZoneTexte 7">
            <a:extLst>
              <a:ext uri="{FF2B5EF4-FFF2-40B4-BE49-F238E27FC236}">
                <a16:creationId xmlns="" xmlns:a16="http://schemas.microsoft.com/office/drawing/2014/main" id="{281A185A-8179-4608-A971-394D944BC125}"/>
              </a:ext>
            </a:extLst>
          </p:cNvPr>
          <p:cNvSpPr txBox="1"/>
          <p:nvPr/>
        </p:nvSpPr>
        <p:spPr>
          <a:xfrm>
            <a:off x="7244990" y="2186578"/>
            <a:ext cx="327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Dès réception de cet avis, l’employeur doit vous </a:t>
            </a:r>
            <a:r>
              <a:rPr lang="fr-FR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proposer le dispositif de PPR par courrier</a:t>
            </a:r>
            <a:endParaRPr lang="fr-FR" sz="12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8" name="ZoneTexte 7">
            <a:extLst>
              <a:ext uri="{FF2B5EF4-FFF2-40B4-BE49-F238E27FC236}">
                <a16:creationId xmlns="" xmlns:a16="http://schemas.microsoft.com/office/drawing/2014/main" id="{C92EEAAD-8928-4CCF-99AB-0550C10BBFE4}"/>
              </a:ext>
            </a:extLst>
          </p:cNvPr>
          <p:cNvSpPr txBox="1"/>
          <p:nvPr/>
        </p:nvSpPr>
        <p:spPr>
          <a:xfrm>
            <a:off x="4845050" y="3226449"/>
            <a:ext cx="4655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Vous avez </a:t>
            </a:r>
            <a:r>
              <a:rPr lang="fr-FR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15 jours pour répondre par courrier </a:t>
            </a:r>
            <a:r>
              <a:rPr lang="fr-FR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et accepter ou non la PPR. L’absence de réponse équivaut à un refus.</a:t>
            </a:r>
            <a:endParaRPr lang="fr-FR" sz="1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9" name="ZoneTexte 46">
            <a:extLst>
              <a:ext uri="{FF2B5EF4-FFF2-40B4-BE49-F238E27FC236}">
                <a16:creationId xmlns="" xmlns:a16="http://schemas.microsoft.com/office/drawing/2014/main" id="{8BBB0AB1-6AF9-41F5-BA8A-C5CFCC083DCF}"/>
              </a:ext>
            </a:extLst>
          </p:cNvPr>
          <p:cNvSpPr txBox="1"/>
          <p:nvPr/>
        </p:nvSpPr>
        <p:spPr>
          <a:xfrm>
            <a:off x="7816035" y="4019406"/>
            <a:ext cx="2875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Vous refusez : </a:t>
            </a:r>
            <a:r>
              <a:rPr lang="fr-FR" sz="1200" dirty="0">
                <a:latin typeface="Calibri" panose="020F0502020204030204" pitchFamily="34" charset="0"/>
              </a:rPr>
              <a:t>vous pouvez cependant </a:t>
            </a:r>
            <a:r>
              <a:rPr lang="fr-FR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demander directement un reclassement par courrier à votre employeur</a:t>
            </a:r>
          </a:p>
        </p:txBody>
      </p:sp>
      <p:sp>
        <p:nvSpPr>
          <p:cNvPr id="30" name="ZoneTexte 51">
            <a:extLst>
              <a:ext uri="{FF2B5EF4-FFF2-40B4-BE49-F238E27FC236}">
                <a16:creationId xmlns="" xmlns:a16="http://schemas.microsoft.com/office/drawing/2014/main" id="{2D7E1E90-1066-499D-B14F-551FDBBD735C}"/>
              </a:ext>
            </a:extLst>
          </p:cNvPr>
          <p:cNvSpPr txBox="1"/>
          <p:nvPr/>
        </p:nvSpPr>
        <p:spPr>
          <a:xfrm>
            <a:off x="4078430" y="5108562"/>
            <a:ext cx="3166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Vous acceptez </a:t>
            </a:r>
            <a:r>
              <a:rPr lang="fr-FR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fr-FR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vous serez accompagné par votre référent PPR pour construire ensemble votre projet professionnel dans les 2 mois et qui donnera lieu à la formalisation d’une convention.</a:t>
            </a:r>
          </a:p>
          <a:p>
            <a:pPr algn="ctr">
              <a:spcAft>
                <a:spcPts val="0"/>
              </a:spcAft>
            </a:pPr>
            <a:endParaRPr lang="fr-FR" sz="1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1" name="ZoneTexte 51">
            <a:extLst>
              <a:ext uri="{FF2B5EF4-FFF2-40B4-BE49-F238E27FC236}">
                <a16:creationId xmlns="" xmlns:a16="http://schemas.microsoft.com/office/drawing/2014/main" id="{BA2CF30A-8585-45B9-B14D-C7E317763980}"/>
              </a:ext>
            </a:extLst>
          </p:cNvPr>
          <p:cNvSpPr txBox="1"/>
          <p:nvPr/>
        </p:nvSpPr>
        <p:spPr>
          <a:xfrm>
            <a:off x="6872393" y="6015359"/>
            <a:ext cx="372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b="1" dirty="0">
                <a:latin typeface="Calibri" panose="020F0502020204030204" pitchFamily="34" charset="0"/>
                <a:ea typeface="Calibri" panose="020F0502020204030204" pitchFamily="34" charset="0"/>
              </a:rPr>
              <a:t>La convention sera signée 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</a:rPr>
              <a:t>entre votre employeur et vous, elle précise toutes les étapes </a:t>
            </a:r>
            <a:r>
              <a:rPr lang="fr-FR" sz="1200" b="1" dirty="0">
                <a:latin typeface="Calibri" panose="020F0502020204030204" pitchFamily="34" charset="0"/>
                <a:ea typeface="Calibri" panose="020F0502020204030204" pitchFamily="34" charset="0"/>
              </a:rPr>
              <a:t>durant les 10 mois </a:t>
            </a: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</a:rPr>
              <a:t>maximum restants de PPR (stage, formation, immersion…).</a:t>
            </a:r>
          </a:p>
          <a:p>
            <a:pPr algn="ctr">
              <a:spcAft>
                <a:spcPts val="0"/>
              </a:spcAft>
            </a:pPr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</a:rPr>
              <a:t>A l’issue de la PPR, vous demandez votre reclassement.</a:t>
            </a:r>
            <a:endParaRPr lang="fr-FR" sz="12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32" name="Graphique 31" descr="Marque">
            <a:extLst>
              <a:ext uri="{FF2B5EF4-FFF2-40B4-BE49-F238E27FC236}">
                <a16:creationId xmlns="" xmlns:a16="http://schemas.microsoft.com/office/drawing/2014/main" id="{8294DE33-A47A-4537-9DE2-65E6A49575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34806" y="1775029"/>
            <a:ext cx="823099" cy="823099"/>
          </a:xfrm>
          <a:prstGeom prst="rect">
            <a:avLst/>
          </a:prstGeom>
        </p:spPr>
      </p:pic>
      <p:pic>
        <p:nvPicPr>
          <p:cNvPr id="33" name="Graphique 32" descr="Marque">
            <a:extLst>
              <a:ext uri="{FF2B5EF4-FFF2-40B4-BE49-F238E27FC236}">
                <a16:creationId xmlns="" xmlns:a16="http://schemas.microsoft.com/office/drawing/2014/main" id="{764F1629-F37E-4783-ACE6-1C28D856D5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86791" y="2815601"/>
            <a:ext cx="869708" cy="869708"/>
          </a:xfrm>
          <a:prstGeom prst="rect">
            <a:avLst/>
          </a:prstGeom>
        </p:spPr>
      </p:pic>
      <p:pic>
        <p:nvPicPr>
          <p:cNvPr id="34" name="Graphique 33" descr="Marque">
            <a:extLst>
              <a:ext uri="{FF2B5EF4-FFF2-40B4-BE49-F238E27FC236}">
                <a16:creationId xmlns="" xmlns:a16="http://schemas.microsoft.com/office/drawing/2014/main" id="{78074B97-24D3-4802-A9F5-F613919893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43380" y="4015620"/>
            <a:ext cx="627379" cy="627379"/>
          </a:xfrm>
          <a:prstGeom prst="rect">
            <a:avLst/>
          </a:prstGeom>
        </p:spPr>
      </p:pic>
      <p:pic>
        <p:nvPicPr>
          <p:cNvPr id="35" name="Graphique 34" descr="Marque">
            <a:extLst>
              <a:ext uri="{FF2B5EF4-FFF2-40B4-BE49-F238E27FC236}">
                <a16:creationId xmlns="" xmlns:a16="http://schemas.microsoft.com/office/drawing/2014/main" id="{1AA9204D-98D9-4ED2-88FD-BB4219EFA0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40492" y="4460967"/>
            <a:ext cx="627379" cy="627379"/>
          </a:xfrm>
          <a:prstGeom prst="rect">
            <a:avLst/>
          </a:prstGeom>
        </p:spPr>
      </p:pic>
      <p:sp>
        <p:nvSpPr>
          <p:cNvPr id="36" name="Forme libre : forme 35">
            <a:extLst>
              <a:ext uri="{FF2B5EF4-FFF2-40B4-BE49-F238E27FC236}">
                <a16:creationId xmlns="" xmlns:a16="http://schemas.microsoft.com/office/drawing/2014/main" id="{0B9D229D-AE07-45FE-9E9D-9E5C8E3E7AAB}"/>
              </a:ext>
            </a:extLst>
          </p:cNvPr>
          <p:cNvSpPr/>
          <p:nvPr/>
        </p:nvSpPr>
        <p:spPr>
          <a:xfrm>
            <a:off x="4426856" y="1581150"/>
            <a:ext cx="4567963" cy="4396088"/>
          </a:xfrm>
          <a:custGeom>
            <a:avLst/>
            <a:gdLst>
              <a:gd name="connsiteX0" fmla="*/ 402319 w 4567963"/>
              <a:gd name="connsiteY0" fmla="*/ 0 h 4396088"/>
              <a:gd name="connsiteX1" fmla="*/ 2716894 w 4567963"/>
              <a:gd name="connsiteY1" fmla="*/ 933450 h 4396088"/>
              <a:gd name="connsiteX2" fmla="*/ 2269 w 4567963"/>
              <a:gd name="connsiteY2" fmla="*/ 2009775 h 4396088"/>
              <a:gd name="connsiteX3" fmla="*/ 2288269 w 4567963"/>
              <a:gd name="connsiteY3" fmla="*/ 3429000 h 4396088"/>
              <a:gd name="connsiteX4" fmla="*/ 4345669 w 4567963"/>
              <a:gd name="connsiteY4" fmla="*/ 3429000 h 4396088"/>
              <a:gd name="connsiteX5" fmla="*/ 4536169 w 4567963"/>
              <a:gd name="connsiteY5" fmla="*/ 4305300 h 4396088"/>
              <a:gd name="connsiteX6" fmla="*/ 4564744 w 4567963"/>
              <a:gd name="connsiteY6" fmla="*/ 4324350 h 4396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67963" h="4396088">
                <a:moveTo>
                  <a:pt x="402319" y="0"/>
                </a:moveTo>
                <a:cubicBezTo>
                  <a:pt x="1592944" y="299244"/>
                  <a:pt x="2783569" y="598488"/>
                  <a:pt x="2716894" y="933450"/>
                </a:cubicBezTo>
                <a:cubicBezTo>
                  <a:pt x="2650219" y="1268412"/>
                  <a:pt x="73706" y="1593850"/>
                  <a:pt x="2269" y="2009775"/>
                </a:cubicBezTo>
                <a:cubicBezTo>
                  <a:pt x="-69169" y="2425700"/>
                  <a:pt x="1564369" y="3192463"/>
                  <a:pt x="2288269" y="3429000"/>
                </a:cubicBezTo>
                <a:cubicBezTo>
                  <a:pt x="3012169" y="3665537"/>
                  <a:pt x="3971019" y="3282950"/>
                  <a:pt x="4345669" y="3429000"/>
                </a:cubicBezTo>
                <a:cubicBezTo>
                  <a:pt x="4720319" y="3575050"/>
                  <a:pt x="4499656" y="4156075"/>
                  <a:pt x="4536169" y="4305300"/>
                </a:cubicBezTo>
                <a:cubicBezTo>
                  <a:pt x="4572682" y="4454525"/>
                  <a:pt x="4568713" y="4389437"/>
                  <a:pt x="4564744" y="4324350"/>
                </a:cubicBezTo>
              </a:path>
            </a:pathLst>
          </a:cu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="" xmlns:a16="http://schemas.microsoft.com/office/drawing/2014/main" id="{97E946C6-892D-4510-9F07-5F912DB3AC3F}"/>
              </a:ext>
            </a:extLst>
          </p:cNvPr>
          <p:cNvSpPr/>
          <p:nvPr/>
        </p:nvSpPr>
        <p:spPr>
          <a:xfrm>
            <a:off x="8767993" y="5411241"/>
            <a:ext cx="480930" cy="6041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Graphique 37" descr="Marque">
            <a:extLst>
              <a:ext uri="{FF2B5EF4-FFF2-40B4-BE49-F238E27FC236}">
                <a16:creationId xmlns="" xmlns:a16="http://schemas.microsoft.com/office/drawing/2014/main" id="{7F9BF2E5-55A1-422F-AA29-3AB0DC436E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62610" y="5332410"/>
            <a:ext cx="627379" cy="627379"/>
          </a:xfrm>
          <a:prstGeom prst="rect">
            <a:avLst/>
          </a:prstGeom>
        </p:spPr>
      </p:pic>
      <p:sp>
        <p:nvSpPr>
          <p:cNvPr id="39" name="Forme libre : forme 38">
            <a:extLst>
              <a:ext uri="{FF2B5EF4-FFF2-40B4-BE49-F238E27FC236}">
                <a16:creationId xmlns="" xmlns:a16="http://schemas.microsoft.com/office/drawing/2014/main" id="{3DC396CE-CD1A-4025-97FA-4C744DEAD41D}"/>
              </a:ext>
            </a:extLst>
          </p:cNvPr>
          <p:cNvSpPr/>
          <p:nvPr/>
        </p:nvSpPr>
        <p:spPr>
          <a:xfrm>
            <a:off x="4433455" y="3685309"/>
            <a:ext cx="3214254" cy="840509"/>
          </a:xfrm>
          <a:custGeom>
            <a:avLst/>
            <a:gdLst>
              <a:gd name="connsiteX0" fmla="*/ 0 w 3214254"/>
              <a:gd name="connsiteY0" fmla="*/ 0 h 840509"/>
              <a:gd name="connsiteX1" fmla="*/ 2078181 w 3214254"/>
              <a:gd name="connsiteY1" fmla="*/ 129309 h 840509"/>
              <a:gd name="connsiteX2" fmla="*/ 1939636 w 3214254"/>
              <a:gd name="connsiteY2" fmla="*/ 535709 h 840509"/>
              <a:gd name="connsiteX3" fmla="*/ 3214254 w 3214254"/>
              <a:gd name="connsiteY3" fmla="*/ 840509 h 840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4254" h="840509">
                <a:moveTo>
                  <a:pt x="0" y="0"/>
                </a:moveTo>
                <a:cubicBezTo>
                  <a:pt x="877454" y="20012"/>
                  <a:pt x="1754908" y="40024"/>
                  <a:pt x="2078181" y="129309"/>
                </a:cubicBezTo>
                <a:cubicBezTo>
                  <a:pt x="2401454" y="218594"/>
                  <a:pt x="1750291" y="417176"/>
                  <a:pt x="1939636" y="535709"/>
                </a:cubicBezTo>
                <a:cubicBezTo>
                  <a:pt x="2128981" y="654242"/>
                  <a:pt x="2671617" y="747375"/>
                  <a:pt x="3214254" y="840509"/>
                </a:cubicBezTo>
              </a:path>
            </a:pathLst>
          </a:cu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 de texte 104">
            <a:extLst>
              <a:ext uri="{FF2B5EF4-FFF2-40B4-BE49-F238E27FC236}">
                <a16:creationId xmlns="" xmlns:a16="http://schemas.microsoft.com/office/drawing/2014/main" id="{046C96F1-99CC-4187-9B71-4E54533B1C33}"/>
              </a:ext>
            </a:extLst>
          </p:cNvPr>
          <p:cNvSpPr txBox="1"/>
          <p:nvPr/>
        </p:nvSpPr>
        <p:spPr>
          <a:xfrm>
            <a:off x="-151783" y="143868"/>
            <a:ext cx="2971800" cy="8267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La</a:t>
            </a:r>
            <a:r>
              <a:rPr lang="fr-FR" sz="24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  PPR en bref</a:t>
            </a: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24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99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8B9406FA0ABF47A50623701F9ED9C9" ma:contentTypeVersion="4" ma:contentTypeDescription="Crée un document." ma:contentTypeScope="" ma:versionID="1c7e88d26c9a1c043b34d9ccb3188f0f">
  <xsd:schema xmlns:xsd="http://www.w3.org/2001/XMLSchema" xmlns:xs="http://www.w3.org/2001/XMLSchema" xmlns:p="http://schemas.microsoft.com/office/2006/metadata/properties" xmlns:ns2="6956a8e1-5789-4310-866d-2f4a5c029feb" targetNamespace="http://schemas.microsoft.com/office/2006/metadata/properties" ma:root="true" ma:fieldsID="9657fa05097a079de98638b7ac67847c" ns2:_="">
    <xsd:import namespace="6956a8e1-5789-4310-866d-2f4a5c029f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56a8e1-5789-4310-866d-2f4a5c029f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C71909-5D69-48FD-81E9-89558F34BBF3}"/>
</file>

<file path=customXml/itemProps2.xml><?xml version="1.0" encoding="utf-8"?>
<ds:datastoreItem xmlns:ds="http://schemas.openxmlformats.org/officeDocument/2006/customXml" ds:itemID="{990F7330-687C-40F8-8308-F98DEC4E10B8}"/>
</file>

<file path=customXml/itemProps3.xml><?xml version="1.0" encoding="utf-8"?>
<ds:datastoreItem xmlns:ds="http://schemas.openxmlformats.org/officeDocument/2006/customXml" ds:itemID="{AC226790-061E-48AD-AE18-609DBF27167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532</Words>
  <Application>Microsoft Office PowerPoint</Application>
  <PresentationFormat>Personnalisé</PresentationFormat>
  <Paragraphs>66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Conception personnalisée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Mazau</dc:creator>
  <cp:lastModifiedBy>Amandine BONNEFOY</cp:lastModifiedBy>
  <cp:revision>23</cp:revision>
  <dcterms:created xsi:type="dcterms:W3CDTF">2018-04-04T12:49:40Z</dcterms:created>
  <dcterms:modified xsi:type="dcterms:W3CDTF">2022-08-16T06:38:18Z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2018-04-04T00:00:00Z</vt:filetime>
  </property>
  <property fmtid="{D5CDD505-2E9C-101B-9397-08002B2CF9AE}" pid="5" name="ContentTypeId">
    <vt:lpwstr>0x010100358B9406FA0ABF47A50623701F9ED9C9</vt:lpwstr>
  </property>
  <property fmtid="{D5CDD505-2E9C-101B-9397-08002B2CF9AE}" pid="6" name="Order">
    <vt:r8>2048000</vt:r8>
  </property>
</Properties>
</file>